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62" r:id="rId1"/>
    <p:sldMasterId id="2147484187" r:id="rId2"/>
  </p:sldMasterIdLst>
  <p:notesMasterIdLst>
    <p:notesMasterId r:id="rId18"/>
  </p:notesMasterIdLst>
  <p:sldIdLst>
    <p:sldId id="256" r:id="rId3"/>
    <p:sldId id="356" r:id="rId4"/>
    <p:sldId id="393" r:id="rId5"/>
    <p:sldId id="396" r:id="rId6"/>
    <p:sldId id="402" r:id="rId7"/>
    <p:sldId id="390" r:id="rId8"/>
    <p:sldId id="403" r:id="rId9"/>
    <p:sldId id="380" r:id="rId10"/>
    <p:sldId id="404" r:id="rId11"/>
    <p:sldId id="394" r:id="rId12"/>
    <p:sldId id="400" r:id="rId13"/>
    <p:sldId id="399" r:id="rId14"/>
    <p:sldId id="398" r:id="rId15"/>
    <p:sldId id="386" r:id="rId16"/>
    <p:sldId id="40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1DA00"/>
    <a:srgbClr val="82C17D"/>
    <a:srgbClr val="FFE699"/>
    <a:srgbClr val="FFC000"/>
    <a:srgbClr val="F8ECC5"/>
    <a:srgbClr val="6F6F7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2" autoAdjust="0"/>
    <p:restoredTop sz="83778" autoAdjust="0"/>
  </p:normalViewPr>
  <p:slideViewPr>
    <p:cSldViewPr snapToGrid="0">
      <p:cViewPr varScale="1">
        <p:scale>
          <a:sx n="56" d="100"/>
          <a:sy n="56" d="100"/>
        </p:scale>
        <p:origin x="8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11157-C409-4C04-8192-749A5B04334D}"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52D5E-F8AF-431E-AD47-35C7C72DE4C7}" type="slidenum">
              <a:rPr lang="en-US" smtClean="0"/>
              <a:t>‹#›</a:t>
            </a:fld>
            <a:endParaRPr lang="en-US"/>
          </a:p>
        </p:txBody>
      </p:sp>
    </p:spTree>
    <p:extLst>
      <p:ext uri="{BB962C8B-B14F-4D97-AF65-F5344CB8AC3E}">
        <p14:creationId xmlns:p14="http://schemas.microsoft.com/office/powerpoint/2010/main" val="133463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852D5E-F8AF-431E-AD47-35C7C72DE4C7}" type="slidenum">
              <a:rPr lang="en-US" smtClean="0"/>
              <a:t>1</a:t>
            </a:fld>
            <a:endParaRPr lang="en-US"/>
          </a:p>
        </p:txBody>
      </p:sp>
    </p:spTree>
    <p:extLst>
      <p:ext uri="{BB962C8B-B14F-4D97-AF65-F5344CB8AC3E}">
        <p14:creationId xmlns:p14="http://schemas.microsoft.com/office/powerpoint/2010/main" val="58701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all of those inputs, what we get</a:t>
            </a:r>
            <a:r>
              <a:rPr lang="en-US" baseline="0" dirty="0"/>
              <a:t> out is where and when to do more of this….to get more of these...in individual colonies and across </a:t>
            </a:r>
            <a:r>
              <a:rPr lang="en-US" baseline="0"/>
              <a:t>the landscape.</a:t>
            </a:r>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15</a:t>
            </a:fld>
            <a:endParaRPr lang="en-US"/>
          </a:p>
        </p:txBody>
      </p:sp>
    </p:spTree>
    <p:extLst>
      <p:ext uri="{BB962C8B-B14F-4D97-AF65-F5344CB8AC3E}">
        <p14:creationId xmlns:p14="http://schemas.microsoft.com/office/powerpoint/2010/main" val="333701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big</a:t>
            </a:r>
            <a:r>
              <a:rPr lang="en-US" baseline="0" dirty="0"/>
              <a:t> question we want to address</a:t>
            </a:r>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2</a:t>
            </a:fld>
            <a:endParaRPr lang="en-US"/>
          </a:p>
        </p:txBody>
      </p:sp>
    </p:spTree>
    <p:extLst>
      <p:ext uri="{BB962C8B-B14F-4D97-AF65-F5344CB8AC3E}">
        <p14:creationId xmlns:p14="http://schemas.microsoft.com/office/powerpoint/2010/main" val="76429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3</a:t>
            </a:fld>
            <a:endParaRPr lang="en-US"/>
          </a:p>
        </p:txBody>
      </p:sp>
    </p:spTree>
    <p:extLst>
      <p:ext uri="{BB962C8B-B14F-4D97-AF65-F5344CB8AC3E}">
        <p14:creationId xmlns:p14="http://schemas.microsoft.com/office/powerpoint/2010/main" val="95716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question is a little more theoretical in</a:t>
            </a:r>
            <a:r>
              <a:rPr lang="en-US" baseline="0" dirty="0"/>
              <a:t> that we want to understand if it’s feasible to put stepping stones or corridors on the landscape to facilitate an expansion of the species range to reduce the possibility of catastrophic events and possible to spread out the cost and effort of maintaining this species, given that beavers are not abundant enough on the landscape to facilitate natural range shifts.</a:t>
            </a:r>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6</a:t>
            </a:fld>
            <a:endParaRPr lang="en-US"/>
          </a:p>
        </p:txBody>
      </p:sp>
    </p:spTree>
    <p:extLst>
      <p:ext uri="{BB962C8B-B14F-4D97-AF65-F5344CB8AC3E}">
        <p14:creationId xmlns:p14="http://schemas.microsoft.com/office/powerpoint/2010/main" val="346764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give you a little history – we previously developed an SEIBM for the St. Francis satyr, but because we didn’t have a lot of data on it’s behaviors or demography at the time, we used data from a surrogate species (the Appalachian brown  to parameterize the data based on initial observations that seemed to indicate that the two species had a lot of overlapping behaviors and habitat needs and demography. But based on work done by Erica Henry and others, we subsequently found out that subtle differences in habitat use patterns between the App Brown and SFS resulted in pretty significant differences between the two species rendering the App Brown butterfly a poor surrogate species for the St. Francis satyr. As a result, we abandoned this original SEIBM. </a:t>
            </a:r>
          </a:p>
        </p:txBody>
      </p:sp>
      <p:sp>
        <p:nvSpPr>
          <p:cNvPr id="4" name="Slide Number Placeholder 3"/>
          <p:cNvSpPr>
            <a:spLocks noGrp="1"/>
          </p:cNvSpPr>
          <p:nvPr>
            <p:ph type="sldNum" sz="quarter" idx="10"/>
          </p:nvPr>
        </p:nvSpPr>
        <p:spPr/>
        <p:txBody>
          <a:bodyPr/>
          <a:lstStyle/>
          <a:p>
            <a:fld id="{6A852D5E-F8AF-431E-AD47-35C7C72DE4C7}" type="slidenum">
              <a:rPr lang="en-US" smtClean="0"/>
              <a:t>7</a:t>
            </a:fld>
            <a:endParaRPr lang="en-US"/>
          </a:p>
        </p:txBody>
      </p:sp>
    </p:spTree>
    <p:extLst>
      <p:ext uri="{BB962C8B-B14F-4D97-AF65-F5344CB8AC3E}">
        <p14:creationId xmlns:p14="http://schemas.microsoft.com/office/powerpoint/2010/main" val="344701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we were</a:t>
            </a:r>
            <a:r>
              <a:rPr lang="en-US" baseline="0" dirty="0"/>
              <a:t> able to use some of the structure of that first model to build our new model, including the landscape and a lot of the user-interface. And this time we are only using data from St. Francis. and based on the data that we’ve been able to collect as part of this SERDP project, we </a:t>
            </a:r>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8</a:t>
            </a:fld>
            <a:endParaRPr lang="en-US"/>
          </a:p>
        </p:txBody>
      </p:sp>
    </p:spTree>
    <p:extLst>
      <p:ext uri="{BB962C8B-B14F-4D97-AF65-F5344CB8AC3E}">
        <p14:creationId xmlns:p14="http://schemas.microsoft.com/office/powerpoint/2010/main" val="256585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we were</a:t>
            </a:r>
            <a:r>
              <a:rPr lang="en-US" baseline="0" dirty="0"/>
              <a:t> able to use some of the structure of that first model to build our new model, including the landscape and a lot of the user-interface. And this time we are only using data from St. Francis. and based on the data that we’ve been able to collect as part of this SERDP project, we </a:t>
            </a:r>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9</a:t>
            </a:fld>
            <a:endParaRPr lang="en-US"/>
          </a:p>
        </p:txBody>
      </p:sp>
    </p:spTree>
    <p:extLst>
      <p:ext uri="{BB962C8B-B14F-4D97-AF65-F5344CB8AC3E}">
        <p14:creationId xmlns:p14="http://schemas.microsoft.com/office/powerpoint/2010/main" val="292508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13</a:t>
            </a:fld>
            <a:endParaRPr lang="en-US"/>
          </a:p>
        </p:txBody>
      </p:sp>
    </p:spTree>
    <p:extLst>
      <p:ext uri="{BB962C8B-B14F-4D97-AF65-F5344CB8AC3E}">
        <p14:creationId xmlns:p14="http://schemas.microsoft.com/office/powerpoint/2010/main" val="283040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all of those inputs, what we get</a:t>
            </a:r>
            <a:r>
              <a:rPr lang="en-US" baseline="0" dirty="0"/>
              <a:t> out is where and when to do more of this….to get more of these...in individual colonies and across </a:t>
            </a:r>
            <a:r>
              <a:rPr lang="en-US" baseline="0"/>
              <a:t>the landscape.</a:t>
            </a:r>
            <a:endParaRPr lang="en-US" dirty="0"/>
          </a:p>
        </p:txBody>
      </p:sp>
      <p:sp>
        <p:nvSpPr>
          <p:cNvPr id="4" name="Slide Number Placeholder 3"/>
          <p:cNvSpPr>
            <a:spLocks noGrp="1"/>
          </p:cNvSpPr>
          <p:nvPr>
            <p:ph type="sldNum" sz="quarter" idx="10"/>
          </p:nvPr>
        </p:nvSpPr>
        <p:spPr/>
        <p:txBody>
          <a:bodyPr/>
          <a:lstStyle/>
          <a:p>
            <a:fld id="{6A852D5E-F8AF-431E-AD47-35C7C72DE4C7}" type="slidenum">
              <a:rPr lang="en-US" smtClean="0"/>
              <a:t>14</a:t>
            </a:fld>
            <a:endParaRPr lang="en-US"/>
          </a:p>
        </p:txBody>
      </p:sp>
    </p:spTree>
    <p:extLst>
      <p:ext uri="{BB962C8B-B14F-4D97-AF65-F5344CB8AC3E}">
        <p14:creationId xmlns:p14="http://schemas.microsoft.com/office/powerpoint/2010/main" val="173872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7"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334316"/>
            <a:ext cx="12192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a:extLst>
              <a:ext uri="{FF2B5EF4-FFF2-40B4-BE49-F238E27FC236}">
                <a16:creationId xmlns:a16="http://schemas.microsoft.com/office/drawing/2014/main" id="{F7F390D7-B949-4F9B-958C-DFBFCE257AB8}"/>
              </a:ext>
            </a:extLst>
          </p:cNvPr>
          <p:cNvSpPr txBox="1">
            <a:spLocks/>
          </p:cNvSpPr>
          <p:nvPr userDrawn="1"/>
        </p:nvSpPr>
        <p:spPr>
          <a:xfrm>
            <a:off x="613272" y="6459787"/>
            <a:ext cx="78957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kern="1200" cap="all" baseline="0" dirty="0">
                <a:solidFill>
                  <a:schemeClr val="bg1"/>
                </a:solidFill>
                <a:latin typeface="+mn-lt"/>
                <a:ea typeface="+mn-ea"/>
                <a:cs typeface="+mn-cs"/>
              </a:rPr>
              <a:t>2019 XJ SERDP Project Annual Meeting </a:t>
            </a:r>
          </a:p>
          <a:p>
            <a:r>
              <a:rPr lang="en-US" sz="675" kern="1200" cap="all" baseline="0" dirty="0">
                <a:solidFill>
                  <a:schemeClr val="bg1"/>
                </a:solidFill>
                <a:latin typeface="+mn-lt"/>
                <a:ea typeface="+mn-ea"/>
                <a:cs typeface="+mn-cs"/>
              </a:rPr>
              <a:t>Spatial Modeling</a:t>
            </a:r>
          </a:p>
        </p:txBody>
      </p:sp>
      <p:sp>
        <p:nvSpPr>
          <p:cNvPr id="12" name="Slide Number Placeholder 5">
            <a:extLst>
              <a:ext uri="{FF2B5EF4-FFF2-40B4-BE49-F238E27FC236}">
                <a16:creationId xmlns:a16="http://schemas.microsoft.com/office/drawing/2014/main" id="{CE2C78E9-FDEA-48FA-9085-B72BD45807CD}"/>
              </a:ext>
            </a:extLst>
          </p:cNvPr>
          <p:cNvSpPr txBox="1">
            <a:spLocks/>
          </p:cNvSpPr>
          <p:nvPr userDrawn="1"/>
        </p:nvSpPr>
        <p:spPr>
          <a:xfrm>
            <a:off x="9119085" y="6459787"/>
            <a:ext cx="2459643" cy="365125"/>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75" dirty="0">
                <a:solidFill>
                  <a:schemeClr val="bg1"/>
                </a:solidFill>
              </a:rPr>
              <a:t>Dr. Gina Himes Boor</a:t>
            </a:r>
          </a:p>
          <a:p>
            <a:r>
              <a:rPr lang="it-IT" sz="675" dirty="0">
                <a:solidFill>
                  <a:schemeClr val="bg1"/>
                </a:solidFill>
              </a:rPr>
              <a:t>Montana State University</a:t>
            </a:r>
          </a:p>
        </p:txBody>
      </p:sp>
    </p:spTree>
    <p:extLst>
      <p:ext uri="{BB962C8B-B14F-4D97-AF65-F5344CB8AC3E}">
        <p14:creationId xmlns:p14="http://schemas.microsoft.com/office/powerpoint/2010/main" val="415505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794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9198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43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9770-BA56-413E-A979-F8627C8AB4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530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6316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836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937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43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2524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9404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12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5302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0948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6315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80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772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58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334316"/>
            <a:ext cx="12192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84CB72A-AF39-404B-9184-92D6222B0C52}"/>
              </a:ext>
            </a:extLst>
          </p:cNvPr>
          <p:cNvSpPr/>
          <p:nvPr userDrawn="1"/>
        </p:nvSpPr>
        <p:spPr>
          <a:xfrm>
            <a:off x="1" y="6400800"/>
            <a:ext cx="12192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a:extLst>
              <a:ext uri="{FF2B5EF4-FFF2-40B4-BE49-F238E27FC236}">
                <a16:creationId xmlns:a16="http://schemas.microsoft.com/office/drawing/2014/main" id="{58787907-4BD3-4EF1-B498-0D6B2A01E125}"/>
              </a:ext>
            </a:extLst>
          </p:cNvPr>
          <p:cNvSpPr txBox="1">
            <a:spLocks/>
          </p:cNvSpPr>
          <p:nvPr userDrawn="1"/>
        </p:nvSpPr>
        <p:spPr>
          <a:xfrm>
            <a:off x="613272" y="6459787"/>
            <a:ext cx="78957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kern="1200" cap="all" baseline="0" dirty="0">
                <a:solidFill>
                  <a:schemeClr val="bg1"/>
                </a:solidFill>
                <a:latin typeface="+mn-lt"/>
                <a:ea typeface="+mn-ea"/>
                <a:cs typeface="+mn-cs"/>
              </a:rPr>
              <a:t>2019 XJ SERDP Project Annual Meeting </a:t>
            </a:r>
          </a:p>
          <a:p>
            <a:r>
              <a:rPr lang="en-US" sz="675" kern="1200" cap="all" baseline="0" dirty="0">
                <a:solidFill>
                  <a:schemeClr val="bg1"/>
                </a:solidFill>
                <a:latin typeface="+mn-lt"/>
                <a:ea typeface="+mn-ea"/>
                <a:cs typeface="+mn-cs"/>
              </a:rPr>
              <a:t>Spatial Modeling</a:t>
            </a:r>
          </a:p>
        </p:txBody>
      </p:sp>
      <p:sp>
        <p:nvSpPr>
          <p:cNvPr id="12" name="Slide Number Placeholder 5">
            <a:extLst>
              <a:ext uri="{FF2B5EF4-FFF2-40B4-BE49-F238E27FC236}">
                <a16:creationId xmlns:a16="http://schemas.microsoft.com/office/drawing/2014/main" id="{A93CAC84-2A30-452E-83F4-8F125AAC081B}"/>
              </a:ext>
            </a:extLst>
          </p:cNvPr>
          <p:cNvSpPr txBox="1">
            <a:spLocks/>
          </p:cNvSpPr>
          <p:nvPr userDrawn="1"/>
        </p:nvSpPr>
        <p:spPr>
          <a:xfrm>
            <a:off x="9119085" y="6459787"/>
            <a:ext cx="2459643" cy="365125"/>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75" dirty="0">
                <a:solidFill>
                  <a:schemeClr val="bg1"/>
                </a:solidFill>
              </a:rPr>
              <a:t>Dr. Gina Himes Boor</a:t>
            </a:r>
          </a:p>
          <a:p>
            <a:r>
              <a:rPr lang="it-IT" sz="675" dirty="0">
                <a:solidFill>
                  <a:schemeClr val="bg1"/>
                </a:solidFill>
              </a:rPr>
              <a:t>Montana State University</a:t>
            </a:r>
          </a:p>
        </p:txBody>
      </p:sp>
    </p:spTree>
    <p:extLst>
      <p:ext uri="{BB962C8B-B14F-4D97-AF65-F5344CB8AC3E}">
        <p14:creationId xmlns:p14="http://schemas.microsoft.com/office/powerpoint/2010/main" val="265901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965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888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77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0B79D0B2-5D57-4E28-9D44-413621D755B9}"/>
              </a:ext>
            </a:extLst>
          </p:cNvPr>
          <p:cNvSpPr txBox="1">
            <a:spLocks/>
          </p:cNvSpPr>
          <p:nvPr userDrawn="1"/>
        </p:nvSpPr>
        <p:spPr>
          <a:xfrm>
            <a:off x="9119085" y="6459787"/>
            <a:ext cx="2459643" cy="365125"/>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75" dirty="0">
                <a:solidFill>
                  <a:schemeClr val="bg1"/>
                </a:solidFill>
              </a:rPr>
              <a:t>Dr. Gina Himes Boor</a:t>
            </a:r>
          </a:p>
          <a:p>
            <a:r>
              <a:rPr lang="it-IT" sz="675" dirty="0">
                <a:solidFill>
                  <a:schemeClr val="bg1"/>
                </a:solidFill>
              </a:rPr>
              <a:t>Montana State University</a:t>
            </a:r>
          </a:p>
        </p:txBody>
      </p:sp>
      <p:sp>
        <p:nvSpPr>
          <p:cNvPr id="11" name="Footer Placeholder 4">
            <a:extLst>
              <a:ext uri="{FF2B5EF4-FFF2-40B4-BE49-F238E27FC236}">
                <a16:creationId xmlns:a16="http://schemas.microsoft.com/office/drawing/2014/main" id="{E72C7199-3D1B-4E95-BC61-F4A7680671BA}"/>
              </a:ext>
            </a:extLst>
          </p:cNvPr>
          <p:cNvSpPr txBox="1">
            <a:spLocks/>
          </p:cNvSpPr>
          <p:nvPr userDrawn="1"/>
        </p:nvSpPr>
        <p:spPr>
          <a:xfrm>
            <a:off x="613272" y="6459787"/>
            <a:ext cx="78957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kern="1200" cap="all" baseline="0" dirty="0">
                <a:solidFill>
                  <a:schemeClr val="bg1"/>
                </a:solidFill>
                <a:latin typeface="+mn-lt"/>
                <a:ea typeface="+mn-ea"/>
                <a:cs typeface="+mn-cs"/>
              </a:rPr>
              <a:t>XJ SERDP Project 2019 Annual Meeting </a:t>
            </a:r>
          </a:p>
          <a:p>
            <a:r>
              <a:rPr lang="en-US" sz="675" kern="1200" cap="all" baseline="0" dirty="0">
                <a:solidFill>
                  <a:schemeClr val="bg1"/>
                </a:solidFill>
                <a:latin typeface="+mn-lt"/>
                <a:ea typeface="+mn-ea"/>
                <a:cs typeface="+mn-cs"/>
              </a:rPr>
              <a:t>Spatial Modeling</a:t>
            </a:r>
          </a:p>
        </p:txBody>
      </p:sp>
    </p:spTree>
    <p:extLst>
      <p:ext uri="{BB962C8B-B14F-4D97-AF65-F5344CB8AC3E}">
        <p14:creationId xmlns:p14="http://schemas.microsoft.com/office/powerpoint/2010/main" val="164647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4">
            <a:extLst>
              <a:ext uri="{FF2B5EF4-FFF2-40B4-BE49-F238E27FC236}">
                <a16:creationId xmlns:a16="http://schemas.microsoft.com/office/drawing/2014/main" id="{BB257F30-BC12-4BB9-9DCA-71C11AA90F53}"/>
              </a:ext>
            </a:extLst>
          </p:cNvPr>
          <p:cNvSpPr txBox="1">
            <a:spLocks/>
          </p:cNvSpPr>
          <p:nvPr userDrawn="1"/>
        </p:nvSpPr>
        <p:spPr>
          <a:xfrm>
            <a:off x="284347" y="6459787"/>
            <a:ext cx="352932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kern="1200" cap="all" baseline="0" dirty="0">
                <a:solidFill>
                  <a:schemeClr val="bg1"/>
                </a:solidFill>
                <a:latin typeface="+mn-lt"/>
                <a:ea typeface="+mn-ea"/>
                <a:cs typeface="+mn-cs"/>
              </a:rPr>
              <a:t>XJ SERDP Project 2019 Annual Meeting </a:t>
            </a:r>
          </a:p>
          <a:p>
            <a:r>
              <a:rPr lang="en-US" sz="675" kern="1200" cap="all" baseline="0" dirty="0">
                <a:solidFill>
                  <a:schemeClr val="bg1"/>
                </a:solidFill>
                <a:latin typeface="+mn-lt"/>
                <a:ea typeface="+mn-ea"/>
                <a:cs typeface="+mn-cs"/>
              </a:rPr>
              <a:t>Spatial Modeling</a:t>
            </a:r>
          </a:p>
        </p:txBody>
      </p:sp>
    </p:spTree>
    <p:extLst>
      <p:ext uri="{BB962C8B-B14F-4D97-AF65-F5344CB8AC3E}">
        <p14:creationId xmlns:p14="http://schemas.microsoft.com/office/powerpoint/2010/main" val="62173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4">
            <a:extLst>
              <a:ext uri="{FF2B5EF4-FFF2-40B4-BE49-F238E27FC236}">
                <a16:creationId xmlns:a16="http://schemas.microsoft.com/office/drawing/2014/main" id="{67722794-E9ED-4072-820C-64B3C6DBE53A}"/>
              </a:ext>
            </a:extLst>
          </p:cNvPr>
          <p:cNvSpPr txBox="1">
            <a:spLocks/>
          </p:cNvSpPr>
          <p:nvPr userDrawn="1"/>
        </p:nvSpPr>
        <p:spPr>
          <a:xfrm>
            <a:off x="613272" y="6603316"/>
            <a:ext cx="7895717" cy="2215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675" kern="1200" cap="all" baseline="0" dirty="0">
                <a:solidFill>
                  <a:schemeClr val="bg1"/>
                </a:solidFill>
                <a:latin typeface="+mn-lt"/>
                <a:ea typeface="+mn-ea"/>
                <a:cs typeface="+mn-cs"/>
              </a:rPr>
              <a:t>XJ SERDP Project 2019 Annual Meeting - Spatial Modeling</a:t>
            </a:r>
          </a:p>
          <a:p>
            <a:endParaRPr lang="en-US" sz="675" kern="1200" cap="all" baseline="0" dirty="0">
              <a:solidFill>
                <a:schemeClr val="bg1"/>
              </a:solidFill>
              <a:latin typeface="+mn-lt"/>
              <a:ea typeface="+mn-ea"/>
              <a:cs typeface="+mn-cs"/>
            </a:endParaRPr>
          </a:p>
        </p:txBody>
      </p:sp>
      <p:sp>
        <p:nvSpPr>
          <p:cNvPr id="11" name="Slide Number Placeholder 5">
            <a:extLst>
              <a:ext uri="{FF2B5EF4-FFF2-40B4-BE49-F238E27FC236}">
                <a16:creationId xmlns:a16="http://schemas.microsoft.com/office/drawing/2014/main" id="{309D166B-FB49-459C-8892-4B78E8686BDD}"/>
              </a:ext>
            </a:extLst>
          </p:cNvPr>
          <p:cNvSpPr txBox="1">
            <a:spLocks/>
          </p:cNvSpPr>
          <p:nvPr userDrawn="1"/>
        </p:nvSpPr>
        <p:spPr>
          <a:xfrm>
            <a:off x="9119085" y="6603316"/>
            <a:ext cx="2459643" cy="221594"/>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75" dirty="0">
                <a:solidFill>
                  <a:schemeClr val="bg1"/>
                </a:solidFill>
              </a:rPr>
              <a:t>Dr. Gina Himes Boor</a:t>
            </a:r>
          </a:p>
        </p:txBody>
      </p:sp>
    </p:spTree>
    <p:extLst>
      <p:ext uri="{BB962C8B-B14F-4D97-AF65-F5344CB8AC3E}">
        <p14:creationId xmlns:p14="http://schemas.microsoft.com/office/powerpoint/2010/main" val="378816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43974F6-C2DD-41BD-9138-57F84F23EC1E}"/>
              </a:ext>
            </a:extLst>
          </p:cNvPr>
          <p:cNvSpPr txBox="1">
            <a:spLocks/>
          </p:cNvSpPr>
          <p:nvPr userDrawn="1"/>
        </p:nvSpPr>
        <p:spPr>
          <a:xfrm>
            <a:off x="613272" y="6459787"/>
            <a:ext cx="78957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kern="1200" cap="all" baseline="0" dirty="0">
                <a:solidFill>
                  <a:schemeClr val="bg1"/>
                </a:solidFill>
                <a:latin typeface="+mn-lt"/>
                <a:ea typeface="+mn-ea"/>
                <a:cs typeface="+mn-cs"/>
              </a:rPr>
              <a:t>2019 XJ SERDP Project Annual Meeting </a:t>
            </a:r>
          </a:p>
          <a:p>
            <a:r>
              <a:rPr lang="en-US" sz="675" kern="1200" cap="all" baseline="0" dirty="0">
                <a:solidFill>
                  <a:schemeClr val="bg1"/>
                </a:solidFill>
                <a:latin typeface="+mn-lt"/>
                <a:ea typeface="+mn-ea"/>
                <a:cs typeface="+mn-cs"/>
              </a:rPr>
              <a:t>Spatial Modeling</a:t>
            </a:r>
          </a:p>
        </p:txBody>
      </p:sp>
      <p:sp>
        <p:nvSpPr>
          <p:cNvPr id="12" name="Slide Number Placeholder 5">
            <a:extLst>
              <a:ext uri="{FF2B5EF4-FFF2-40B4-BE49-F238E27FC236}">
                <a16:creationId xmlns:a16="http://schemas.microsoft.com/office/drawing/2014/main" id="{66CFA4EC-DEAB-47D4-81D7-F4A0B4235CC5}"/>
              </a:ext>
            </a:extLst>
          </p:cNvPr>
          <p:cNvSpPr txBox="1">
            <a:spLocks/>
          </p:cNvSpPr>
          <p:nvPr userDrawn="1"/>
        </p:nvSpPr>
        <p:spPr>
          <a:xfrm>
            <a:off x="9119085" y="6459787"/>
            <a:ext cx="2459643" cy="365125"/>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75" dirty="0">
                <a:solidFill>
                  <a:schemeClr val="bg1"/>
                </a:solidFill>
              </a:rPr>
              <a:t>Dr. Gina Himes Boor</a:t>
            </a:r>
          </a:p>
          <a:p>
            <a:r>
              <a:rPr lang="it-IT" sz="675" dirty="0">
                <a:solidFill>
                  <a:schemeClr val="bg1"/>
                </a:solidFill>
              </a:rPr>
              <a:t>Montana State University</a:t>
            </a:r>
          </a:p>
        </p:txBody>
      </p:sp>
    </p:spTree>
    <p:extLst>
      <p:ext uri="{BB962C8B-B14F-4D97-AF65-F5344CB8AC3E}">
        <p14:creationId xmlns:p14="http://schemas.microsoft.com/office/powerpoint/2010/main" val="702123007"/>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6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C43974F6-C2DD-41BD-9138-57F84F23EC1E}"/>
              </a:ext>
            </a:extLst>
          </p:cNvPr>
          <p:cNvSpPr txBox="1">
            <a:spLocks/>
          </p:cNvSpPr>
          <p:nvPr userDrawn="1"/>
        </p:nvSpPr>
        <p:spPr>
          <a:xfrm>
            <a:off x="613272" y="6459787"/>
            <a:ext cx="789571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kern="1200" cap="all" baseline="0" dirty="0">
                <a:solidFill>
                  <a:schemeClr val="bg1"/>
                </a:solidFill>
                <a:latin typeface="+mn-lt"/>
                <a:ea typeface="+mn-ea"/>
                <a:cs typeface="+mn-cs"/>
              </a:rPr>
              <a:t>2019 XJ SERDP Project Annual Meeting </a:t>
            </a:r>
          </a:p>
          <a:p>
            <a:r>
              <a:rPr lang="en-US" sz="675" kern="1200" cap="all" baseline="0" dirty="0">
                <a:solidFill>
                  <a:schemeClr val="bg1"/>
                </a:solidFill>
                <a:latin typeface="+mn-lt"/>
                <a:ea typeface="+mn-ea"/>
                <a:cs typeface="+mn-cs"/>
              </a:rPr>
              <a:t>Spatial Modeling</a:t>
            </a:r>
          </a:p>
        </p:txBody>
      </p:sp>
      <p:sp>
        <p:nvSpPr>
          <p:cNvPr id="8" name="Slide Number Placeholder 5">
            <a:extLst>
              <a:ext uri="{FF2B5EF4-FFF2-40B4-BE49-F238E27FC236}">
                <a16:creationId xmlns:a16="http://schemas.microsoft.com/office/drawing/2014/main" id="{66CFA4EC-DEAB-47D4-81D7-F4A0B4235CC5}"/>
              </a:ext>
            </a:extLst>
          </p:cNvPr>
          <p:cNvSpPr txBox="1">
            <a:spLocks/>
          </p:cNvSpPr>
          <p:nvPr userDrawn="1"/>
        </p:nvSpPr>
        <p:spPr>
          <a:xfrm>
            <a:off x="9119085" y="6459787"/>
            <a:ext cx="2459643" cy="365125"/>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75" dirty="0">
                <a:solidFill>
                  <a:schemeClr val="bg1"/>
                </a:solidFill>
              </a:rPr>
              <a:t>Dr. Gina Himes Boor</a:t>
            </a:r>
          </a:p>
          <a:p>
            <a:r>
              <a:rPr lang="it-IT" sz="675" dirty="0">
                <a:solidFill>
                  <a:schemeClr val="bg1"/>
                </a:solidFill>
              </a:rPr>
              <a:t>Montana State University</a:t>
            </a:r>
          </a:p>
        </p:txBody>
      </p:sp>
      <p:sp>
        <p:nvSpPr>
          <p:cNvPr id="9" name="Rectangle 8"/>
          <p:cNvSpPr/>
          <p:nvPr userDrawn="1"/>
        </p:nvSpPr>
        <p:spPr>
          <a:xfrm>
            <a:off x="1"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4">
            <a:extLst>
              <a:ext uri="{FF2B5EF4-FFF2-40B4-BE49-F238E27FC236}">
                <a16:creationId xmlns:a16="http://schemas.microsoft.com/office/drawing/2014/main" id="{F7F390D7-B949-4F9B-958C-DFBFCE257AB8}"/>
              </a:ext>
            </a:extLst>
          </p:cNvPr>
          <p:cNvSpPr txBox="1">
            <a:spLocks/>
          </p:cNvSpPr>
          <p:nvPr userDrawn="1"/>
        </p:nvSpPr>
        <p:spPr>
          <a:xfrm>
            <a:off x="610096" y="6448901"/>
            <a:ext cx="3666935"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cap="all" baseline="0" dirty="0">
                <a:solidFill>
                  <a:schemeClr val="bg1"/>
                </a:solidFill>
                <a:latin typeface="+mn-lt"/>
                <a:ea typeface="+mn-ea"/>
                <a:cs typeface="+mn-cs"/>
              </a:rPr>
              <a:t>SERDP Cross-jurisdictional Project (Morris et al.)</a:t>
            </a:r>
          </a:p>
          <a:p>
            <a:r>
              <a:rPr lang="en-US" sz="1100" kern="1200" cap="all" baseline="0" dirty="0">
                <a:solidFill>
                  <a:schemeClr val="bg1"/>
                </a:solidFill>
                <a:latin typeface="+mn-lt"/>
                <a:ea typeface="+mn-ea"/>
                <a:cs typeface="+mn-cs"/>
              </a:rPr>
              <a:t>SFS Spatial Modeling</a:t>
            </a:r>
          </a:p>
        </p:txBody>
      </p:sp>
      <p:sp>
        <p:nvSpPr>
          <p:cNvPr id="11" name="Slide Number Placeholder 5">
            <a:extLst>
              <a:ext uri="{FF2B5EF4-FFF2-40B4-BE49-F238E27FC236}">
                <a16:creationId xmlns:a16="http://schemas.microsoft.com/office/drawing/2014/main" id="{CE2C78E9-FDEA-48FA-9085-B72BD45807CD}"/>
              </a:ext>
            </a:extLst>
          </p:cNvPr>
          <p:cNvSpPr txBox="1">
            <a:spLocks/>
          </p:cNvSpPr>
          <p:nvPr userDrawn="1"/>
        </p:nvSpPr>
        <p:spPr>
          <a:xfrm>
            <a:off x="9115909" y="6448901"/>
            <a:ext cx="2459643" cy="365125"/>
          </a:xfrm>
          <a:prstGeom prst="rect">
            <a:avLst/>
          </a:prstGeom>
        </p:spPr>
        <p:txBody>
          <a:bodyPr vert="horz" lIns="68580" tIns="34290" rIns="68580" bIns="34290" rtlCol="0" anchor="ctr"/>
          <a:lstStyle>
            <a:defPPr>
              <a:defRPr lang="en-US"/>
            </a:defPPr>
            <a:lvl1pPr marL="0" algn="l" defTabSz="457200" rtl="0" eaLnBrk="1" latinLnBrk="0" hangingPunct="1">
              <a:defRPr lang="en-US" sz="900" kern="1200" cap="all" baseline="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it-IT" sz="1100" dirty="0">
                <a:solidFill>
                  <a:schemeClr val="bg1"/>
                </a:solidFill>
              </a:rPr>
              <a:t>Gina Himes Boor</a:t>
            </a:r>
          </a:p>
          <a:p>
            <a:pPr algn="r"/>
            <a:r>
              <a:rPr lang="it-IT" sz="1100" dirty="0">
                <a:solidFill>
                  <a:schemeClr val="bg1"/>
                </a:solidFill>
              </a:rPr>
              <a:t>Montana State University</a:t>
            </a:r>
          </a:p>
        </p:txBody>
      </p:sp>
    </p:spTree>
    <p:extLst>
      <p:ext uri="{BB962C8B-B14F-4D97-AF65-F5344CB8AC3E}">
        <p14:creationId xmlns:p14="http://schemas.microsoft.com/office/powerpoint/2010/main" val="1791723707"/>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1.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581F-8AD1-44AC-B5B8-4B48A5EEE1F1}"/>
              </a:ext>
            </a:extLst>
          </p:cNvPr>
          <p:cNvSpPr>
            <a:spLocks noGrp="1"/>
          </p:cNvSpPr>
          <p:nvPr>
            <p:ph type="ctrTitle"/>
          </p:nvPr>
        </p:nvSpPr>
        <p:spPr>
          <a:xfrm>
            <a:off x="658762" y="1122363"/>
            <a:ext cx="10874477" cy="2387600"/>
          </a:xfrm>
        </p:spPr>
        <p:txBody>
          <a:bodyPr>
            <a:normAutofit/>
          </a:bodyPr>
          <a:lstStyle/>
          <a:p>
            <a:r>
              <a:rPr lang="en-US" sz="4800" b="1" dirty="0"/>
              <a:t>Saint Francis Satyr (SFS)</a:t>
            </a:r>
            <a:br>
              <a:rPr lang="en-US" sz="4800" b="1" dirty="0"/>
            </a:br>
            <a:r>
              <a:rPr lang="en-US" sz="4800" b="1" dirty="0"/>
              <a:t>Spatially Explicit Individual-Based Model (SEIBM)</a:t>
            </a:r>
          </a:p>
        </p:txBody>
      </p:sp>
      <p:sp>
        <p:nvSpPr>
          <p:cNvPr id="3" name="Subtitle 2">
            <a:extLst>
              <a:ext uri="{FF2B5EF4-FFF2-40B4-BE49-F238E27FC236}">
                <a16:creationId xmlns:a16="http://schemas.microsoft.com/office/drawing/2014/main" id="{47C1C65C-88A3-4C0D-A397-AECF86E33721}"/>
              </a:ext>
            </a:extLst>
          </p:cNvPr>
          <p:cNvSpPr>
            <a:spLocks noGrp="1"/>
          </p:cNvSpPr>
          <p:nvPr>
            <p:ph type="subTitle" idx="1"/>
          </p:nvPr>
        </p:nvSpPr>
        <p:spPr>
          <a:xfrm>
            <a:off x="1524000" y="3602038"/>
            <a:ext cx="9144000" cy="2227262"/>
          </a:xfrm>
        </p:spPr>
        <p:txBody>
          <a:bodyPr>
            <a:normAutofit lnSpcReduction="10000"/>
          </a:bodyPr>
          <a:lstStyle/>
          <a:p>
            <a:r>
              <a:rPr lang="en-US" dirty="0"/>
              <a:t>Gina Himes Boor</a:t>
            </a:r>
          </a:p>
          <a:p>
            <a:r>
              <a:rPr lang="en-US" dirty="0"/>
              <a:t>Montana State University</a:t>
            </a:r>
          </a:p>
          <a:p>
            <a:endParaRPr lang="en-US" dirty="0"/>
          </a:p>
          <a:p>
            <a:r>
              <a:rPr lang="en-US" dirty="0"/>
              <a:t>Other Contributors:</a:t>
            </a:r>
          </a:p>
          <a:p>
            <a:r>
              <a:rPr lang="en-US" dirty="0"/>
              <a:t>Dave Pavlik, Heather Cayton, Nick Haddad, Erik Aschehoug</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50510"/>
          <a:stretch/>
        </p:blipFill>
        <p:spPr>
          <a:xfrm>
            <a:off x="117745" y="61153"/>
            <a:ext cx="2349522" cy="676782"/>
          </a:xfrm>
          <a:prstGeom prst="rect">
            <a:avLst/>
          </a:prstGeom>
        </p:spPr>
      </p:pic>
    </p:spTree>
    <p:extLst>
      <p:ext uri="{BB962C8B-B14F-4D97-AF65-F5344CB8AC3E}">
        <p14:creationId xmlns:p14="http://schemas.microsoft.com/office/powerpoint/2010/main" val="168445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79" y="80613"/>
            <a:ext cx="3950478" cy="711835"/>
          </a:xfrm>
        </p:spPr>
        <p:txBody>
          <a:bodyPr>
            <a:normAutofit fontScale="90000"/>
          </a:bodyPr>
          <a:lstStyle/>
          <a:p>
            <a:r>
              <a:rPr lang="en-US" dirty="0"/>
              <a:t>SFS SEIBM Inputs</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1945" y="80613"/>
            <a:ext cx="6584985" cy="3433037"/>
          </a:xfrm>
          <a:prstGeom prst="rect">
            <a:avLst/>
          </a:prstGeom>
        </p:spPr>
      </p:pic>
      <p:grpSp>
        <p:nvGrpSpPr>
          <p:cNvPr id="25" name="Group 24"/>
          <p:cNvGrpSpPr/>
          <p:nvPr/>
        </p:nvGrpSpPr>
        <p:grpSpPr>
          <a:xfrm>
            <a:off x="4198775" y="3680554"/>
            <a:ext cx="2570526" cy="2742573"/>
            <a:chOff x="598297" y="3383907"/>
            <a:chExt cx="2570526" cy="2742573"/>
          </a:xfrm>
        </p:grpSpPr>
        <p:sp>
          <p:nvSpPr>
            <p:cNvPr id="24" name="Rectangle 23"/>
            <p:cNvSpPr/>
            <p:nvPr/>
          </p:nvSpPr>
          <p:spPr>
            <a:xfrm>
              <a:off x="598297" y="3383907"/>
              <a:ext cx="2570526" cy="27425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16661" y="3429565"/>
              <a:ext cx="2333798" cy="2568225"/>
              <a:chOff x="661740" y="3246685"/>
              <a:chExt cx="2333798" cy="2568225"/>
            </a:xfrm>
          </p:grpSpPr>
          <p:pic>
            <p:nvPicPr>
              <p:cNvPr id="20" name="Picture 1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1740" y="3692455"/>
                <a:ext cx="2333798" cy="2122455"/>
              </a:xfrm>
              <a:prstGeom prst="rect">
                <a:avLst/>
              </a:prstGeom>
            </p:spPr>
          </p:pic>
          <p:sp>
            <p:nvSpPr>
              <p:cNvPr id="21" name="TextBox 20">
                <a:extLst>
                  <a:ext uri="{FF2B5EF4-FFF2-40B4-BE49-F238E27FC236}">
                    <a16:creationId xmlns:a16="http://schemas.microsoft.com/office/drawing/2014/main" id="{EDA05A68-57BB-4967-B07A-A29B4430F62D}"/>
                  </a:ext>
                </a:extLst>
              </p:cNvPr>
              <p:cNvSpPr txBox="1"/>
              <p:nvPr/>
            </p:nvSpPr>
            <p:spPr>
              <a:xfrm>
                <a:off x="914627" y="3246685"/>
                <a:ext cx="1828023" cy="400110"/>
              </a:xfrm>
              <a:prstGeom prst="rect">
                <a:avLst/>
              </a:prstGeom>
              <a:noFill/>
            </p:spPr>
            <p:txBody>
              <a:bodyPr wrap="square" rtlCol="0">
                <a:spAutoFit/>
              </a:bodyPr>
              <a:lstStyle/>
              <a:p>
                <a:pPr algn="ctr"/>
                <a:r>
                  <a:rPr lang="en-US" sz="2000" dirty="0"/>
                  <a:t>Adult Survival</a:t>
                </a:r>
              </a:p>
            </p:txBody>
          </p:sp>
        </p:grpSp>
      </p:grpSp>
      <p:sp>
        <p:nvSpPr>
          <p:cNvPr id="29" name="Down Arrow 28"/>
          <p:cNvSpPr/>
          <p:nvPr/>
        </p:nvSpPr>
        <p:spPr>
          <a:xfrm rot="13039043">
            <a:off x="6868500" y="3415913"/>
            <a:ext cx="544029" cy="1656373"/>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5892" y="4060891"/>
            <a:ext cx="3170643" cy="646331"/>
          </a:xfrm>
          <a:prstGeom prst="rect">
            <a:avLst/>
          </a:prstGeom>
        </p:spPr>
        <p:txBody>
          <a:bodyPr wrap="square">
            <a:spAutoFit/>
          </a:bodyPr>
          <a:lstStyle/>
          <a:p>
            <a:pPr algn="ctr"/>
            <a:r>
              <a:rPr lang="en-US" b="1" dirty="0"/>
              <a:t>Corral eggs &amp; larvae</a:t>
            </a:r>
          </a:p>
          <a:p>
            <a:pPr algn="ctr"/>
            <a:r>
              <a:rPr lang="en-US" b="1" dirty="0"/>
              <a:t>survival experiments</a:t>
            </a:r>
          </a:p>
        </p:txBody>
      </p:sp>
      <p:sp>
        <p:nvSpPr>
          <p:cNvPr id="17" name="Rectangle 16"/>
          <p:cNvSpPr/>
          <p:nvPr/>
        </p:nvSpPr>
        <p:spPr>
          <a:xfrm>
            <a:off x="6428033" y="5067651"/>
            <a:ext cx="3170643" cy="369332"/>
          </a:xfrm>
          <a:prstGeom prst="rect">
            <a:avLst/>
          </a:prstGeom>
        </p:spPr>
        <p:txBody>
          <a:bodyPr wrap="square">
            <a:spAutoFit/>
          </a:bodyPr>
          <a:lstStyle/>
          <a:p>
            <a:pPr algn="ctr"/>
            <a:r>
              <a:rPr lang="en-US" b="1" dirty="0"/>
              <a:t>Mark-recapture studies</a:t>
            </a:r>
          </a:p>
        </p:txBody>
      </p:sp>
      <p:grpSp>
        <p:nvGrpSpPr>
          <p:cNvPr id="5" name="Group 4"/>
          <p:cNvGrpSpPr/>
          <p:nvPr/>
        </p:nvGrpSpPr>
        <p:grpSpPr>
          <a:xfrm>
            <a:off x="851713" y="961548"/>
            <a:ext cx="2480874" cy="2969905"/>
            <a:chOff x="851713" y="961548"/>
            <a:chExt cx="2480874" cy="2969905"/>
          </a:xfrm>
        </p:grpSpPr>
        <p:sp>
          <p:nvSpPr>
            <p:cNvPr id="23" name="Rectangle 22"/>
            <p:cNvSpPr/>
            <p:nvPr/>
          </p:nvSpPr>
          <p:spPr>
            <a:xfrm>
              <a:off x="851713" y="961548"/>
              <a:ext cx="2464417" cy="29699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A05A68-57BB-4967-B07A-A29B4430F62D}"/>
                </a:ext>
              </a:extLst>
            </p:cNvPr>
            <p:cNvSpPr txBox="1"/>
            <p:nvPr/>
          </p:nvSpPr>
          <p:spPr>
            <a:xfrm>
              <a:off x="868171" y="984076"/>
              <a:ext cx="2464416" cy="400110"/>
            </a:xfrm>
            <a:prstGeom prst="rect">
              <a:avLst/>
            </a:prstGeom>
            <a:noFill/>
          </p:spPr>
          <p:txBody>
            <a:bodyPr wrap="square" rtlCol="0">
              <a:spAutoFit/>
            </a:bodyPr>
            <a:lstStyle/>
            <a:p>
              <a:pPr algn="ctr"/>
              <a:r>
                <a:rPr lang="en-US" sz="2000" dirty="0"/>
                <a:t>Egg &amp; Larval Survival</a:t>
              </a:r>
            </a:p>
          </p:txBody>
        </p:sp>
        <p:grpSp>
          <p:nvGrpSpPr>
            <p:cNvPr id="4" name="Group 3"/>
            <p:cNvGrpSpPr/>
            <p:nvPr/>
          </p:nvGrpSpPr>
          <p:grpSpPr>
            <a:xfrm>
              <a:off x="1109317" y="1408866"/>
              <a:ext cx="2145817" cy="2476748"/>
              <a:chOff x="1109317" y="1408866"/>
              <a:chExt cx="2145817" cy="2476748"/>
            </a:xfrm>
          </p:grpSpPr>
          <p:pic>
            <p:nvPicPr>
              <p:cNvPr id="12" name="Picture 11" descr="A close up of a leaf&#10;&#10;Description automatically generated with medium confidence">
                <a:extLst>
                  <a:ext uri="{FF2B5EF4-FFF2-40B4-BE49-F238E27FC236}">
                    <a16:creationId xmlns:a16="http://schemas.microsoft.com/office/drawing/2014/main" id="{ADE24B62-D66D-4D42-991A-060A0F4EA44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09317" y="1408866"/>
                <a:ext cx="1929624" cy="2412030"/>
              </a:xfrm>
              <a:prstGeom prst="rect">
                <a:avLst/>
              </a:prstGeom>
            </p:spPr>
          </p:pic>
          <p:sp>
            <p:nvSpPr>
              <p:cNvPr id="27" name="TextBox 26"/>
              <p:cNvSpPr txBox="1"/>
              <p:nvPr/>
            </p:nvSpPr>
            <p:spPr>
              <a:xfrm rot="16200000">
                <a:off x="2694702" y="3325183"/>
                <a:ext cx="866947" cy="253916"/>
              </a:xfrm>
              <a:prstGeom prst="rect">
                <a:avLst/>
              </a:prstGeom>
              <a:noFill/>
            </p:spPr>
            <p:txBody>
              <a:bodyPr wrap="square" rtlCol="0">
                <a:spAutoFit/>
              </a:bodyPr>
              <a:lstStyle/>
              <a:p>
                <a:r>
                  <a:rPr lang="en-US" sz="1050" dirty="0"/>
                  <a:t>Dave Pavlik</a:t>
                </a:r>
              </a:p>
            </p:txBody>
          </p:sp>
        </p:grpSp>
      </p:grpSp>
      <p:sp>
        <p:nvSpPr>
          <p:cNvPr id="30" name="Down Arrow 29"/>
          <p:cNvSpPr/>
          <p:nvPr/>
        </p:nvSpPr>
        <p:spPr>
          <a:xfrm rot="15439450">
            <a:off x="3947358" y="625246"/>
            <a:ext cx="544029" cy="2027041"/>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6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P spid="17"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7" y="339007"/>
            <a:ext cx="3327400" cy="991953"/>
          </a:xfrm>
        </p:spPr>
        <p:txBody>
          <a:bodyPr>
            <a:normAutofit fontScale="90000"/>
          </a:bodyPr>
          <a:lstStyle/>
          <a:p>
            <a:r>
              <a:rPr lang="en-US" dirty="0"/>
              <a:t>SFS SEIBM Inputs</a:t>
            </a:r>
          </a:p>
        </p:txBody>
      </p:sp>
      <p:pic>
        <p:nvPicPr>
          <p:cNvPr id="27" name="Picture 2">
            <a:extLst>
              <a:ext uri="{FF2B5EF4-FFF2-40B4-BE49-F238E27FC236}">
                <a16:creationId xmlns:a16="http://schemas.microsoft.com/office/drawing/2014/main" id="{E8BE78F0-A9E1-46BE-81DD-39155835D095}"/>
              </a:ext>
            </a:extLst>
          </p:cNvPr>
          <p:cNvPicPr>
            <a:picLocks noGrp="1" noChangeAspect="1" noChangeArrowheads="1"/>
          </p:cNvPicPr>
          <p:nvPr>
            <p:ph sz="half" idx="4294967295"/>
          </p:nvPr>
        </p:nvPicPr>
        <p:blipFill rotWithShape="1">
          <a:blip r:embed="rId2" cstate="hqprint">
            <a:extLst>
              <a:ext uri="{28A0092B-C50C-407E-A947-70E740481C1C}">
                <a14:useLocalDpi xmlns:a14="http://schemas.microsoft.com/office/drawing/2010/main"/>
              </a:ext>
            </a:extLst>
          </a:blip>
          <a:srcRect/>
          <a:stretch/>
        </p:blipFill>
        <p:spPr bwMode="auto">
          <a:xfrm>
            <a:off x="8525940" y="80613"/>
            <a:ext cx="3494224" cy="6220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0" y="243840"/>
            <a:ext cx="1127760" cy="2174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rved Right Arrow 30"/>
          <p:cNvSpPr/>
          <p:nvPr/>
        </p:nvSpPr>
        <p:spPr>
          <a:xfrm rot="18920969" flipV="1">
            <a:off x="10427234" y="4358262"/>
            <a:ext cx="375920" cy="1092976"/>
          </a:xfrm>
          <a:prstGeom prst="curvedRightArrow">
            <a:avLst>
              <a:gd name="adj1" fmla="val 15664"/>
              <a:gd name="adj2" fmla="val 57413"/>
              <a:gd name="adj3" fmla="val 4789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stretch>
            <a:fillRect/>
          </a:stretch>
        </p:blipFill>
        <p:spPr>
          <a:xfrm>
            <a:off x="217288" y="2912657"/>
            <a:ext cx="5138226" cy="3388031"/>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3284" y="397625"/>
            <a:ext cx="5461269" cy="2847195"/>
          </a:xfrm>
          <a:prstGeom prst="rect">
            <a:avLst/>
          </a:prstGeom>
        </p:spPr>
      </p:pic>
      <p:sp>
        <p:nvSpPr>
          <p:cNvPr id="29" name="Down Arrow 28"/>
          <p:cNvSpPr/>
          <p:nvPr/>
        </p:nvSpPr>
        <p:spPr>
          <a:xfrm rot="6764452">
            <a:off x="8460208" y="2260389"/>
            <a:ext cx="544029" cy="2033450"/>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3407374">
            <a:off x="3190114" y="2820287"/>
            <a:ext cx="544029" cy="1853286"/>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DA05A68-57BB-4967-B07A-A29B4430F62D}"/>
              </a:ext>
            </a:extLst>
          </p:cNvPr>
          <p:cNvSpPr txBox="1"/>
          <p:nvPr/>
        </p:nvSpPr>
        <p:spPr>
          <a:xfrm>
            <a:off x="9096791" y="241569"/>
            <a:ext cx="2464416" cy="830997"/>
          </a:xfrm>
          <a:prstGeom prst="rect">
            <a:avLst/>
          </a:prstGeom>
          <a:noFill/>
        </p:spPr>
        <p:txBody>
          <a:bodyPr wrap="square" rtlCol="0">
            <a:spAutoFit/>
          </a:bodyPr>
          <a:lstStyle/>
          <a:p>
            <a:pPr algn="ctr"/>
            <a:r>
              <a:rPr lang="en-US" sz="2400" dirty="0"/>
              <a:t>Movement Probabilities</a:t>
            </a:r>
          </a:p>
        </p:txBody>
      </p:sp>
      <p:sp>
        <p:nvSpPr>
          <p:cNvPr id="37" name="TextBox 36">
            <a:extLst>
              <a:ext uri="{FF2B5EF4-FFF2-40B4-BE49-F238E27FC236}">
                <a16:creationId xmlns:a16="http://schemas.microsoft.com/office/drawing/2014/main" id="{EDA05A68-57BB-4967-B07A-A29B4430F62D}"/>
              </a:ext>
            </a:extLst>
          </p:cNvPr>
          <p:cNvSpPr txBox="1"/>
          <p:nvPr/>
        </p:nvSpPr>
        <p:spPr>
          <a:xfrm>
            <a:off x="3669097" y="4317507"/>
            <a:ext cx="2853352" cy="830997"/>
          </a:xfrm>
          <a:prstGeom prst="rect">
            <a:avLst/>
          </a:prstGeom>
          <a:noFill/>
        </p:spPr>
        <p:txBody>
          <a:bodyPr wrap="square" rtlCol="0">
            <a:spAutoFit/>
          </a:bodyPr>
          <a:lstStyle/>
          <a:p>
            <a:pPr algn="ctr"/>
            <a:r>
              <a:rPr lang="en-US" sz="2400" dirty="0"/>
              <a:t>Movement as function of Distance</a:t>
            </a:r>
          </a:p>
        </p:txBody>
      </p:sp>
      <p:grpSp>
        <p:nvGrpSpPr>
          <p:cNvPr id="10" name="Group 9"/>
          <p:cNvGrpSpPr/>
          <p:nvPr/>
        </p:nvGrpSpPr>
        <p:grpSpPr>
          <a:xfrm>
            <a:off x="10836673" y="2299177"/>
            <a:ext cx="298491" cy="234175"/>
            <a:chOff x="9722247" y="2367661"/>
            <a:chExt cx="1838960" cy="1442721"/>
          </a:xfrm>
        </p:grpSpPr>
        <p:pic>
          <p:nvPicPr>
            <p:cNvPr id="8" name="Picture 7" descr="moose vector by silhouettes-clipart on DeviantArt"/>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722247" y="2367661"/>
              <a:ext cx="1838960" cy="1442721"/>
            </a:xfrm>
            <a:prstGeom prst="rect">
              <a:avLst/>
            </a:prstGeom>
          </p:spPr>
        </p:pic>
        <p:sp>
          <p:nvSpPr>
            <p:cNvPr id="9" name="Rectangle 8"/>
            <p:cNvSpPr/>
            <p:nvPr/>
          </p:nvSpPr>
          <p:spPr>
            <a:xfrm>
              <a:off x="11094720" y="3596640"/>
              <a:ext cx="455847" cy="116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1357042" y="4093939"/>
            <a:ext cx="298491" cy="234175"/>
            <a:chOff x="9722247" y="2367661"/>
            <a:chExt cx="1838960" cy="1442721"/>
          </a:xfrm>
        </p:grpSpPr>
        <p:pic>
          <p:nvPicPr>
            <p:cNvPr id="39" name="Picture 38" descr="moose vector by silhouettes-clipart on DeviantArt"/>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722247" y="2367661"/>
              <a:ext cx="1838960" cy="1442721"/>
            </a:xfrm>
            <a:prstGeom prst="rect">
              <a:avLst/>
            </a:prstGeom>
          </p:spPr>
        </p:pic>
        <p:sp>
          <p:nvSpPr>
            <p:cNvPr id="40" name="Rectangle 39"/>
            <p:cNvSpPr/>
            <p:nvPr/>
          </p:nvSpPr>
          <p:spPr>
            <a:xfrm>
              <a:off x="11094720" y="3596640"/>
              <a:ext cx="455847" cy="116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9990356" y="4733005"/>
            <a:ext cx="325386" cy="255275"/>
            <a:chOff x="9722247" y="2367661"/>
            <a:chExt cx="1838960" cy="1442721"/>
          </a:xfrm>
        </p:grpSpPr>
        <p:pic>
          <p:nvPicPr>
            <p:cNvPr id="42" name="Picture 41" descr="moose vector by silhouettes-clipart on DeviantArt"/>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722247" y="2367661"/>
              <a:ext cx="1838960" cy="1442721"/>
            </a:xfrm>
            <a:prstGeom prst="rect">
              <a:avLst/>
            </a:prstGeom>
          </p:spPr>
        </p:pic>
        <p:sp>
          <p:nvSpPr>
            <p:cNvPr id="43" name="Rectangle 42"/>
            <p:cNvSpPr/>
            <p:nvPr/>
          </p:nvSpPr>
          <p:spPr>
            <a:xfrm>
              <a:off x="11094720" y="3596640"/>
              <a:ext cx="455847" cy="116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urved Right Arrow 43"/>
          <p:cNvSpPr/>
          <p:nvPr/>
        </p:nvSpPr>
        <p:spPr>
          <a:xfrm rot="21094420" flipH="1" flipV="1">
            <a:off x="10582453" y="2369442"/>
            <a:ext cx="806932" cy="1697429"/>
          </a:xfrm>
          <a:prstGeom prst="curvedRightArrow">
            <a:avLst>
              <a:gd name="adj1" fmla="val 15099"/>
              <a:gd name="adj2" fmla="val 31525"/>
              <a:gd name="adj3" fmla="val 2496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Right Arrow 27"/>
          <p:cNvSpPr/>
          <p:nvPr/>
        </p:nvSpPr>
        <p:spPr>
          <a:xfrm rot="19465015" flipH="1" flipV="1">
            <a:off x="11181473" y="4060351"/>
            <a:ext cx="375920" cy="939930"/>
          </a:xfrm>
          <a:prstGeom prst="curvedRightArrow">
            <a:avLst>
              <a:gd name="adj1" fmla="val 15664"/>
              <a:gd name="adj2" fmla="val 57413"/>
              <a:gd name="adj3" fmla="val 4789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flipH="1">
            <a:off x="6343650" y="4733005"/>
            <a:ext cx="2600325" cy="0"/>
          </a:xfrm>
          <a:prstGeom prst="straightConnector1">
            <a:avLst/>
          </a:prstGeom>
          <a:ln w="38100">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402" y="5111078"/>
            <a:ext cx="3170643" cy="369332"/>
          </a:xfrm>
          <a:prstGeom prst="rect">
            <a:avLst/>
          </a:prstGeom>
          <a:solidFill>
            <a:schemeClr val="bg1"/>
          </a:solidFill>
        </p:spPr>
        <p:txBody>
          <a:bodyPr wrap="square">
            <a:spAutoFit/>
          </a:bodyPr>
          <a:lstStyle/>
          <a:p>
            <a:pPr algn="ctr"/>
            <a:r>
              <a:rPr lang="en-US" b="1" dirty="0"/>
              <a:t>Mark-recapture studies</a:t>
            </a:r>
          </a:p>
        </p:txBody>
      </p:sp>
    </p:spTree>
    <p:extLst>
      <p:ext uri="{BB962C8B-B14F-4D97-AF65-F5344CB8AC3E}">
        <p14:creationId xmlns:p14="http://schemas.microsoft.com/office/powerpoint/2010/main" val="23922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29" grpId="0" animBg="1"/>
      <p:bldP spid="35" grpId="0" animBg="1"/>
      <p:bldP spid="36" grpId="0"/>
      <p:bldP spid="37" grpId="0"/>
      <p:bldP spid="44" grpId="0" animBg="1"/>
      <p:bldP spid="2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79" y="80613"/>
            <a:ext cx="3874278" cy="711835"/>
          </a:xfrm>
        </p:spPr>
        <p:txBody>
          <a:bodyPr>
            <a:normAutofit fontScale="90000"/>
          </a:bodyPr>
          <a:lstStyle/>
          <a:p>
            <a:r>
              <a:rPr lang="en-US" dirty="0"/>
              <a:t>SFS SEIBM Inputs</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32753" y="102996"/>
            <a:ext cx="6022849" cy="3139971"/>
          </a:xfrm>
          <a:prstGeom prst="rect">
            <a:avLst/>
          </a:prstGeom>
        </p:spPr>
      </p:pic>
      <p:grpSp>
        <p:nvGrpSpPr>
          <p:cNvPr id="3" name="Group 2"/>
          <p:cNvGrpSpPr/>
          <p:nvPr/>
        </p:nvGrpSpPr>
        <p:grpSpPr>
          <a:xfrm>
            <a:off x="999618" y="3264123"/>
            <a:ext cx="5201921" cy="3042858"/>
            <a:chOff x="2499359" y="3347782"/>
            <a:chExt cx="5201921" cy="3042858"/>
          </a:xfrm>
        </p:grpSpPr>
        <p:sp>
          <p:nvSpPr>
            <p:cNvPr id="33" name="Rectangle 32"/>
            <p:cNvSpPr/>
            <p:nvPr/>
          </p:nvSpPr>
          <p:spPr>
            <a:xfrm>
              <a:off x="2499359" y="3347782"/>
              <a:ext cx="5201921" cy="3042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Sedge Cover</a:t>
              </a:r>
            </a:p>
            <a:p>
              <a:pPr algn="ctr"/>
              <a:r>
                <a:rPr lang="en-US" sz="2000" dirty="0">
                  <a:solidFill>
                    <a:schemeClr val="tx1"/>
                  </a:solidFill>
                </a:rPr>
                <a:t>Following Restoration</a:t>
              </a:r>
            </a:p>
          </p:txBody>
        </p:sp>
        <p:grpSp>
          <p:nvGrpSpPr>
            <p:cNvPr id="27" name="Group 26"/>
            <p:cNvGrpSpPr/>
            <p:nvPr/>
          </p:nvGrpSpPr>
          <p:grpSpPr>
            <a:xfrm>
              <a:off x="2663063" y="4025704"/>
              <a:ext cx="4874512" cy="2284297"/>
              <a:chOff x="2117133" y="1537272"/>
              <a:chExt cx="5634948" cy="2640652"/>
            </a:xfrm>
          </p:grpSpPr>
          <p:pic>
            <p:nvPicPr>
              <p:cNvPr id="28" name="Picture 27" descr="Chart&#10;&#10;Description automatically generated">
                <a:extLst>
                  <a:ext uri="{FF2B5EF4-FFF2-40B4-BE49-F238E27FC236}">
                    <a16:creationId xmlns:a16="http://schemas.microsoft.com/office/drawing/2014/main" id="{D273C675-C588-45AD-AAEB-67F7D3B91819}"/>
                  </a:ext>
                </a:extLst>
              </p:cNvPr>
              <p:cNvPicPr>
                <a:picLocks noChangeAspect="1"/>
              </p:cNvPicPr>
              <p:nvPr/>
            </p:nvPicPr>
            <p:blipFill>
              <a:blip r:embed="rId3"/>
              <a:stretch>
                <a:fillRect/>
              </a:stretch>
            </p:blipFill>
            <p:spPr>
              <a:xfrm>
                <a:off x="2117133" y="1875181"/>
                <a:ext cx="5634948" cy="2302743"/>
              </a:xfrm>
              <a:prstGeom prst="rect">
                <a:avLst/>
              </a:prstGeom>
            </p:spPr>
          </p:pic>
          <p:sp>
            <p:nvSpPr>
              <p:cNvPr id="31" name="TextBox 30">
                <a:extLst>
                  <a:ext uri="{FF2B5EF4-FFF2-40B4-BE49-F238E27FC236}">
                    <a16:creationId xmlns:a16="http://schemas.microsoft.com/office/drawing/2014/main" id="{EDA05A68-57BB-4967-B07A-A29B4430F62D}"/>
                  </a:ext>
                </a:extLst>
              </p:cNvPr>
              <p:cNvSpPr txBox="1"/>
              <p:nvPr/>
            </p:nvSpPr>
            <p:spPr>
              <a:xfrm>
                <a:off x="2906599" y="1541818"/>
                <a:ext cx="1819373" cy="355791"/>
              </a:xfrm>
              <a:prstGeom prst="rect">
                <a:avLst/>
              </a:prstGeom>
              <a:noFill/>
            </p:spPr>
            <p:txBody>
              <a:bodyPr wrap="square" rtlCol="0">
                <a:spAutoFit/>
              </a:bodyPr>
              <a:lstStyle/>
              <a:p>
                <a:pPr algn="ctr"/>
                <a:r>
                  <a:rPr lang="en-US" sz="1400" dirty="0"/>
                  <a:t>Restored Habitat</a:t>
                </a:r>
              </a:p>
            </p:txBody>
          </p:sp>
          <p:sp>
            <p:nvSpPr>
              <p:cNvPr id="32" name="TextBox 31">
                <a:extLst>
                  <a:ext uri="{FF2B5EF4-FFF2-40B4-BE49-F238E27FC236}">
                    <a16:creationId xmlns:a16="http://schemas.microsoft.com/office/drawing/2014/main" id="{6966DE6D-A70B-4D58-A2FE-0B3258E31A4B}"/>
                  </a:ext>
                </a:extLst>
              </p:cNvPr>
              <p:cNvSpPr txBox="1"/>
              <p:nvPr/>
            </p:nvSpPr>
            <p:spPr>
              <a:xfrm>
                <a:off x="5381247" y="1537272"/>
                <a:ext cx="2194875" cy="355791"/>
              </a:xfrm>
              <a:prstGeom prst="rect">
                <a:avLst/>
              </a:prstGeom>
              <a:noFill/>
            </p:spPr>
            <p:txBody>
              <a:bodyPr wrap="square" rtlCol="0">
                <a:spAutoFit/>
              </a:bodyPr>
              <a:lstStyle/>
              <a:p>
                <a:pPr algn="ctr"/>
                <a:r>
                  <a:rPr lang="en-US" sz="1400" dirty="0"/>
                  <a:t>Re-restored Habitat</a:t>
                </a:r>
              </a:p>
            </p:txBody>
          </p:sp>
        </p:grpSp>
      </p:grpSp>
      <p:pic>
        <p:nvPicPr>
          <p:cNvPr id="17" name="Picture 16" descr="A close-up of some grass&#10;&#10;Description automatically generated with low confidence">
            <a:extLst>
              <a:ext uri="{FF2B5EF4-FFF2-40B4-BE49-F238E27FC236}">
                <a16:creationId xmlns:a16="http://schemas.microsoft.com/office/drawing/2014/main" id="{A181CFF9-A1CB-4D52-B746-4EF1DB3B824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2059" y="934963"/>
            <a:ext cx="2142515" cy="2856687"/>
          </a:xfrm>
          <a:prstGeom prst="rect">
            <a:avLst/>
          </a:prstGeom>
        </p:spPr>
      </p:pic>
      <p:sp>
        <p:nvSpPr>
          <p:cNvPr id="30" name="Down Arrow 29"/>
          <p:cNvSpPr/>
          <p:nvPr/>
        </p:nvSpPr>
        <p:spPr>
          <a:xfrm rot="13855374">
            <a:off x="3335445" y="1559710"/>
            <a:ext cx="544029" cy="2068317"/>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503984" y="3563140"/>
            <a:ext cx="4487992" cy="2743841"/>
            <a:chOff x="7313484" y="3482501"/>
            <a:chExt cx="4487992" cy="2743841"/>
          </a:xfrm>
        </p:grpSpPr>
        <p:sp>
          <p:nvSpPr>
            <p:cNvPr id="39" name="Rectangle 38"/>
            <p:cNvSpPr/>
            <p:nvPr/>
          </p:nvSpPr>
          <p:spPr>
            <a:xfrm>
              <a:off x="7313484" y="3482501"/>
              <a:ext cx="4487992" cy="2743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rPr>
                <a:t>SFS Response to Sedge Cover</a:t>
              </a:r>
            </a:p>
          </p:txBody>
        </p:sp>
        <p:grpSp>
          <p:nvGrpSpPr>
            <p:cNvPr id="35" name="Group 34"/>
            <p:cNvGrpSpPr/>
            <p:nvPr/>
          </p:nvGrpSpPr>
          <p:grpSpPr>
            <a:xfrm>
              <a:off x="7498308" y="3993405"/>
              <a:ext cx="3888595" cy="2232937"/>
              <a:chOff x="3397796" y="1290071"/>
              <a:chExt cx="4415244" cy="2535353"/>
            </a:xfrm>
          </p:grpSpPr>
          <p:pic>
            <p:nvPicPr>
              <p:cNvPr id="36" name="Picture 35">
                <a:extLst>
                  <a:ext uri="{FF2B5EF4-FFF2-40B4-BE49-F238E27FC236}">
                    <a16:creationId xmlns:a16="http://schemas.microsoft.com/office/drawing/2014/main" id="{E50693DC-620A-4CAF-9899-4CBC67ACDA9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397796" y="1290071"/>
                <a:ext cx="4415244" cy="2535353"/>
              </a:xfrm>
              <a:prstGeom prst="rect">
                <a:avLst/>
              </a:prstGeom>
            </p:spPr>
          </p:pic>
          <p:sp>
            <p:nvSpPr>
              <p:cNvPr id="37" name="Isosceles Triangle 36"/>
              <p:cNvSpPr/>
              <p:nvPr/>
            </p:nvSpPr>
            <p:spPr>
              <a:xfrm>
                <a:off x="3994778" y="2608672"/>
                <a:ext cx="2497462" cy="650240"/>
              </a:xfrm>
              <a:prstGeom prst="triangle">
                <a:avLst>
                  <a:gd name="adj" fmla="val 4218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p:cNvPicPr>
              <a:picLocks noChangeAspect="1"/>
            </p:cNvPicPr>
            <p:nvPr/>
          </p:nvPicPr>
          <p:blipFill>
            <a:blip r:embed="rId6"/>
            <a:stretch>
              <a:fillRect/>
            </a:stretch>
          </p:blipFill>
          <p:spPr>
            <a:xfrm>
              <a:off x="10370324" y="3942045"/>
              <a:ext cx="1217968" cy="1330631"/>
            </a:xfrm>
            <a:prstGeom prst="rect">
              <a:avLst/>
            </a:prstGeom>
          </p:spPr>
        </p:pic>
      </p:grpSp>
      <p:cxnSp>
        <p:nvCxnSpPr>
          <p:cNvPr id="34" name="Straight Arrow Connector 33"/>
          <p:cNvCxnSpPr/>
          <p:nvPr/>
        </p:nvCxnSpPr>
        <p:spPr>
          <a:xfrm>
            <a:off x="5762625" y="4885405"/>
            <a:ext cx="1885950" cy="0"/>
          </a:xfrm>
          <a:prstGeom prst="straightConnector1">
            <a:avLst/>
          </a:prstGeom>
          <a:ln w="38100">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rot="9081350">
            <a:off x="10025032" y="2384108"/>
            <a:ext cx="544029" cy="1334385"/>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65660" y="1215320"/>
            <a:ext cx="2068419" cy="369332"/>
          </a:xfrm>
          <a:prstGeom prst="rect">
            <a:avLst/>
          </a:prstGeom>
          <a:solidFill>
            <a:schemeClr val="bg1"/>
          </a:solidFill>
        </p:spPr>
        <p:txBody>
          <a:bodyPr wrap="square">
            <a:spAutoFit/>
          </a:bodyPr>
          <a:lstStyle/>
          <a:p>
            <a:pPr algn="ctr"/>
            <a:r>
              <a:rPr lang="en-US" b="1" dirty="0"/>
              <a:t>Vegetation Surveys</a:t>
            </a:r>
          </a:p>
        </p:txBody>
      </p:sp>
      <p:sp>
        <p:nvSpPr>
          <p:cNvPr id="21" name="Rectangle 20"/>
          <p:cNvSpPr/>
          <p:nvPr/>
        </p:nvSpPr>
        <p:spPr>
          <a:xfrm>
            <a:off x="6530119" y="5743846"/>
            <a:ext cx="1537786" cy="369332"/>
          </a:xfrm>
          <a:prstGeom prst="rect">
            <a:avLst/>
          </a:prstGeom>
          <a:solidFill>
            <a:schemeClr val="bg1"/>
          </a:solidFill>
        </p:spPr>
        <p:txBody>
          <a:bodyPr wrap="square">
            <a:spAutoFit/>
          </a:bodyPr>
          <a:lstStyle/>
          <a:p>
            <a:pPr algn="ctr"/>
            <a:r>
              <a:rPr lang="en-US" b="1" dirty="0"/>
              <a:t>SFS Surveys</a:t>
            </a:r>
          </a:p>
        </p:txBody>
      </p:sp>
    </p:spTree>
    <p:extLst>
      <p:ext uri="{BB962C8B-B14F-4D97-AF65-F5344CB8AC3E}">
        <p14:creationId xmlns:p14="http://schemas.microsoft.com/office/powerpoint/2010/main" val="200660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73" y="204205"/>
            <a:ext cx="3640669" cy="1083739"/>
          </a:xfrm>
        </p:spPr>
        <p:txBody>
          <a:bodyPr>
            <a:normAutofit fontScale="90000"/>
          </a:bodyPr>
          <a:lstStyle/>
          <a:p>
            <a:r>
              <a:rPr lang="en-US" dirty="0"/>
              <a:t>All Inputs for the SFS SEIBM</a:t>
            </a:r>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1170" y="948705"/>
            <a:ext cx="6022849" cy="3139971"/>
          </a:xfrm>
          <a:prstGeom prst="rect">
            <a:avLst/>
          </a:prstGeom>
        </p:spPr>
      </p:pic>
      <p:grpSp>
        <p:nvGrpSpPr>
          <p:cNvPr id="27" name="Group 26"/>
          <p:cNvGrpSpPr/>
          <p:nvPr/>
        </p:nvGrpSpPr>
        <p:grpSpPr>
          <a:xfrm>
            <a:off x="703494" y="1926962"/>
            <a:ext cx="1711671" cy="2056787"/>
            <a:chOff x="540453" y="888241"/>
            <a:chExt cx="2564317" cy="3081347"/>
          </a:xfrm>
          <a:solidFill>
            <a:schemeClr val="bg1"/>
          </a:solidFill>
        </p:grpSpPr>
        <p:sp>
          <p:nvSpPr>
            <p:cNvPr id="28" name="Rectangle 27"/>
            <p:cNvSpPr/>
            <p:nvPr/>
          </p:nvSpPr>
          <p:spPr>
            <a:xfrm>
              <a:off x="540453" y="888241"/>
              <a:ext cx="2564317" cy="3081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Egg &amp; Larval Survival</a:t>
              </a:r>
            </a:p>
          </p:txBody>
        </p:sp>
        <p:pic>
          <p:nvPicPr>
            <p:cNvPr id="32" name="Picture 31" descr="A close up of a leaf&#10;&#10;Description automatically generated with medium confidence">
              <a:extLst>
                <a:ext uri="{FF2B5EF4-FFF2-40B4-BE49-F238E27FC236}">
                  <a16:creationId xmlns:a16="http://schemas.microsoft.com/office/drawing/2014/main" id="{ADE24B62-D66D-4D42-991A-060A0F4EA44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39445" y="1435255"/>
              <a:ext cx="1929624" cy="2412031"/>
            </a:xfrm>
            <a:prstGeom prst="rect">
              <a:avLst/>
            </a:prstGeom>
            <a:grpFill/>
          </p:spPr>
        </p:pic>
      </p:grpSp>
      <p:grpSp>
        <p:nvGrpSpPr>
          <p:cNvPr id="34" name="Group 33"/>
          <p:cNvGrpSpPr/>
          <p:nvPr/>
        </p:nvGrpSpPr>
        <p:grpSpPr>
          <a:xfrm>
            <a:off x="1805845" y="4432066"/>
            <a:ext cx="1536063" cy="1652414"/>
            <a:chOff x="598297" y="3360286"/>
            <a:chExt cx="2570526" cy="2765234"/>
          </a:xfrm>
          <a:solidFill>
            <a:schemeClr val="bg1"/>
          </a:solidFill>
        </p:grpSpPr>
        <p:sp>
          <p:nvSpPr>
            <p:cNvPr id="35" name="Rectangle 34"/>
            <p:cNvSpPr/>
            <p:nvPr/>
          </p:nvSpPr>
          <p:spPr>
            <a:xfrm>
              <a:off x="598297" y="3360286"/>
              <a:ext cx="2570526" cy="276523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Adult Survival</a:t>
              </a:r>
            </a:p>
          </p:txBody>
        </p:sp>
        <p:pic>
          <p:nvPicPr>
            <p:cNvPr id="37" name="Picture 3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16659" y="3875336"/>
              <a:ext cx="2333798" cy="2122453"/>
            </a:xfrm>
            <a:prstGeom prst="rect">
              <a:avLst/>
            </a:prstGeom>
            <a:grpFill/>
          </p:spPr>
        </p:pic>
      </p:grpSp>
      <p:sp>
        <p:nvSpPr>
          <p:cNvPr id="45" name="Rectangle 44"/>
          <p:cNvSpPr/>
          <p:nvPr/>
        </p:nvSpPr>
        <p:spPr>
          <a:xfrm>
            <a:off x="4440346" y="4698648"/>
            <a:ext cx="1437479" cy="16640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Movement</a:t>
            </a:r>
          </a:p>
        </p:txBody>
      </p:sp>
      <p:pic>
        <p:nvPicPr>
          <p:cNvPr id="44" name="Picture 2">
            <a:extLst>
              <a:ext uri="{FF2B5EF4-FFF2-40B4-BE49-F238E27FC236}">
                <a16:creationId xmlns:a16="http://schemas.microsoft.com/office/drawing/2014/main" id="{E8BE78F0-A9E1-46BE-81DD-39155835D095}"/>
              </a:ext>
            </a:extLst>
          </p:cNvPr>
          <p:cNvPicPr>
            <a:picLocks noGrp="1" noChangeAspect="1" noChangeArrowheads="1"/>
          </p:cNvPicPr>
          <p:nvPr>
            <p:ph sz="half" idx="4294967295"/>
          </p:nvPr>
        </p:nvPicPr>
        <p:blipFill rotWithShape="1">
          <a:blip r:embed="rId6" cstate="hqprint">
            <a:extLst>
              <a:ext uri="{28A0092B-C50C-407E-A947-70E740481C1C}">
                <a14:useLocalDpi xmlns:a14="http://schemas.microsoft.com/office/drawing/2010/main"/>
              </a:ext>
            </a:extLst>
          </a:blip>
          <a:srcRect/>
          <a:stretch/>
        </p:blipFill>
        <p:spPr bwMode="auto">
          <a:xfrm>
            <a:off x="4529039" y="5112684"/>
            <a:ext cx="1162402" cy="124084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73763" y="4949448"/>
            <a:ext cx="678053" cy="1041324"/>
            <a:chOff x="9202025" y="4504134"/>
            <a:chExt cx="678053" cy="1041324"/>
          </a:xfrm>
        </p:grpSpPr>
        <p:grpSp>
          <p:nvGrpSpPr>
            <p:cNvPr id="39" name="Group 38"/>
            <p:cNvGrpSpPr/>
            <p:nvPr/>
          </p:nvGrpSpPr>
          <p:grpSpPr>
            <a:xfrm>
              <a:off x="9358357" y="4578784"/>
              <a:ext cx="521721" cy="292322"/>
              <a:chOff x="8336318" y="1912216"/>
              <a:chExt cx="3214249" cy="1800960"/>
            </a:xfrm>
          </p:grpSpPr>
          <p:pic>
            <p:nvPicPr>
              <p:cNvPr id="40" name="Picture 39" descr="moose vector by silhouettes-clipart on DeviantArt"/>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336318" y="1912216"/>
                <a:ext cx="1838960" cy="1442724"/>
              </a:xfrm>
              <a:prstGeom prst="rect">
                <a:avLst/>
              </a:prstGeom>
            </p:spPr>
          </p:pic>
          <p:sp>
            <p:nvSpPr>
              <p:cNvPr id="41" name="Rectangle 40"/>
              <p:cNvSpPr/>
              <p:nvPr/>
            </p:nvSpPr>
            <p:spPr>
              <a:xfrm>
                <a:off x="11094719" y="3596643"/>
                <a:ext cx="455848" cy="11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urved Right Arrow 41"/>
            <p:cNvSpPr/>
            <p:nvPr/>
          </p:nvSpPr>
          <p:spPr>
            <a:xfrm rot="19212019" flipH="1" flipV="1">
              <a:off x="9202025" y="4504134"/>
              <a:ext cx="375920" cy="1041324"/>
            </a:xfrm>
            <a:prstGeom prst="curvedRightArrow">
              <a:avLst>
                <a:gd name="adj1" fmla="val 15664"/>
                <a:gd name="adj2" fmla="val 57413"/>
                <a:gd name="adj3" fmla="val 4789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7791460" y="4362298"/>
            <a:ext cx="1571625" cy="1969968"/>
            <a:chOff x="5669717" y="3711650"/>
            <a:chExt cx="1571625" cy="1969968"/>
          </a:xfrm>
        </p:grpSpPr>
        <p:sp>
          <p:nvSpPr>
            <p:cNvPr id="48" name="Rectangle 47"/>
            <p:cNvSpPr/>
            <p:nvPr/>
          </p:nvSpPr>
          <p:spPr>
            <a:xfrm>
              <a:off x="5669717" y="3711650"/>
              <a:ext cx="1571625" cy="1969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46" name="Picture 45" descr="A close-up of some grass&#10;&#10;Description automatically generated with low confidence">
              <a:extLst>
                <a:ext uri="{FF2B5EF4-FFF2-40B4-BE49-F238E27FC236}">
                  <a16:creationId xmlns:a16="http://schemas.microsoft.com/office/drawing/2014/main" id="{A181CFF9-A1CB-4D52-B746-4EF1DB3B824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810309" y="4089333"/>
              <a:ext cx="1290441" cy="1505200"/>
            </a:xfrm>
            <a:prstGeom prst="rect">
              <a:avLst/>
            </a:prstGeom>
          </p:spPr>
        </p:pic>
        <p:sp>
          <p:nvSpPr>
            <p:cNvPr id="47" name="TextBox 46">
              <a:extLst>
                <a:ext uri="{FF2B5EF4-FFF2-40B4-BE49-F238E27FC236}">
                  <a16:creationId xmlns:a16="http://schemas.microsoft.com/office/drawing/2014/main" id="{EDA05A68-57BB-4967-B07A-A29B4430F62D}"/>
                </a:ext>
              </a:extLst>
            </p:cNvPr>
            <p:cNvSpPr txBox="1"/>
            <p:nvPr/>
          </p:nvSpPr>
          <p:spPr>
            <a:xfrm>
              <a:off x="5749811" y="3740224"/>
              <a:ext cx="1411436" cy="307777"/>
            </a:xfrm>
            <a:prstGeom prst="rect">
              <a:avLst/>
            </a:prstGeom>
            <a:noFill/>
          </p:spPr>
          <p:txBody>
            <a:bodyPr wrap="square" rtlCol="0">
              <a:spAutoFit/>
            </a:bodyPr>
            <a:lstStyle/>
            <a:p>
              <a:pPr algn="ctr"/>
              <a:r>
                <a:rPr lang="en-US" sz="1400" dirty="0"/>
                <a:t>Sedge Dynamics</a:t>
              </a:r>
            </a:p>
          </p:txBody>
        </p:sp>
      </p:grpSp>
      <p:grpSp>
        <p:nvGrpSpPr>
          <p:cNvPr id="5" name="Group 4"/>
          <p:cNvGrpSpPr/>
          <p:nvPr/>
        </p:nvGrpSpPr>
        <p:grpSpPr>
          <a:xfrm>
            <a:off x="9746036" y="2772509"/>
            <a:ext cx="2234673" cy="1743176"/>
            <a:chOff x="7972671" y="4009844"/>
            <a:chExt cx="2234673" cy="1743176"/>
          </a:xfrm>
        </p:grpSpPr>
        <p:sp>
          <p:nvSpPr>
            <p:cNvPr id="53" name="Rectangle 52"/>
            <p:cNvSpPr/>
            <p:nvPr/>
          </p:nvSpPr>
          <p:spPr>
            <a:xfrm>
              <a:off x="7972671" y="4009844"/>
              <a:ext cx="2234673" cy="1743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Butterfly Response</a:t>
              </a:r>
            </a:p>
          </p:txBody>
        </p:sp>
        <p:grpSp>
          <p:nvGrpSpPr>
            <p:cNvPr id="49" name="Group 48"/>
            <p:cNvGrpSpPr/>
            <p:nvPr/>
          </p:nvGrpSpPr>
          <p:grpSpPr>
            <a:xfrm>
              <a:off x="8052765" y="4593133"/>
              <a:ext cx="1962266" cy="1126786"/>
              <a:chOff x="3244480" y="1724906"/>
              <a:chExt cx="3730464" cy="2142133"/>
            </a:xfrm>
          </p:grpSpPr>
          <p:pic>
            <p:nvPicPr>
              <p:cNvPr id="50" name="Picture 49">
                <a:extLst>
                  <a:ext uri="{FF2B5EF4-FFF2-40B4-BE49-F238E27FC236}">
                    <a16:creationId xmlns:a16="http://schemas.microsoft.com/office/drawing/2014/main" id="{E50693DC-620A-4CAF-9899-4CBC67ACDA9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8182"/>
              <a:stretch/>
            </p:blipFill>
            <p:spPr>
              <a:xfrm>
                <a:off x="3244480" y="1724906"/>
                <a:ext cx="3730464" cy="2142133"/>
              </a:xfrm>
              <a:prstGeom prst="rect">
                <a:avLst/>
              </a:prstGeom>
            </p:spPr>
          </p:pic>
          <p:sp>
            <p:nvSpPr>
              <p:cNvPr id="51" name="Isosceles Triangle 50"/>
              <p:cNvSpPr/>
              <p:nvPr/>
            </p:nvSpPr>
            <p:spPr>
              <a:xfrm>
                <a:off x="3768560" y="2809742"/>
                <a:ext cx="2035588" cy="616875"/>
              </a:xfrm>
              <a:prstGeom prst="triangle">
                <a:avLst>
                  <a:gd name="adj" fmla="val 4218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329280" y="4288625"/>
              <a:ext cx="812091" cy="887209"/>
            </a:xfrm>
            <a:prstGeom prst="rect">
              <a:avLst/>
            </a:prstGeom>
          </p:spPr>
        </p:pic>
      </p:grpSp>
      <p:sp>
        <p:nvSpPr>
          <p:cNvPr id="54" name="Down Arrow 53"/>
          <p:cNvSpPr/>
          <p:nvPr/>
        </p:nvSpPr>
        <p:spPr>
          <a:xfrm rot="14652143">
            <a:off x="2851761" y="2063689"/>
            <a:ext cx="165141" cy="1249241"/>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rot="13582789">
            <a:off x="3011543" y="3454523"/>
            <a:ext cx="191353" cy="1173932"/>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rot="11366522">
            <a:off x="5107214" y="3947325"/>
            <a:ext cx="191353" cy="829947"/>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rot="9319007">
            <a:off x="8482152" y="3726904"/>
            <a:ext cx="180387" cy="746133"/>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6227314">
            <a:off x="9552788" y="2646802"/>
            <a:ext cx="180387" cy="900599"/>
          </a:xfrm>
          <a:prstGeom prst="downArrow">
            <a:avLst>
              <a:gd name="adj1" fmla="val 27590"/>
              <a:gd name="adj2" fmla="val 8174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9282990" y="4432067"/>
            <a:ext cx="960467" cy="865438"/>
          </a:xfrm>
          <a:prstGeom prst="straightConnector1">
            <a:avLst/>
          </a:prstGeom>
          <a:ln w="38100">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92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A210CE-94D5-46A9-8969-02D5331B5AA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5277" y="1097018"/>
            <a:ext cx="11553843" cy="5096953"/>
          </a:xfrm>
          <a:prstGeom prst="rect">
            <a:avLst/>
          </a:prstGeom>
        </p:spPr>
      </p:pic>
      <p:sp>
        <p:nvSpPr>
          <p:cNvPr id="3" name="Title 1"/>
          <p:cNvSpPr txBox="1">
            <a:spLocks/>
          </p:cNvSpPr>
          <p:nvPr/>
        </p:nvSpPr>
        <p:spPr>
          <a:xfrm>
            <a:off x="212872" y="204205"/>
            <a:ext cx="5959327" cy="108373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Output from the SFS SEIBM:</a:t>
            </a:r>
          </a:p>
        </p:txBody>
      </p:sp>
      <p:sp>
        <p:nvSpPr>
          <p:cNvPr id="2" name="TextBox 1"/>
          <p:cNvSpPr txBox="1"/>
          <p:nvPr/>
        </p:nvSpPr>
        <p:spPr>
          <a:xfrm>
            <a:off x="117321" y="5048346"/>
            <a:ext cx="6150428" cy="1015663"/>
          </a:xfrm>
          <a:prstGeom prst="rect">
            <a:avLst/>
          </a:prstGeom>
          <a:noFill/>
        </p:spPr>
        <p:txBody>
          <a:bodyPr wrap="square" rtlCol="0">
            <a:spAutoFit/>
          </a:bodyPr>
          <a:lstStyle/>
          <a:p>
            <a:pPr algn="ctr"/>
            <a:r>
              <a:rPr lang="en-US" sz="6000" dirty="0">
                <a:solidFill>
                  <a:schemeClr val="bg1"/>
                </a:solidFill>
              </a:rPr>
              <a:t>Where &amp; When</a:t>
            </a:r>
          </a:p>
        </p:txBody>
      </p:sp>
      <p:grpSp>
        <p:nvGrpSpPr>
          <p:cNvPr id="4" name="Group 3"/>
          <p:cNvGrpSpPr/>
          <p:nvPr/>
        </p:nvGrpSpPr>
        <p:grpSpPr>
          <a:xfrm>
            <a:off x="7148946" y="330189"/>
            <a:ext cx="2806999" cy="2703956"/>
            <a:chOff x="7148946" y="330189"/>
            <a:chExt cx="2806999" cy="2703956"/>
          </a:xfrm>
        </p:grpSpPr>
        <p:pic>
          <p:nvPicPr>
            <p:cNvPr id="7" name="Picture 6"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4">
              <a:extLst>
                <a:ext uri="{28A0092B-C50C-407E-A947-70E740481C1C}">
                  <a14:useLocalDpi xmlns:a14="http://schemas.microsoft.com/office/drawing/2010/main" val="0"/>
                </a:ext>
              </a:extLst>
            </a:blip>
            <a:srcRect l="20780" r="15016"/>
            <a:stretch/>
          </p:blipFill>
          <p:spPr>
            <a:xfrm>
              <a:off x="7148946" y="330189"/>
              <a:ext cx="2590799" cy="2693566"/>
            </a:xfrm>
            <a:prstGeom prst="rect">
              <a:avLst/>
            </a:prstGeom>
            <a:ln>
              <a:solidFill>
                <a:schemeClr val="bg1"/>
              </a:solidFill>
            </a:ln>
            <a:effectLst/>
          </p:spPr>
        </p:pic>
        <p:sp>
          <p:nvSpPr>
            <p:cNvPr id="8" name="TextBox 7"/>
            <p:cNvSpPr txBox="1"/>
            <p:nvPr/>
          </p:nvSpPr>
          <p:spPr>
            <a:xfrm rot="16200000">
              <a:off x="9391666" y="2469867"/>
              <a:ext cx="866947" cy="261610"/>
            </a:xfrm>
            <a:prstGeom prst="rect">
              <a:avLst/>
            </a:prstGeom>
            <a:noFill/>
          </p:spPr>
          <p:txBody>
            <a:bodyPr wrap="square" rtlCol="0">
              <a:spAutoFit/>
            </a:bodyPr>
            <a:lstStyle/>
            <a:p>
              <a:r>
                <a:rPr lang="en-US" sz="1100" dirty="0">
                  <a:solidFill>
                    <a:schemeClr val="bg1"/>
                  </a:solidFill>
                </a:rPr>
                <a:t>Dave Pavlik</a:t>
              </a:r>
            </a:p>
          </p:txBody>
        </p:sp>
      </p:grpSp>
    </p:spTree>
    <p:extLst>
      <p:ext uri="{BB962C8B-B14F-4D97-AF65-F5344CB8AC3E}">
        <p14:creationId xmlns:p14="http://schemas.microsoft.com/office/powerpoint/2010/main" val="37169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A210CE-94D5-46A9-8969-02D5331B5AA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5277" y="1097018"/>
            <a:ext cx="11553843" cy="5096953"/>
          </a:xfrm>
          <a:prstGeom prst="rect">
            <a:avLst/>
          </a:prstGeom>
        </p:spPr>
      </p:pic>
      <p:sp>
        <p:nvSpPr>
          <p:cNvPr id="3" name="Title 1"/>
          <p:cNvSpPr txBox="1">
            <a:spLocks/>
          </p:cNvSpPr>
          <p:nvPr/>
        </p:nvSpPr>
        <p:spPr>
          <a:xfrm>
            <a:off x="212872" y="204205"/>
            <a:ext cx="5959327" cy="108373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Output from the SFS SEIBM:</a:t>
            </a:r>
          </a:p>
        </p:txBody>
      </p:sp>
      <p:sp>
        <p:nvSpPr>
          <p:cNvPr id="2" name="TextBox 1"/>
          <p:cNvSpPr txBox="1"/>
          <p:nvPr/>
        </p:nvSpPr>
        <p:spPr>
          <a:xfrm>
            <a:off x="2914949" y="4552575"/>
            <a:ext cx="6150428" cy="1107996"/>
          </a:xfrm>
          <a:prstGeom prst="rect">
            <a:avLst/>
          </a:prstGeom>
          <a:noFill/>
        </p:spPr>
        <p:txBody>
          <a:bodyPr wrap="square" rtlCol="0">
            <a:spAutoFit/>
          </a:bodyPr>
          <a:lstStyle/>
          <a:p>
            <a:pPr algn="ctr"/>
            <a:r>
              <a:rPr lang="en-US" sz="6600" dirty="0">
                <a:solidFill>
                  <a:schemeClr val="bg1"/>
                </a:solidFill>
              </a:rPr>
              <a:t>Thank you!</a:t>
            </a:r>
          </a:p>
        </p:txBody>
      </p:sp>
      <p:grpSp>
        <p:nvGrpSpPr>
          <p:cNvPr id="7" name="Group 6"/>
          <p:cNvGrpSpPr/>
          <p:nvPr/>
        </p:nvGrpSpPr>
        <p:grpSpPr>
          <a:xfrm>
            <a:off x="7148946" y="330189"/>
            <a:ext cx="2806999" cy="2703956"/>
            <a:chOff x="7148946" y="330189"/>
            <a:chExt cx="2806999" cy="2703956"/>
          </a:xfrm>
        </p:grpSpPr>
        <p:pic>
          <p:nvPicPr>
            <p:cNvPr id="8" name="Picture 7"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4">
              <a:extLst>
                <a:ext uri="{28A0092B-C50C-407E-A947-70E740481C1C}">
                  <a14:useLocalDpi xmlns:a14="http://schemas.microsoft.com/office/drawing/2010/main" val="0"/>
                </a:ext>
              </a:extLst>
            </a:blip>
            <a:srcRect l="20780" r="15016"/>
            <a:stretch/>
          </p:blipFill>
          <p:spPr>
            <a:xfrm>
              <a:off x="7148946" y="330189"/>
              <a:ext cx="2590799" cy="2693566"/>
            </a:xfrm>
            <a:prstGeom prst="rect">
              <a:avLst/>
            </a:prstGeom>
            <a:ln>
              <a:solidFill>
                <a:schemeClr val="bg1"/>
              </a:solidFill>
            </a:ln>
            <a:effectLst/>
          </p:spPr>
        </p:pic>
        <p:sp>
          <p:nvSpPr>
            <p:cNvPr id="9" name="TextBox 8"/>
            <p:cNvSpPr txBox="1"/>
            <p:nvPr/>
          </p:nvSpPr>
          <p:spPr>
            <a:xfrm rot="16200000">
              <a:off x="9391666" y="2469867"/>
              <a:ext cx="866947" cy="261610"/>
            </a:xfrm>
            <a:prstGeom prst="rect">
              <a:avLst/>
            </a:prstGeom>
            <a:noFill/>
          </p:spPr>
          <p:txBody>
            <a:bodyPr wrap="square" rtlCol="0">
              <a:spAutoFit/>
            </a:bodyPr>
            <a:lstStyle/>
            <a:p>
              <a:r>
                <a:rPr lang="en-US" sz="1100" dirty="0">
                  <a:solidFill>
                    <a:schemeClr val="bg1"/>
                  </a:solidFill>
                </a:rPr>
                <a:t>Dave Pavlik</a:t>
              </a:r>
            </a:p>
          </p:txBody>
        </p:sp>
      </p:gr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 r="50510"/>
          <a:stretch/>
        </p:blipFill>
        <p:spPr>
          <a:xfrm>
            <a:off x="9694334" y="5660571"/>
            <a:ext cx="2349522" cy="676782"/>
          </a:xfrm>
          <a:prstGeom prst="rect">
            <a:avLst/>
          </a:prstGeom>
        </p:spPr>
      </p:pic>
    </p:spTree>
    <p:extLst>
      <p:ext uri="{BB962C8B-B14F-4D97-AF65-F5344CB8AC3E}">
        <p14:creationId xmlns:p14="http://schemas.microsoft.com/office/powerpoint/2010/main" val="352116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0308843" y="5293161"/>
            <a:ext cx="172584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F"/>
                </a:solidFill>
                <a:effectLst/>
                <a:latin typeface="Source Sans Pro"/>
              </a:rPr>
              <a:t>USFWS/Flickr (CC BY 2.0)</a:t>
            </a:r>
            <a:endParaRPr kumimoji="0" lang="en-US" altLang="en-US" sz="800" b="0" i="0" u="none" strike="noStrike" cap="none" normalizeH="0" baseline="0" dirty="0">
              <a:ln>
                <a:noFill/>
              </a:ln>
              <a:solidFill>
                <a:schemeClr val="tx1"/>
              </a:solidFill>
              <a:effectLst/>
            </a:endParaRPr>
          </a:p>
        </p:txBody>
      </p:sp>
      <p:sp>
        <p:nvSpPr>
          <p:cNvPr id="11" name="Title 1"/>
          <p:cNvSpPr txBox="1">
            <a:spLocks/>
          </p:cNvSpPr>
          <p:nvPr/>
        </p:nvSpPr>
        <p:spPr>
          <a:xfrm>
            <a:off x="243041" y="3196379"/>
            <a:ext cx="59460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t>SEIBM SFS Questions </a:t>
            </a:r>
          </a:p>
        </p:txBody>
      </p:sp>
      <p:sp>
        <p:nvSpPr>
          <p:cNvPr id="12" name="Content Placeholder 2"/>
          <p:cNvSpPr txBox="1">
            <a:spLocks/>
          </p:cNvSpPr>
          <p:nvPr/>
        </p:nvSpPr>
        <p:spPr>
          <a:xfrm>
            <a:off x="447144" y="4307935"/>
            <a:ext cx="5159477" cy="1980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Optimal restoration strategies</a:t>
            </a:r>
          </a:p>
          <a:p>
            <a:pPr marL="514350" indent="-514350">
              <a:buFont typeface="+mj-lt"/>
              <a:buAutoNum type="arabicPeriod"/>
            </a:pPr>
            <a:r>
              <a:rPr lang="en-US" dirty="0"/>
              <a:t>Corridor or stepping stone strategies</a:t>
            </a:r>
          </a:p>
        </p:txBody>
      </p:sp>
      <p:pic>
        <p:nvPicPr>
          <p:cNvPr id="13" name="Picture 12">
            <a:extLst>
              <a:ext uri="{FF2B5EF4-FFF2-40B4-BE49-F238E27FC236}">
                <a16:creationId xmlns:a16="http://schemas.microsoft.com/office/drawing/2014/main" id="{99648CBF-3311-481B-A1DE-03D7D75E61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6621" y="821721"/>
            <a:ext cx="6283668" cy="4717661"/>
          </a:xfrm>
          <a:prstGeom prst="rect">
            <a:avLst/>
          </a:prstGeom>
        </p:spPr>
      </p:pic>
    </p:spTree>
    <p:extLst>
      <p:ext uri="{BB962C8B-B14F-4D97-AF65-F5344CB8AC3E}">
        <p14:creationId xmlns:p14="http://schemas.microsoft.com/office/powerpoint/2010/main" val="343108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67" y="4399220"/>
            <a:ext cx="3932237" cy="1600200"/>
          </a:xfrm>
        </p:spPr>
        <p:txBody>
          <a:bodyPr>
            <a:normAutofit/>
          </a:bodyPr>
          <a:lstStyle/>
          <a:p>
            <a:r>
              <a:rPr lang="en-US" sz="3600" b="1" dirty="0"/>
              <a:t>Question 1:</a:t>
            </a:r>
            <a:br>
              <a:rPr lang="en-US" sz="3600" dirty="0"/>
            </a:br>
            <a:r>
              <a:rPr lang="en-US" sz="3600" dirty="0"/>
              <a:t>Optimal Restoration</a:t>
            </a:r>
          </a:p>
        </p:txBody>
      </p:sp>
      <p:pic>
        <p:nvPicPr>
          <p:cNvPr id="31" name="Picture 2" descr="G:\IMG_178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10881" y="178025"/>
            <a:ext cx="3076820" cy="502129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flipV="1">
            <a:off x="4476605" y="1959847"/>
            <a:ext cx="3352449" cy="4167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180060" y="3282751"/>
            <a:ext cx="3888595" cy="2232937"/>
            <a:chOff x="3397796" y="1290071"/>
            <a:chExt cx="4415244" cy="2535353"/>
          </a:xfrm>
        </p:grpSpPr>
        <p:pic>
          <p:nvPicPr>
            <p:cNvPr id="37" name="Picture 36">
              <a:extLst>
                <a:ext uri="{FF2B5EF4-FFF2-40B4-BE49-F238E27FC236}">
                  <a16:creationId xmlns:a16="http://schemas.microsoft.com/office/drawing/2014/main" id="{E50693DC-620A-4CAF-9899-4CBC67ACDA9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397796" y="1290071"/>
              <a:ext cx="4415244" cy="2535353"/>
            </a:xfrm>
            <a:prstGeom prst="rect">
              <a:avLst/>
            </a:prstGeom>
          </p:spPr>
        </p:pic>
        <p:sp>
          <p:nvSpPr>
            <p:cNvPr id="41" name="Isosceles Triangle 40"/>
            <p:cNvSpPr/>
            <p:nvPr/>
          </p:nvSpPr>
          <p:spPr>
            <a:xfrm>
              <a:off x="3994778" y="2608672"/>
              <a:ext cx="2497462" cy="650240"/>
            </a:xfrm>
            <a:prstGeom prst="triangle">
              <a:avLst>
                <a:gd name="adj" fmla="val 4218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p:cNvPicPr>
            <a:picLocks noChangeAspect="1"/>
          </p:cNvPicPr>
          <p:nvPr/>
        </p:nvPicPr>
        <p:blipFill>
          <a:blip r:embed="rId5"/>
          <a:stretch>
            <a:fillRect/>
          </a:stretch>
        </p:blipFill>
        <p:spPr>
          <a:xfrm>
            <a:off x="6712202" y="2799019"/>
            <a:ext cx="1357766" cy="1483360"/>
          </a:xfrm>
          <a:prstGeom prst="rect">
            <a:avLst/>
          </a:prstGeom>
        </p:spPr>
      </p:pic>
      <p:pic>
        <p:nvPicPr>
          <p:cNvPr id="45" name="Picture 2" descr="C:\Users\Erik\Pictures\SFS photos\DSCF607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6700" y="523179"/>
            <a:ext cx="402336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7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67" y="2688673"/>
            <a:ext cx="3932237" cy="1600200"/>
          </a:xfrm>
        </p:spPr>
        <p:txBody>
          <a:bodyPr>
            <a:normAutofit/>
          </a:bodyPr>
          <a:lstStyle/>
          <a:p>
            <a:r>
              <a:rPr lang="en-US" sz="3600" b="1" dirty="0"/>
              <a:t>Question 1:</a:t>
            </a:r>
            <a:br>
              <a:rPr lang="en-US" sz="3600" dirty="0"/>
            </a:br>
            <a:r>
              <a:rPr lang="en-US" sz="3600" dirty="0"/>
              <a:t>Optimal Restoration</a:t>
            </a:r>
          </a:p>
        </p:txBody>
      </p:sp>
      <p:sp>
        <p:nvSpPr>
          <p:cNvPr id="18" name="Text Placeholder 17">
            <a:extLst>
              <a:ext uri="{FF2B5EF4-FFF2-40B4-BE49-F238E27FC236}">
                <a16:creationId xmlns:a16="http://schemas.microsoft.com/office/drawing/2014/main" id="{ADE3C487-7154-4BCE-8FE0-01F0A5FC350F}"/>
              </a:ext>
            </a:extLst>
          </p:cNvPr>
          <p:cNvSpPr>
            <a:spLocks noGrp="1"/>
          </p:cNvSpPr>
          <p:nvPr>
            <p:ph type="body" sz="half" idx="2"/>
          </p:nvPr>
        </p:nvSpPr>
        <p:spPr>
          <a:xfrm>
            <a:off x="620248" y="4475488"/>
            <a:ext cx="4953238" cy="1564595"/>
          </a:xfrm>
        </p:spPr>
        <p:txBody>
          <a:bodyPr>
            <a:noAutofit/>
          </a:bodyPr>
          <a:lstStyle/>
          <a:p>
            <a:pPr marL="342900" indent="-342900">
              <a:buFont typeface="Wingdings" panose="05000000000000000000" pitchFamily="2" charset="2"/>
              <a:buChar char="§"/>
            </a:pPr>
            <a:r>
              <a:rPr lang="en-US" sz="2800" dirty="0"/>
              <a:t>Spatial arrangement</a:t>
            </a:r>
          </a:p>
          <a:p>
            <a:pPr marL="342900" indent="-342900">
              <a:buFont typeface="Wingdings" panose="05000000000000000000" pitchFamily="2" charset="2"/>
              <a:buChar char="§"/>
            </a:pPr>
            <a:r>
              <a:rPr lang="en-US" sz="2800" dirty="0"/>
              <a:t>Timing</a:t>
            </a:r>
          </a:p>
          <a:p>
            <a:pPr marL="342900" indent="-342900">
              <a:buFont typeface="Wingdings" panose="05000000000000000000" pitchFamily="2" charset="2"/>
              <a:buChar char="§"/>
            </a:pPr>
            <a:r>
              <a:rPr lang="en-US" sz="2800" dirty="0"/>
              <a:t>Frequency of re-restoration</a:t>
            </a:r>
          </a:p>
        </p:txBody>
      </p:sp>
      <p:grpSp>
        <p:nvGrpSpPr>
          <p:cNvPr id="5" name="Group 4"/>
          <p:cNvGrpSpPr/>
          <p:nvPr/>
        </p:nvGrpSpPr>
        <p:grpSpPr>
          <a:xfrm rot="1956379">
            <a:off x="1452561" y="1256092"/>
            <a:ext cx="10881569" cy="4291409"/>
            <a:chOff x="31275" y="1243971"/>
            <a:chExt cx="10881569" cy="4291409"/>
          </a:xfrm>
        </p:grpSpPr>
        <p:sp>
          <p:nvSpPr>
            <p:cNvPr id="6" name="Freeform 5"/>
            <p:cNvSpPr/>
            <p:nvPr/>
          </p:nvSpPr>
          <p:spPr>
            <a:xfrm>
              <a:off x="98612" y="2761843"/>
              <a:ext cx="10814232" cy="1254346"/>
            </a:xfrm>
            <a:custGeom>
              <a:avLst/>
              <a:gdLst>
                <a:gd name="connsiteX0" fmla="*/ 0 w 9045388"/>
                <a:gd name="connsiteY0" fmla="*/ 17217 h 1254346"/>
                <a:gd name="connsiteX1" fmla="*/ 53788 w 9045388"/>
                <a:gd name="connsiteY1" fmla="*/ 17217 h 1254346"/>
                <a:gd name="connsiteX2" fmla="*/ 636494 w 9045388"/>
                <a:gd name="connsiteY2" fmla="*/ 35146 h 1254346"/>
                <a:gd name="connsiteX3" fmla="*/ 932329 w 9045388"/>
                <a:gd name="connsiteY3" fmla="*/ 429593 h 1254346"/>
                <a:gd name="connsiteX4" fmla="*/ 1407459 w 9045388"/>
                <a:gd name="connsiteY4" fmla="*/ 599923 h 1254346"/>
                <a:gd name="connsiteX5" fmla="*/ 2017059 w 9045388"/>
                <a:gd name="connsiteY5" fmla="*/ 205476 h 1254346"/>
                <a:gd name="connsiteX6" fmla="*/ 2716306 w 9045388"/>
                <a:gd name="connsiteY6" fmla="*/ 169617 h 1254346"/>
                <a:gd name="connsiteX7" fmla="*/ 3469341 w 9045388"/>
                <a:gd name="connsiteY7" fmla="*/ 223405 h 1254346"/>
                <a:gd name="connsiteX8" fmla="*/ 4159623 w 9045388"/>
                <a:gd name="connsiteY8" fmla="*/ 160652 h 1254346"/>
                <a:gd name="connsiteX9" fmla="*/ 4831976 w 9045388"/>
                <a:gd name="connsiteY9" fmla="*/ 71005 h 1254346"/>
                <a:gd name="connsiteX10" fmla="*/ 5558117 w 9045388"/>
                <a:gd name="connsiteY10" fmla="*/ 456487 h 1254346"/>
                <a:gd name="connsiteX11" fmla="*/ 6212541 w 9045388"/>
                <a:gd name="connsiteY11" fmla="*/ 689570 h 1254346"/>
                <a:gd name="connsiteX12" fmla="*/ 6499412 w 9045388"/>
                <a:gd name="connsiteY12" fmla="*/ 1075052 h 1254346"/>
                <a:gd name="connsiteX13" fmla="*/ 7351059 w 9045388"/>
                <a:gd name="connsiteY13" fmla="*/ 1254346 h 1254346"/>
                <a:gd name="connsiteX14" fmla="*/ 8328212 w 9045388"/>
                <a:gd name="connsiteY14" fmla="*/ 1075052 h 1254346"/>
                <a:gd name="connsiteX15" fmla="*/ 8624047 w 9045388"/>
                <a:gd name="connsiteY15" fmla="*/ 1137805 h 1254346"/>
                <a:gd name="connsiteX16" fmla="*/ 8875059 w 9045388"/>
                <a:gd name="connsiteY16" fmla="*/ 1075052 h 1254346"/>
                <a:gd name="connsiteX17" fmla="*/ 9045388 w 9045388"/>
                <a:gd name="connsiteY17" fmla="*/ 859899 h 1254346"/>
                <a:gd name="connsiteX0" fmla="*/ 0 w 9057148"/>
                <a:gd name="connsiteY0" fmla="*/ 17217 h 1254346"/>
                <a:gd name="connsiteX1" fmla="*/ 53788 w 9057148"/>
                <a:gd name="connsiteY1" fmla="*/ 17217 h 1254346"/>
                <a:gd name="connsiteX2" fmla="*/ 636494 w 9057148"/>
                <a:gd name="connsiteY2" fmla="*/ 35146 h 1254346"/>
                <a:gd name="connsiteX3" fmla="*/ 932329 w 9057148"/>
                <a:gd name="connsiteY3" fmla="*/ 429593 h 1254346"/>
                <a:gd name="connsiteX4" fmla="*/ 1407459 w 9057148"/>
                <a:gd name="connsiteY4" fmla="*/ 599923 h 1254346"/>
                <a:gd name="connsiteX5" fmla="*/ 2017059 w 9057148"/>
                <a:gd name="connsiteY5" fmla="*/ 205476 h 1254346"/>
                <a:gd name="connsiteX6" fmla="*/ 2716306 w 9057148"/>
                <a:gd name="connsiteY6" fmla="*/ 169617 h 1254346"/>
                <a:gd name="connsiteX7" fmla="*/ 3469341 w 9057148"/>
                <a:gd name="connsiteY7" fmla="*/ 223405 h 1254346"/>
                <a:gd name="connsiteX8" fmla="*/ 4159623 w 9057148"/>
                <a:gd name="connsiteY8" fmla="*/ 160652 h 1254346"/>
                <a:gd name="connsiteX9" fmla="*/ 4831976 w 9057148"/>
                <a:gd name="connsiteY9" fmla="*/ 71005 h 1254346"/>
                <a:gd name="connsiteX10" fmla="*/ 5558117 w 9057148"/>
                <a:gd name="connsiteY10" fmla="*/ 456487 h 1254346"/>
                <a:gd name="connsiteX11" fmla="*/ 6212541 w 9057148"/>
                <a:gd name="connsiteY11" fmla="*/ 689570 h 1254346"/>
                <a:gd name="connsiteX12" fmla="*/ 6499412 w 9057148"/>
                <a:gd name="connsiteY12" fmla="*/ 1075052 h 1254346"/>
                <a:gd name="connsiteX13" fmla="*/ 7351059 w 9057148"/>
                <a:gd name="connsiteY13" fmla="*/ 1254346 h 1254346"/>
                <a:gd name="connsiteX14" fmla="*/ 8328212 w 9057148"/>
                <a:gd name="connsiteY14" fmla="*/ 1075052 h 1254346"/>
                <a:gd name="connsiteX15" fmla="*/ 8624047 w 9057148"/>
                <a:gd name="connsiteY15" fmla="*/ 1137805 h 1254346"/>
                <a:gd name="connsiteX16" fmla="*/ 8875059 w 9057148"/>
                <a:gd name="connsiteY16" fmla="*/ 1075052 h 1254346"/>
                <a:gd name="connsiteX17" fmla="*/ 9045388 w 9057148"/>
                <a:gd name="connsiteY17" fmla="*/ 859899 h 1254346"/>
                <a:gd name="connsiteX18" fmla="*/ 9042283 w 9057148"/>
                <a:gd name="connsiteY18" fmla="*/ 859543 h 1254346"/>
                <a:gd name="connsiteX0" fmla="*/ 0 w 9082370"/>
                <a:gd name="connsiteY0" fmla="*/ 17217 h 1254346"/>
                <a:gd name="connsiteX1" fmla="*/ 53788 w 9082370"/>
                <a:gd name="connsiteY1" fmla="*/ 17217 h 1254346"/>
                <a:gd name="connsiteX2" fmla="*/ 636494 w 9082370"/>
                <a:gd name="connsiteY2" fmla="*/ 35146 h 1254346"/>
                <a:gd name="connsiteX3" fmla="*/ 932329 w 9082370"/>
                <a:gd name="connsiteY3" fmla="*/ 429593 h 1254346"/>
                <a:gd name="connsiteX4" fmla="*/ 1407459 w 9082370"/>
                <a:gd name="connsiteY4" fmla="*/ 599923 h 1254346"/>
                <a:gd name="connsiteX5" fmla="*/ 2017059 w 9082370"/>
                <a:gd name="connsiteY5" fmla="*/ 205476 h 1254346"/>
                <a:gd name="connsiteX6" fmla="*/ 2716306 w 9082370"/>
                <a:gd name="connsiteY6" fmla="*/ 169617 h 1254346"/>
                <a:gd name="connsiteX7" fmla="*/ 3469341 w 9082370"/>
                <a:gd name="connsiteY7" fmla="*/ 223405 h 1254346"/>
                <a:gd name="connsiteX8" fmla="*/ 4159623 w 9082370"/>
                <a:gd name="connsiteY8" fmla="*/ 160652 h 1254346"/>
                <a:gd name="connsiteX9" fmla="*/ 4831976 w 9082370"/>
                <a:gd name="connsiteY9" fmla="*/ 71005 h 1254346"/>
                <a:gd name="connsiteX10" fmla="*/ 5558117 w 9082370"/>
                <a:gd name="connsiteY10" fmla="*/ 456487 h 1254346"/>
                <a:gd name="connsiteX11" fmla="*/ 6212541 w 9082370"/>
                <a:gd name="connsiteY11" fmla="*/ 689570 h 1254346"/>
                <a:gd name="connsiteX12" fmla="*/ 6499412 w 9082370"/>
                <a:gd name="connsiteY12" fmla="*/ 1075052 h 1254346"/>
                <a:gd name="connsiteX13" fmla="*/ 7351059 w 9082370"/>
                <a:gd name="connsiteY13" fmla="*/ 1254346 h 1254346"/>
                <a:gd name="connsiteX14" fmla="*/ 8328212 w 9082370"/>
                <a:gd name="connsiteY14" fmla="*/ 1075052 h 1254346"/>
                <a:gd name="connsiteX15" fmla="*/ 8624047 w 9082370"/>
                <a:gd name="connsiteY15" fmla="*/ 1137805 h 1254346"/>
                <a:gd name="connsiteX16" fmla="*/ 8875059 w 9082370"/>
                <a:gd name="connsiteY16" fmla="*/ 1075052 h 1254346"/>
                <a:gd name="connsiteX17" fmla="*/ 9045388 w 9082370"/>
                <a:gd name="connsiteY17" fmla="*/ 859899 h 1254346"/>
                <a:gd name="connsiteX18" fmla="*/ 9042283 w 9082370"/>
                <a:gd name="connsiteY18" fmla="*/ 859543 h 1254346"/>
                <a:gd name="connsiteX19" fmla="*/ 9082370 w 9082370"/>
                <a:gd name="connsiteY19" fmla="*/ 832168 h 1254346"/>
                <a:gd name="connsiteX0" fmla="*/ 0 w 9421634"/>
                <a:gd name="connsiteY0" fmla="*/ 17217 h 1254346"/>
                <a:gd name="connsiteX1" fmla="*/ 53788 w 9421634"/>
                <a:gd name="connsiteY1" fmla="*/ 17217 h 1254346"/>
                <a:gd name="connsiteX2" fmla="*/ 636494 w 9421634"/>
                <a:gd name="connsiteY2" fmla="*/ 35146 h 1254346"/>
                <a:gd name="connsiteX3" fmla="*/ 932329 w 9421634"/>
                <a:gd name="connsiteY3" fmla="*/ 429593 h 1254346"/>
                <a:gd name="connsiteX4" fmla="*/ 1407459 w 9421634"/>
                <a:gd name="connsiteY4" fmla="*/ 599923 h 1254346"/>
                <a:gd name="connsiteX5" fmla="*/ 2017059 w 9421634"/>
                <a:gd name="connsiteY5" fmla="*/ 205476 h 1254346"/>
                <a:gd name="connsiteX6" fmla="*/ 2716306 w 9421634"/>
                <a:gd name="connsiteY6" fmla="*/ 169617 h 1254346"/>
                <a:gd name="connsiteX7" fmla="*/ 3469341 w 9421634"/>
                <a:gd name="connsiteY7" fmla="*/ 223405 h 1254346"/>
                <a:gd name="connsiteX8" fmla="*/ 4159623 w 9421634"/>
                <a:gd name="connsiteY8" fmla="*/ 160652 h 1254346"/>
                <a:gd name="connsiteX9" fmla="*/ 4831976 w 9421634"/>
                <a:gd name="connsiteY9" fmla="*/ 71005 h 1254346"/>
                <a:gd name="connsiteX10" fmla="*/ 5558117 w 9421634"/>
                <a:gd name="connsiteY10" fmla="*/ 456487 h 1254346"/>
                <a:gd name="connsiteX11" fmla="*/ 6212541 w 9421634"/>
                <a:gd name="connsiteY11" fmla="*/ 689570 h 1254346"/>
                <a:gd name="connsiteX12" fmla="*/ 6499412 w 9421634"/>
                <a:gd name="connsiteY12" fmla="*/ 1075052 h 1254346"/>
                <a:gd name="connsiteX13" fmla="*/ 7351059 w 9421634"/>
                <a:gd name="connsiteY13" fmla="*/ 1254346 h 1254346"/>
                <a:gd name="connsiteX14" fmla="*/ 8328212 w 9421634"/>
                <a:gd name="connsiteY14" fmla="*/ 1075052 h 1254346"/>
                <a:gd name="connsiteX15" fmla="*/ 8624047 w 9421634"/>
                <a:gd name="connsiteY15" fmla="*/ 1137805 h 1254346"/>
                <a:gd name="connsiteX16" fmla="*/ 8875059 w 9421634"/>
                <a:gd name="connsiteY16" fmla="*/ 1075052 h 1254346"/>
                <a:gd name="connsiteX17" fmla="*/ 9045388 w 9421634"/>
                <a:gd name="connsiteY17" fmla="*/ 859899 h 1254346"/>
                <a:gd name="connsiteX18" fmla="*/ 9042283 w 9421634"/>
                <a:gd name="connsiteY18" fmla="*/ 859543 h 1254346"/>
                <a:gd name="connsiteX19" fmla="*/ 9421634 w 9421634"/>
                <a:gd name="connsiteY19" fmla="*/ 757286 h 1254346"/>
                <a:gd name="connsiteX0" fmla="*/ 0 w 9421634"/>
                <a:gd name="connsiteY0" fmla="*/ 17217 h 1254346"/>
                <a:gd name="connsiteX1" fmla="*/ 53788 w 9421634"/>
                <a:gd name="connsiteY1" fmla="*/ 17217 h 1254346"/>
                <a:gd name="connsiteX2" fmla="*/ 636494 w 9421634"/>
                <a:gd name="connsiteY2" fmla="*/ 35146 h 1254346"/>
                <a:gd name="connsiteX3" fmla="*/ 932329 w 9421634"/>
                <a:gd name="connsiteY3" fmla="*/ 429593 h 1254346"/>
                <a:gd name="connsiteX4" fmla="*/ 1407459 w 9421634"/>
                <a:gd name="connsiteY4" fmla="*/ 599923 h 1254346"/>
                <a:gd name="connsiteX5" fmla="*/ 2017059 w 9421634"/>
                <a:gd name="connsiteY5" fmla="*/ 205476 h 1254346"/>
                <a:gd name="connsiteX6" fmla="*/ 2716306 w 9421634"/>
                <a:gd name="connsiteY6" fmla="*/ 169617 h 1254346"/>
                <a:gd name="connsiteX7" fmla="*/ 3469341 w 9421634"/>
                <a:gd name="connsiteY7" fmla="*/ 223405 h 1254346"/>
                <a:gd name="connsiteX8" fmla="*/ 4159623 w 9421634"/>
                <a:gd name="connsiteY8" fmla="*/ 160652 h 1254346"/>
                <a:gd name="connsiteX9" fmla="*/ 4831976 w 9421634"/>
                <a:gd name="connsiteY9" fmla="*/ 71005 h 1254346"/>
                <a:gd name="connsiteX10" fmla="*/ 5558117 w 9421634"/>
                <a:gd name="connsiteY10" fmla="*/ 456487 h 1254346"/>
                <a:gd name="connsiteX11" fmla="*/ 6212541 w 9421634"/>
                <a:gd name="connsiteY11" fmla="*/ 689570 h 1254346"/>
                <a:gd name="connsiteX12" fmla="*/ 6499412 w 9421634"/>
                <a:gd name="connsiteY12" fmla="*/ 1075052 h 1254346"/>
                <a:gd name="connsiteX13" fmla="*/ 7351059 w 9421634"/>
                <a:gd name="connsiteY13" fmla="*/ 1254346 h 1254346"/>
                <a:gd name="connsiteX14" fmla="*/ 8328212 w 9421634"/>
                <a:gd name="connsiteY14" fmla="*/ 1075052 h 1254346"/>
                <a:gd name="connsiteX15" fmla="*/ 8624047 w 9421634"/>
                <a:gd name="connsiteY15" fmla="*/ 1137805 h 1254346"/>
                <a:gd name="connsiteX16" fmla="*/ 8875059 w 9421634"/>
                <a:gd name="connsiteY16" fmla="*/ 1075052 h 1254346"/>
                <a:gd name="connsiteX17" fmla="*/ 9045388 w 9421634"/>
                <a:gd name="connsiteY17" fmla="*/ 859899 h 1254346"/>
                <a:gd name="connsiteX18" fmla="*/ 9163486 w 9421634"/>
                <a:gd name="connsiteY18" fmla="*/ 873264 h 1254346"/>
                <a:gd name="connsiteX19" fmla="*/ 9421634 w 9421634"/>
                <a:gd name="connsiteY19" fmla="*/ 757286 h 1254346"/>
                <a:gd name="connsiteX0" fmla="*/ 0 w 9529335"/>
                <a:gd name="connsiteY0" fmla="*/ 17217 h 1254346"/>
                <a:gd name="connsiteX1" fmla="*/ 53788 w 9529335"/>
                <a:gd name="connsiteY1" fmla="*/ 17217 h 1254346"/>
                <a:gd name="connsiteX2" fmla="*/ 636494 w 9529335"/>
                <a:gd name="connsiteY2" fmla="*/ 35146 h 1254346"/>
                <a:gd name="connsiteX3" fmla="*/ 932329 w 9529335"/>
                <a:gd name="connsiteY3" fmla="*/ 429593 h 1254346"/>
                <a:gd name="connsiteX4" fmla="*/ 1407459 w 9529335"/>
                <a:gd name="connsiteY4" fmla="*/ 599923 h 1254346"/>
                <a:gd name="connsiteX5" fmla="*/ 2017059 w 9529335"/>
                <a:gd name="connsiteY5" fmla="*/ 205476 h 1254346"/>
                <a:gd name="connsiteX6" fmla="*/ 2716306 w 9529335"/>
                <a:gd name="connsiteY6" fmla="*/ 169617 h 1254346"/>
                <a:gd name="connsiteX7" fmla="*/ 3469341 w 9529335"/>
                <a:gd name="connsiteY7" fmla="*/ 223405 h 1254346"/>
                <a:gd name="connsiteX8" fmla="*/ 4159623 w 9529335"/>
                <a:gd name="connsiteY8" fmla="*/ 160652 h 1254346"/>
                <a:gd name="connsiteX9" fmla="*/ 4831976 w 9529335"/>
                <a:gd name="connsiteY9" fmla="*/ 71005 h 1254346"/>
                <a:gd name="connsiteX10" fmla="*/ 5558117 w 9529335"/>
                <a:gd name="connsiteY10" fmla="*/ 456487 h 1254346"/>
                <a:gd name="connsiteX11" fmla="*/ 6212541 w 9529335"/>
                <a:gd name="connsiteY11" fmla="*/ 689570 h 1254346"/>
                <a:gd name="connsiteX12" fmla="*/ 6499412 w 9529335"/>
                <a:gd name="connsiteY12" fmla="*/ 1075052 h 1254346"/>
                <a:gd name="connsiteX13" fmla="*/ 7351059 w 9529335"/>
                <a:gd name="connsiteY13" fmla="*/ 1254346 h 1254346"/>
                <a:gd name="connsiteX14" fmla="*/ 8328212 w 9529335"/>
                <a:gd name="connsiteY14" fmla="*/ 1075052 h 1254346"/>
                <a:gd name="connsiteX15" fmla="*/ 8624047 w 9529335"/>
                <a:gd name="connsiteY15" fmla="*/ 1137805 h 1254346"/>
                <a:gd name="connsiteX16" fmla="*/ 8875059 w 9529335"/>
                <a:gd name="connsiteY16" fmla="*/ 1075052 h 1254346"/>
                <a:gd name="connsiteX17" fmla="*/ 9045388 w 9529335"/>
                <a:gd name="connsiteY17" fmla="*/ 859899 h 1254346"/>
                <a:gd name="connsiteX18" fmla="*/ 9163486 w 9529335"/>
                <a:gd name="connsiteY18" fmla="*/ 873264 h 1254346"/>
                <a:gd name="connsiteX19" fmla="*/ 9529335 w 9529335"/>
                <a:gd name="connsiteY19" fmla="*/ 937019 h 1254346"/>
                <a:gd name="connsiteX0" fmla="*/ 0 w 9529335"/>
                <a:gd name="connsiteY0" fmla="*/ 17217 h 1254346"/>
                <a:gd name="connsiteX1" fmla="*/ 53788 w 9529335"/>
                <a:gd name="connsiteY1" fmla="*/ 17217 h 1254346"/>
                <a:gd name="connsiteX2" fmla="*/ 636494 w 9529335"/>
                <a:gd name="connsiteY2" fmla="*/ 35146 h 1254346"/>
                <a:gd name="connsiteX3" fmla="*/ 932329 w 9529335"/>
                <a:gd name="connsiteY3" fmla="*/ 429593 h 1254346"/>
                <a:gd name="connsiteX4" fmla="*/ 1407459 w 9529335"/>
                <a:gd name="connsiteY4" fmla="*/ 599923 h 1254346"/>
                <a:gd name="connsiteX5" fmla="*/ 2017059 w 9529335"/>
                <a:gd name="connsiteY5" fmla="*/ 205476 h 1254346"/>
                <a:gd name="connsiteX6" fmla="*/ 2716306 w 9529335"/>
                <a:gd name="connsiteY6" fmla="*/ 169617 h 1254346"/>
                <a:gd name="connsiteX7" fmla="*/ 3469341 w 9529335"/>
                <a:gd name="connsiteY7" fmla="*/ 223405 h 1254346"/>
                <a:gd name="connsiteX8" fmla="*/ 4159623 w 9529335"/>
                <a:gd name="connsiteY8" fmla="*/ 160652 h 1254346"/>
                <a:gd name="connsiteX9" fmla="*/ 4831976 w 9529335"/>
                <a:gd name="connsiteY9" fmla="*/ 71005 h 1254346"/>
                <a:gd name="connsiteX10" fmla="*/ 5558117 w 9529335"/>
                <a:gd name="connsiteY10" fmla="*/ 456487 h 1254346"/>
                <a:gd name="connsiteX11" fmla="*/ 6212541 w 9529335"/>
                <a:gd name="connsiteY11" fmla="*/ 689570 h 1254346"/>
                <a:gd name="connsiteX12" fmla="*/ 6499412 w 9529335"/>
                <a:gd name="connsiteY12" fmla="*/ 1075052 h 1254346"/>
                <a:gd name="connsiteX13" fmla="*/ 7351059 w 9529335"/>
                <a:gd name="connsiteY13" fmla="*/ 1254346 h 1254346"/>
                <a:gd name="connsiteX14" fmla="*/ 8328212 w 9529335"/>
                <a:gd name="connsiteY14" fmla="*/ 1075052 h 1254346"/>
                <a:gd name="connsiteX15" fmla="*/ 8624047 w 9529335"/>
                <a:gd name="connsiteY15" fmla="*/ 1137805 h 1254346"/>
                <a:gd name="connsiteX16" fmla="*/ 8875059 w 9529335"/>
                <a:gd name="connsiteY16" fmla="*/ 1075052 h 1254346"/>
                <a:gd name="connsiteX17" fmla="*/ 9045388 w 9529335"/>
                <a:gd name="connsiteY17" fmla="*/ 859899 h 1254346"/>
                <a:gd name="connsiteX18" fmla="*/ 9163486 w 9529335"/>
                <a:gd name="connsiteY18" fmla="*/ 873264 h 1254346"/>
                <a:gd name="connsiteX19" fmla="*/ 9380249 w 9529335"/>
                <a:gd name="connsiteY19" fmla="*/ 857913 h 1254346"/>
                <a:gd name="connsiteX20" fmla="*/ 9529335 w 9529335"/>
                <a:gd name="connsiteY20" fmla="*/ 937019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163486 w 9873727"/>
                <a:gd name="connsiteY18" fmla="*/ 873264 h 1254346"/>
                <a:gd name="connsiteX19" fmla="*/ 9380249 w 9873727"/>
                <a:gd name="connsiteY19" fmla="*/ 857913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163486 w 9873727"/>
                <a:gd name="connsiteY18" fmla="*/ 873264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601199 w 9873727"/>
                <a:gd name="connsiteY19" fmla="*/ 755275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430949 w 9873727"/>
                <a:gd name="connsiteY18" fmla="*/ 678560 h 1254346"/>
                <a:gd name="connsiteX19" fmla="*/ 9601199 w 9873727"/>
                <a:gd name="connsiteY19" fmla="*/ 755275 h 1254346"/>
                <a:gd name="connsiteX20" fmla="*/ 9873727 w 9873727"/>
                <a:gd name="connsiteY20" fmla="*/ 870696 h 1254346"/>
                <a:gd name="connsiteX0" fmla="*/ 0 w 10130285"/>
                <a:gd name="connsiteY0" fmla="*/ 17217 h 1254346"/>
                <a:gd name="connsiteX1" fmla="*/ 53788 w 10130285"/>
                <a:gd name="connsiteY1" fmla="*/ 17217 h 1254346"/>
                <a:gd name="connsiteX2" fmla="*/ 636494 w 10130285"/>
                <a:gd name="connsiteY2" fmla="*/ 35146 h 1254346"/>
                <a:gd name="connsiteX3" fmla="*/ 932329 w 10130285"/>
                <a:gd name="connsiteY3" fmla="*/ 429593 h 1254346"/>
                <a:gd name="connsiteX4" fmla="*/ 1407459 w 10130285"/>
                <a:gd name="connsiteY4" fmla="*/ 599923 h 1254346"/>
                <a:gd name="connsiteX5" fmla="*/ 2017059 w 10130285"/>
                <a:gd name="connsiteY5" fmla="*/ 205476 h 1254346"/>
                <a:gd name="connsiteX6" fmla="*/ 2716306 w 10130285"/>
                <a:gd name="connsiteY6" fmla="*/ 169617 h 1254346"/>
                <a:gd name="connsiteX7" fmla="*/ 3469341 w 10130285"/>
                <a:gd name="connsiteY7" fmla="*/ 223405 h 1254346"/>
                <a:gd name="connsiteX8" fmla="*/ 4159623 w 10130285"/>
                <a:gd name="connsiteY8" fmla="*/ 160652 h 1254346"/>
                <a:gd name="connsiteX9" fmla="*/ 4831976 w 10130285"/>
                <a:gd name="connsiteY9" fmla="*/ 71005 h 1254346"/>
                <a:gd name="connsiteX10" fmla="*/ 5558117 w 10130285"/>
                <a:gd name="connsiteY10" fmla="*/ 456487 h 1254346"/>
                <a:gd name="connsiteX11" fmla="*/ 6212541 w 10130285"/>
                <a:gd name="connsiteY11" fmla="*/ 689570 h 1254346"/>
                <a:gd name="connsiteX12" fmla="*/ 6499412 w 10130285"/>
                <a:gd name="connsiteY12" fmla="*/ 1075052 h 1254346"/>
                <a:gd name="connsiteX13" fmla="*/ 7351059 w 10130285"/>
                <a:gd name="connsiteY13" fmla="*/ 1254346 h 1254346"/>
                <a:gd name="connsiteX14" fmla="*/ 8328212 w 10130285"/>
                <a:gd name="connsiteY14" fmla="*/ 1075052 h 1254346"/>
                <a:gd name="connsiteX15" fmla="*/ 8624047 w 10130285"/>
                <a:gd name="connsiteY15" fmla="*/ 1137805 h 1254346"/>
                <a:gd name="connsiteX16" fmla="*/ 8875059 w 10130285"/>
                <a:gd name="connsiteY16" fmla="*/ 1075052 h 1254346"/>
                <a:gd name="connsiteX17" fmla="*/ 9045388 w 10130285"/>
                <a:gd name="connsiteY17" fmla="*/ 859899 h 1254346"/>
                <a:gd name="connsiteX18" fmla="*/ 9430949 w 10130285"/>
                <a:gd name="connsiteY18" fmla="*/ 678560 h 1254346"/>
                <a:gd name="connsiteX19" fmla="*/ 9601199 w 10130285"/>
                <a:gd name="connsiteY19" fmla="*/ 755275 h 1254346"/>
                <a:gd name="connsiteX20" fmla="*/ 10130285 w 10130285"/>
                <a:gd name="connsiteY20" fmla="*/ 695501 h 125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30285" h="1254346">
                  <a:moveTo>
                    <a:pt x="0" y="17217"/>
                  </a:moveTo>
                  <a:lnTo>
                    <a:pt x="53788" y="17217"/>
                  </a:lnTo>
                  <a:cubicBezTo>
                    <a:pt x="159870" y="20205"/>
                    <a:pt x="490070" y="-33583"/>
                    <a:pt x="636494" y="35146"/>
                  </a:cubicBezTo>
                  <a:cubicBezTo>
                    <a:pt x="782918" y="103875"/>
                    <a:pt x="803835" y="335464"/>
                    <a:pt x="932329" y="429593"/>
                  </a:cubicBezTo>
                  <a:cubicBezTo>
                    <a:pt x="1060823" y="523722"/>
                    <a:pt x="1226671" y="637276"/>
                    <a:pt x="1407459" y="599923"/>
                  </a:cubicBezTo>
                  <a:cubicBezTo>
                    <a:pt x="1588247" y="562570"/>
                    <a:pt x="1798918" y="277194"/>
                    <a:pt x="2017059" y="205476"/>
                  </a:cubicBezTo>
                  <a:cubicBezTo>
                    <a:pt x="2235200" y="133758"/>
                    <a:pt x="2474259" y="166629"/>
                    <a:pt x="2716306" y="169617"/>
                  </a:cubicBezTo>
                  <a:cubicBezTo>
                    <a:pt x="2958353" y="172605"/>
                    <a:pt x="3228788" y="224899"/>
                    <a:pt x="3469341" y="223405"/>
                  </a:cubicBezTo>
                  <a:cubicBezTo>
                    <a:pt x="3709894" y="221911"/>
                    <a:pt x="3932517" y="186052"/>
                    <a:pt x="4159623" y="160652"/>
                  </a:cubicBezTo>
                  <a:cubicBezTo>
                    <a:pt x="4386729" y="135252"/>
                    <a:pt x="4598894" y="21699"/>
                    <a:pt x="4831976" y="71005"/>
                  </a:cubicBezTo>
                  <a:cubicBezTo>
                    <a:pt x="5065058" y="120311"/>
                    <a:pt x="5328023" y="353393"/>
                    <a:pt x="5558117" y="456487"/>
                  </a:cubicBezTo>
                  <a:cubicBezTo>
                    <a:pt x="5788211" y="559581"/>
                    <a:pt x="6055658" y="586476"/>
                    <a:pt x="6212541" y="689570"/>
                  </a:cubicBezTo>
                  <a:cubicBezTo>
                    <a:pt x="6369424" y="792664"/>
                    <a:pt x="6309659" y="980923"/>
                    <a:pt x="6499412" y="1075052"/>
                  </a:cubicBezTo>
                  <a:cubicBezTo>
                    <a:pt x="6689165" y="1169181"/>
                    <a:pt x="7046259" y="1254346"/>
                    <a:pt x="7351059" y="1254346"/>
                  </a:cubicBezTo>
                  <a:cubicBezTo>
                    <a:pt x="7655859" y="1254346"/>
                    <a:pt x="8116047" y="1094476"/>
                    <a:pt x="8328212" y="1075052"/>
                  </a:cubicBezTo>
                  <a:cubicBezTo>
                    <a:pt x="8540377" y="1055629"/>
                    <a:pt x="8532906" y="1137805"/>
                    <a:pt x="8624047" y="1137805"/>
                  </a:cubicBezTo>
                  <a:cubicBezTo>
                    <a:pt x="8715188" y="1137805"/>
                    <a:pt x="8804836" y="1121370"/>
                    <a:pt x="8875059" y="1075052"/>
                  </a:cubicBezTo>
                  <a:cubicBezTo>
                    <a:pt x="8945283" y="1028734"/>
                    <a:pt x="8952740" y="925981"/>
                    <a:pt x="9045388" y="859899"/>
                  </a:cubicBezTo>
                  <a:cubicBezTo>
                    <a:pt x="9138036" y="793817"/>
                    <a:pt x="9338314" y="695997"/>
                    <a:pt x="9430949" y="678560"/>
                  </a:cubicBezTo>
                  <a:cubicBezTo>
                    <a:pt x="9523584" y="661123"/>
                    <a:pt x="9540224" y="744649"/>
                    <a:pt x="9601199" y="755275"/>
                  </a:cubicBezTo>
                  <a:cubicBezTo>
                    <a:pt x="9662174" y="765901"/>
                    <a:pt x="10081228" y="682767"/>
                    <a:pt x="10130285" y="695501"/>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7" name="Freeform 6"/>
            <p:cNvSpPr/>
            <p:nvPr/>
          </p:nvSpPr>
          <p:spPr>
            <a:xfrm>
              <a:off x="5342018" y="1243971"/>
              <a:ext cx="3223924" cy="1611002"/>
            </a:xfrm>
            <a:custGeom>
              <a:avLst/>
              <a:gdLst>
                <a:gd name="connsiteX0" fmla="*/ 0 w 3792070"/>
                <a:gd name="connsiteY0" fmla="*/ 2425764 h 2425764"/>
                <a:gd name="connsiteX1" fmla="*/ 493059 w 3792070"/>
                <a:gd name="connsiteY1" fmla="*/ 1986494 h 2425764"/>
                <a:gd name="connsiteX2" fmla="*/ 968188 w 3792070"/>
                <a:gd name="connsiteY2" fmla="*/ 1762376 h 2425764"/>
                <a:gd name="connsiteX3" fmla="*/ 1425388 w 3792070"/>
                <a:gd name="connsiteY3" fmla="*/ 2013388 h 2425764"/>
                <a:gd name="connsiteX4" fmla="*/ 1936376 w 3792070"/>
                <a:gd name="connsiteY4" fmla="*/ 2022353 h 2425764"/>
                <a:gd name="connsiteX5" fmla="*/ 2268070 w 3792070"/>
                <a:gd name="connsiteY5" fmla="*/ 1771341 h 2425764"/>
                <a:gd name="connsiteX6" fmla="*/ 2653553 w 3792070"/>
                <a:gd name="connsiteY6" fmla="*/ 1520329 h 2425764"/>
                <a:gd name="connsiteX7" fmla="*/ 2922494 w 3792070"/>
                <a:gd name="connsiteY7" fmla="*/ 803153 h 2425764"/>
                <a:gd name="connsiteX8" fmla="*/ 2994212 w 3792070"/>
                <a:gd name="connsiteY8" fmla="*/ 390776 h 2425764"/>
                <a:gd name="connsiteX9" fmla="*/ 3227294 w 3792070"/>
                <a:gd name="connsiteY9" fmla="*/ 157694 h 2425764"/>
                <a:gd name="connsiteX10" fmla="*/ 3594847 w 3792070"/>
                <a:gd name="connsiteY10" fmla="*/ 5294 h 2425764"/>
                <a:gd name="connsiteX11" fmla="*/ 3792070 w 3792070"/>
                <a:gd name="connsiteY11" fmla="*/ 32188 h 242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070" h="2425764">
                  <a:moveTo>
                    <a:pt x="0" y="2425764"/>
                  </a:moveTo>
                  <a:cubicBezTo>
                    <a:pt x="165847" y="2261411"/>
                    <a:pt x="331694" y="2097059"/>
                    <a:pt x="493059" y="1986494"/>
                  </a:cubicBezTo>
                  <a:cubicBezTo>
                    <a:pt x="654424" y="1875929"/>
                    <a:pt x="812800" y="1757894"/>
                    <a:pt x="968188" y="1762376"/>
                  </a:cubicBezTo>
                  <a:cubicBezTo>
                    <a:pt x="1123576" y="1766858"/>
                    <a:pt x="1264023" y="1970058"/>
                    <a:pt x="1425388" y="2013388"/>
                  </a:cubicBezTo>
                  <a:cubicBezTo>
                    <a:pt x="1586753" y="2056718"/>
                    <a:pt x="1795929" y="2062694"/>
                    <a:pt x="1936376" y="2022353"/>
                  </a:cubicBezTo>
                  <a:cubicBezTo>
                    <a:pt x="2076823" y="1982012"/>
                    <a:pt x="2148541" y="1855012"/>
                    <a:pt x="2268070" y="1771341"/>
                  </a:cubicBezTo>
                  <a:cubicBezTo>
                    <a:pt x="2387600" y="1687670"/>
                    <a:pt x="2544482" y="1681694"/>
                    <a:pt x="2653553" y="1520329"/>
                  </a:cubicBezTo>
                  <a:cubicBezTo>
                    <a:pt x="2762624" y="1358964"/>
                    <a:pt x="2865718" y="991412"/>
                    <a:pt x="2922494" y="803153"/>
                  </a:cubicBezTo>
                  <a:cubicBezTo>
                    <a:pt x="2979270" y="614894"/>
                    <a:pt x="2943412" y="498352"/>
                    <a:pt x="2994212" y="390776"/>
                  </a:cubicBezTo>
                  <a:cubicBezTo>
                    <a:pt x="3045012" y="283200"/>
                    <a:pt x="3127188" y="221941"/>
                    <a:pt x="3227294" y="157694"/>
                  </a:cubicBezTo>
                  <a:cubicBezTo>
                    <a:pt x="3327400" y="93447"/>
                    <a:pt x="3500718" y="26212"/>
                    <a:pt x="3594847" y="5294"/>
                  </a:cubicBezTo>
                  <a:cubicBezTo>
                    <a:pt x="3688976" y="-15624"/>
                    <a:pt x="3792070" y="32188"/>
                    <a:pt x="3792070" y="3218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8" name="Freeform 7"/>
            <p:cNvSpPr/>
            <p:nvPr/>
          </p:nvSpPr>
          <p:spPr>
            <a:xfrm>
              <a:off x="31275" y="3268017"/>
              <a:ext cx="1736296" cy="2267363"/>
            </a:xfrm>
            <a:custGeom>
              <a:avLst/>
              <a:gdLst>
                <a:gd name="connsiteX0" fmla="*/ 0 w 1694329"/>
                <a:gd name="connsiteY0" fmla="*/ 2232211 h 2232211"/>
                <a:gd name="connsiteX1" fmla="*/ 197224 w 1694329"/>
                <a:gd name="connsiteY1" fmla="*/ 1882588 h 2232211"/>
                <a:gd name="connsiteX2" fmla="*/ 349624 w 1694329"/>
                <a:gd name="connsiteY2" fmla="*/ 1622611 h 2232211"/>
                <a:gd name="connsiteX3" fmla="*/ 1057835 w 1694329"/>
                <a:gd name="connsiteY3" fmla="*/ 1201270 h 2232211"/>
                <a:gd name="connsiteX4" fmla="*/ 1255059 w 1694329"/>
                <a:gd name="connsiteY4" fmla="*/ 636494 h 2232211"/>
                <a:gd name="connsiteX5" fmla="*/ 1595718 w 1694329"/>
                <a:gd name="connsiteY5" fmla="*/ 367552 h 2232211"/>
                <a:gd name="connsiteX6" fmla="*/ 1694329 w 1694329"/>
                <a:gd name="connsiteY6" fmla="*/ 0 h 223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329" h="2232211">
                  <a:moveTo>
                    <a:pt x="0" y="2232211"/>
                  </a:moveTo>
                  <a:cubicBezTo>
                    <a:pt x="69476" y="2108199"/>
                    <a:pt x="138953" y="1984188"/>
                    <a:pt x="197224" y="1882588"/>
                  </a:cubicBezTo>
                  <a:cubicBezTo>
                    <a:pt x="255495" y="1780988"/>
                    <a:pt x="206189" y="1736164"/>
                    <a:pt x="349624" y="1622611"/>
                  </a:cubicBezTo>
                  <a:cubicBezTo>
                    <a:pt x="493059" y="1509058"/>
                    <a:pt x="906929" y="1365623"/>
                    <a:pt x="1057835" y="1201270"/>
                  </a:cubicBezTo>
                  <a:cubicBezTo>
                    <a:pt x="1208741" y="1036917"/>
                    <a:pt x="1165412" y="775447"/>
                    <a:pt x="1255059" y="636494"/>
                  </a:cubicBezTo>
                  <a:cubicBezTo>
                    <a:pt x="1344706" y="497541"/>
                    <a:pt x="1522506" y="473634"/>
                    <a:pt x="1595718" y="367552"/>
                  </a:cubicBezTo>
                  <a:cubicBezTo>
                    <a:pt x="1668930" y="261470"/>
                    <a:pt x="1662952" y="77694"/>
                    <a:pt x="1694329"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grpSp>
      <p:sp>
        <p:nvSpPr>
          <p:cNvPr id="9" name="Freeform 8"/>
          <p:cNvSpPr/>
          <p:nvPr/>
        </p:nvSpPr>
        <p:spPr>
          <a:xfrm rot="21156379">
            <a:off x="1557817" y="1755216"/>
            <a:ext cx="515997" cy="447002"/>
          </a:xfrm>
          <a:custGeom>
            <a:avLst/>
            <a:gdLst>
              <a:gd name="connsiteX0" fmla="*/ 201208 w 426142"/>
              <a:gd name="connsiteY0" fmla="*/ 125527 h 398198"/>
              <a:gd name="connsiteX1" fmla="*/ 416361 w 426142"/>
              <a:gd name="connsiteY1" fmla="*/ 179315 h 398198"/>
              <a:gd name="connsiteX2" fmla="*/ 380502 w 426142"/>
              <a:gd name="connsiteY2" fmla="*/ 295856 h 398198"/>
              <a:gd name="connsiteX3" fmla="*/ 299820 w 426142"/>
              <a:gd name="connsiteY3" fmla="*/ 394468 h 398198"/>
              <a:gd name="connsiteX4" fmla="*/ 111561 w 426142"/>
              <a:gd name="connsiteY4" fmla="*/ 376539 h 398198"/>
              <a:gd name="connsiteX5" fmla="*/ 66737 w 426142"/>
              <a:gd name="connsiteY5" fmla="*/ 367574 h 398198"/>
              <a:gd name="connsiteX6" fmla="*/ 3984 w 426142"/>
              <a:gd name="connsiteY6" fmla="*/ 304821 h 398198"/>
              <a:gd name="connsiteX7" fmla="*/ 21914 w 426142"/>
              <a:gd name="connsiteY7" fmla="*/ 125527 h 398198"/>
              <a:gd name="connsiteX8" fmla="*/ 147420 w 426142"/>
              <a:gd name="connsiteY8" fmla="*/ 21 h 398198"/>
              <a:gd name="connsiteX9" fmla="*/ 201208 w 426142"/>
              <a:gd name="connsiteY9" fmla="*/ 125527 h 3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142" h="398198">
                <a:moveTo>
                  <a:pt x="201208" y="125527"/>
                </a:moveTo>
                <a:cubicBezTo>
                  <a:pt x="246032" y="155409"/>
                  <a:pt x="386479" y="150927"/>
                  <a:pt x="416361" y="179315"/>
                </a:cubicBezTo>
                <a:cubicBezTo>
                  <a:pt x="446243" y="207703"/>
                  <a:pt x="399925" y="259997"/>
                  <a:pt x="380502" y="295856"/>
                </a:cubicBezTo>
                <a:cubicBezTo>
                  <a:pt x="361079" y="331715"/>
                  <a:pt x="344643" y="381021"/>
                  <a:pt x="299820" y="394468"/>
                </a:cubicBezTo>
                <a:cubicBezTo>
                  <a:pt x="254997" y="407915"/>
                  <a:pt x="150408" y="381021"/>
                  <a:pt x="111561" y="376539"/>
                </a:cubicBezTo>
                <a:cubicBezTo>
                  <a:pt x="72714" y="372057"/>
                  <a:pt x="84666" y="379527"/>
                  <a:pt x="66737" y="367574"/>
                </a:cubicBezTo>
                <a:cubicBezTo>
                  <a:pt x="48808" y="355621"/>
                  <a:pt x="11454" y="345162"/>
                  <a:pt x="3984" y="304821"/>
                </a:cubicBezTo>
                <a:cubicBezTo>
                  <a:pt x="-3487" y="264480"/>
                  <a:pt x="-1992" y="176327"/>
                  <a:pt x="21914" y="125527"/>
                </a:cubicBezTo>
                <a:cubicBezTo>
                  <a:pt x="45820" y="74727"/>
                  <a:pt x="113056" y="-1473"/>
                  <a:pt x="147420" y="21"/>
                </a:cubicBezTo>
                <a:cubicBezTo>
                  <a:pt x="181784" y="1515"/>
                  <a:pt x="156384" y="95645"/>
                  <a:pt x="201208" y="125527"/>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0" name="Freeform 9"/>
          <p:cNvSpPr/>
          <p:nvPr/>
        </p:nvSpPr>
        <p:spPr>
          <a:xfrm rot="21156379">
            <a:off x="5122648" y="1723890"/>
            <a:ext cx="834605" cy="730112"/>
          </a:xfrm>
          <a:custGeom>
            <a:avLst/>
            <a:gdLst>
              <a:gd name="connsiteX0" fmla="*/ 2590 w 683492"/>
              <a:gd name="connsiteY0" fmla="*/ 89692 h 632807"/>
              <a:gd name="connsiteX1" fmla="*/ 56378 w 683492"/>
              <a:gd name="connsiteY1" fmla="*/ 80728 h 632807"/>
              <a:gd name="connsiteX2" fmla="*/ 208778 w 683492"/>
              <a:gd name="connsiteY2" fmla="*/ 45 h 632807"/>
              <a:gd name="connsiteX3" fmla="*/ 334284 w 683492"/>
              <a:gd name="connsiteY3" fmla="*/ 71763 h 632807"/>
              <a:gd name="connsiteX4" fmla="*/ 495648 w 683492"/>
              <a:gd name="connsiteY4" fmla="*/ 224163 h 632807"/>
              <a:gd name="connsiteX5" fmla="*/ 594260 w 683492"/>
              <a:gd name="connsiteY5" fmla="*/ 376563 h 632807"/>
              <a:gd name="connsiteX6" fmla="*/ 674943 w 683492"/>
              <a:gd name="connsiteY6" fmla="*/ 618610 h 632807"/>
              <a:gd name="connsiteX7" fmla="*/ 379107 w 683492"/>
              <a:gd name="connsiteY7" fmla="*/ 582751 h 632807"/>
              <a:gd name="connsiteX8" fmla="*/ 414966 w 683492"/>
              <a:gd name="connsiteY8" fmla="*/ 403457 h 632807"/>
              <a:gd name="connsiteX9" fmla="*/ 208778 w 683492"/>
              <a:gd name="connsiteY9" fmla="*/ 322775 h 632807"/>
              <a:gd name="connsiteX10" fmla="*/ 128096 w 683492"/>
              <a:gd name="connsiteY10" fmla="*/ 286916 h 632807"/>
              <a:gd name="connsiteX11" fmla="*/ 2590 w 683492"/>
              <a:gd name="connsiteY11" fmla="*/ 89692 h 6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492" h="632807">
                <a:moveTo>
                  <a:pt x="2590" y="89692"/>
                </a:moveTo>
                <a:cubicBezTo>
                  <a:pt x="-9363" y="55327"/>
                  <a:pt x="22013" y="95669"/>
                  <a:pt x="56378" y="80728"/>
                </a:cubicBezTo>
                <a:cubicBezTo>
                  <a:pt x="90743" y="65787"/>
                  <a:pt x="162460" y="1539"/>
                  <a:pt x="208778" y="45"/>
                </a:cubicBezTo>
                <a:cubicBezTo>
                  <a:pt x="255096" y="-1449"/>
                  <a:pt x="286472" y="34410"/>
                  <a:pt x="334284" y="71763"/>
                </a:cubicBezTo>
                <a:cubicBezTo>
                  <a:pt x="382096" y="109116"/>
                  <a:pt x="452319" y="173363"/>
                  <a:pt x="495648" y="224163"/>
                </a:cubicBezTo>
                <a:cubicBezTo>
                  <a:pt x="538977" y="274963"/>
                  <a:pt x="564378" y="310822"/>
                  <a:pt x="594260" y="376563"/>
                </a:cubicBezTo>
                <a:cubicBezTo>
                  <a:pt x="624142" y="442304"/>
                  <a:pt x="710802" y="584245"/>
                  <a:pt x="674943" y="618610"/>
                </a:cubicBezTo>
                <a:cubicBezTo>
                  <a:pt x="639084" y="652975"/>
                  <a:pt x="422437" y="618610"/>
                  <a:pt x="379107" y="582751"/>
                </a:cubicBezTo>
                <a:cubicBezTo>
                  <a:pt x="335778" y="546892"/>
                  <a:pt x="443354" y="446786"/>
                  <a:pt x="414966" y="403457"/>
                </a:cubicBezTo>
                <a:cubicBezTo>
                  <a:pt x="386578" y="360128"/>
                  <a:pt x="256590" y="342199"/>
                  <a:pt x="208778" y="322775"/>
                </a:cubicBezTo>
                <a:cubicBezTo>
                  <a:pt x="160966" y="303351"/>
                  <a:pt x="159472" y="322775"/>
                  <a:pt x="128096" y="286916"/>
                </a:cubicBezTo>
                <a:cubicBezTo>
                  <a:pt x="96720" y="251057"/>
                  <a:pt x="14543" y="124057"/>
                  <a:pt x="2590" y="89692"/>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1" name="Freeform 10"/>
          <p:cNvSpPr/>
          <p:nvPr/>
        </p:nvSpPr>
        <p:spPr>
          <a:xfrm rot="21156379">
            <a:off x="2865679" y="43012"/>
            <a:ext cx="594339" cy="417986"/>
          </a:xfrm>
          <a:custGeom>
            <a:avLst/>
            <a:gdLst>
              <a:gd name="connsiteX0" fmla="*/ 32743 w 223679"/>
              <a:gd name="connsiteY0" fmla="*/ 3442 h 179072"/>
              <a:gd name="connsiteX1" fmla="*/ 212037 w 223679"/>
              <a:gd name="connsiteY1" fmla="*/ 66195 h 179072"/>
              <a:gd name="connsiteX2" fmla="*/ 185143 w 223679"/>
              <a:gd name="connsiteY2" fmla="*/ 146877 h 179072"/>
              <a:gd name="connsiteX3" fmla="*/ 14814 w 223679"/>
              <a:gd name="connsiteY3" fmla="*/ 173771 h 179072"/>
              <a:gd name="connsiteX4" fmla="*/ 32743 w 223679"/>
              <a:gd name="connsiteY4" fmla="*/ 3442 h 17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79" h="179072">
                <a:moveTo>
                  <a:pt x="32743" y="3442"/>
                </a:moveTo>
                <a:cubicBezTo>
                  <a:pt x="65613" y="-14487"/>
                  <a:pt x="186637" y="42289"/>
                  <a:pt x="212037" y="66195"/>
                </a:cubicBezTo>
                <a:cubicBezTo>
                  <a:pt x="237437" y="90101"/>
                  <a:pt x="218013" y="128948"/>
                  <a:pt x="185143" y="146877"/>
                </a:cubicBezTo>
                <a:cubicBezTo>
                  <a:pt x="152273" y="164806"/>
                  <a:pt x="41708" y="190206"/>
                  <a:pt x="14814" y="173771"/>
                </a:cubicBezTo>
                <a:cubicBezTo>
                  <a:pt x="-12080" y="157336"/>
                  <a:pt x="-127" y="21371"/>
                  <a:pt x="32743" y="3442"/>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2" name="Freeform 11"/>
          <p:cNvSpPr/>
          <p:nvPr/>
        </p:nvSpPr>
        <p:spPr>
          <a:xfrm rot="21156379">
            <a:off x="8852721" y="5342741"/>
            <a:ext cx="965785" cy="559414"/>
          </a:xfrm>
          <a:custGeom>
            <a:avLst/>
            <a:gdLst>
              <a:gd name="connsiteX0" fmla="*/ 1553 w 396757"/>
              <a:gd name="connsiteY0" fmla="*/ 63427 h 334080"/>
              <a:gd name="connsiteX1" fmla="*/ 198776 w 396757"/>
              <a:gd name="connsiteY1" fmla="*/ 674 h 334080"/>
              <a:gd name="connsiteX2" fmla="*/ 297388 w 396757"/>
              <a:gd name="connsiteY2" fmla="*/ 108250 h 334080"/>
              <a:gd name="connsiteX3" fmla="*/ 315317 w 396757"/>
              <a:gd name="connsiteY3" fmla="*/ 206862 h 334080"/>
              <a:gd name="connsiteX4" fmla="*/ 396000 w 396757"/>
              <a:gd name="connsiteY4" fmla="*/ 269615 h 334080"/>
              <a:gd name="connsiteX5" fmla="*/ 261529 w 396757"/>
              <a:gd name="connsiteY5" fmla="*/ 332368 h 334080"/>
              <a:gd name="connsiteX6" fmla="*/ 171882 w 396757"/>
              <a:gd name="connsiteY6" fmla="*/ 197897 h 334080"/>
              <a:gd name="connsiteX7" fmla="*/ 109129 w 396757"/>
              <a:gd name="connsiteY7" fmla="*/ 81356 h 334080"/>
              <a:gd name="connsiteX8" fmla="*/ 1553 w 396757"/>
              <a:gd name="connsiteY8" fmla="*/ 63427 h 3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57" h="334080">
                <a:moveTo>
                  <a:pt x="1553" y="63427"/>
                </a:moveTo>
                <a:cubicBezTo>
                  <a:pt x="16494" y="49980"/>
                  <a:pt x="149470" y="-6796"/>
                  <a:pt x="198776" y="674"/>
                </a:cubicBezTo>
                <a:cubicBezTo>
                  <a:pt x="248082" y="8144"/>
                  <a:pt x="277965" y="73885"/>
                  <a:pt x="297388" y="108250"/>
                </a:cubicBezTo>
                <a:cubicBezTo>
                  <a:pt x="316811" y="142615"/>
                  <a:pt x="298882" y="179968"/>
                  <a:pt x="315317" y="206862"/>
                </a:cubicBezTo>
                <a:cubicBezTo>
                  <a:pt x="331752" y="233756"/>
                  <a:pt x="404965" y="248697"/>
                  <a:pt x="396000" y="269615"/>
                </a:cubicBezTo>
                <a:cubicBezTo>
                  <a:pt x="387035" y="290533"/>
                  <a:pt x="298882" y="344321"/>
                  <a:pt x="261529" y="332368"/>
                </a:cubicBezTo>
                <a:cubicBezTo>
                  <a:pt x="224176" y="320415"/>
                  <a:pt x="197282" y="239732"/>
                  <a:pt x="171882" y="197897"/>
                </a:cubicBezTo>
                <a:cubicBezTo>
                  <a:pt x="146482" y="156062"/>
                  <a:pt x="134529" y="102274"/>
                  <a:pt x="109129" y="81356"/>
                </a:cubicBezTo>
                <a:cubicBezTo>
                  <a:pt x="83729" y="60438"/>
                  <a:pt x="-13388" y="76874"/>
                  <a:pt x="1553" y="63427"/>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5" name="Freeform 14"/>
          <p:cNvSpPr/>
          <p:nvPr/>
        </p:nvSpPr>
        <p:spPr>
          <a:xfrm rot="21156379">
            <a:off x="7013547" y="2771850"/>
            <a:ext cx="649154" cy="960425"/>
          </a:xfrm>
          <a:custGeom>
            <a:avLst/>
            <a:gdLst>
              <a:gd name="connsiteX0" fmla="*/ 2590 w 683492"/>
              <a:gd name="connsiteY0" fmla="*/ 89692 h 632807"/>
              <a:gd name="connsiteX1" fmla="*/ 56378 w 683492"/>
              <a:gd name="connsiteY1" fmla="*/ 80728 h 632807"/>
              <a:gd name="connsiteX2" fmla="*/ 208778 w 683492"/>
              <a:gd name="connsiteY2" fmla="*/ 45 h 632807"/>
              <a:gd name="connsiteX3" fmla="*/ 334284 w 683492"/>
              <a:gd name="connsiteY3" fmla="*/ 71763 h 632807"/>
              <a:gd name="connsiteX4" fmla="*/ 495648 w 683492"/>
              <a:gd name="connsiteY4" fmla="*/ 224163 h 632807"/>
              <a:gd name="connsiteX5" fmla="*/ 594260 w 683492"/>
              <a:gd name="connsiteY5" fmla="*/ 376563 h 632807"/>
              <a:gd name="connsiteX6" fmla="*/ 674943 w 683492"/>
              <a:gd name="connsiteY6" fmla="*/ 618610 h 632807"/>
              <a:gd name="connsiteX7" fmla="*/ 379107 w 683492"/>
              <a:gd name="connsiteY7" fmla="*/ 582751 h 632807"/>
              <a:gd name="connsiteX8" fmla="*/ 414966 w 683492"/>
              <a:gd name="connsiteY8" fmla="*/ 403457 h 632807"/>
              <a:gd name="connsiteX9" fmla="*/ 208778 w 683492"/>
              <a:gd name="connsiteY9" fmla="*/ 322775 h 632807"/>
              <a:gd name="connsiteX10" fmla="*/ 128096 w 683492"/>
              <a:gd name="connsiteY10" fmla="*/ 286916 h 632807"/>
              <a:gd name="connsiteX11" fmla="*/ 2590 w 683492"/>
              <a:gd name="connsiteY11" fmla="*/ 89692 h 632807"/>
              <a:gd name="connsiteX0" fmla="*/ 432 w 681334"/>
              <a:gd name="connsiteY0" fmla="*/ 295453 h 838568"/>
              <a:gd name="connsiteX1" fmla="*/ 173138 w 681334"/>
              <a:gd name="connsiteY1" fmla="*/ 908 h 838568"/>
              <a:gd name="connsiteX2" fmla="*/ 206620 w 681334"/>
              <a:gd name="connsiteY2" fmla="*/ 205806 h 838568"/>
              <a:gd name="connsiteX3" fmla="*/ 332126 w 681334"/>
              <a:gd name="connsiteY3" fmla="*/ 277524 h 838568"/>
              <a:gd name="connsiteX4" fmla="*/ 493490 w 681334"/>
              <a:gd name="connsiteY4" fmla="*/ 429924 h 838568"/>
              <a:gd name="connsiteX5" fmla="*/ 592102 w 681334"/>
              <a:gd name="connsiteY5" fmla="*/ 582324 h 838568"/>
              <a:gd name="connsiteX6" fmla="*/ 672785 w 681334"/>
              <a:gd name="connsiteY6" fmla="*/ 824371 h 838568"/>
              <a:gd name="connsiteX7" fmla="*/ 376949 w 681334"/>
              <a:gd name="connsiteY7" fmla="*/ 788512 h 838568"/>
              <a:gd name="connsiteX8" fmla="*/ 412808 w 681334"/>
              <a:gd name="connsiteY8" fmla="*/ 609218 h 838568"/>
              <a:gd name="connsiteX9" fmla="*/ 206620 w 681334"/>
              <a:gd name="connsiteY9" fmla="*/ 528536 h 838568"/>
              <a:gd name="connsiteX10" fmla="*/ 125938 w 681334"/>
              <a:gd name="connsiteY10" fmla="*/ 492677 h 838568"/>
              <a:gd name="connsiteX11" fmla="*/ 432 w 681334"/>
              <a:gd name="connsiteY11" fmla="*/ 295453 h 838568"/>
              <a:gd name="connsiteX0" fmla="*/ 432 w 681334"/>
              <a:gd name="connsiteY0" fmla="*/ 307600 h 850715"/>
              <a:gd name="connsiteX1" fmla="*/ 173138 w 681334"/>
              <a:gd name="connsiteY1" fmla="*/ 13055 h 850715"/>
              <a:gd name="connsiteX2" fmla="*/ 348042 w 681334"/>
              <a:gd name="connsiteY2" fmla="*/ 68354 h 850715"/>
              <a:gd name="connsiteX3" fmla="*/ 206620 w 681334"/>
              <a:gd name="connsiteY3" fmla="*/ 217953 h 850715"/>
              <a:gd name="connsiteX4" fmla="*/ 332126 w 681334"/>
              <a:gd name="connsiteY4" fmla="*/ 289671 h 850715"/>
              <a:gd name="connsiteX5" fmla="*/ 493490 w 681334"/>
              <a:gd name="connsiteY5" fmla="*/ 442071 h 850715"/>
              <a:gd name="connsiteX6" fmla="*/ 592102 w 681334"/>
              <a:gd name="connsiteY6" fmla="*/ 594471 h 850715"/>
              <a:gd name="connsiteX7" fmla="*/ 672785 w 681334"/>
              <a:gd name="connsiteY7" fmla="*/ 836518 h 850715"/>
              <a:gd name="connsiteX8" fmla="*/ 376949 w 681334"/>
              <a:gd name="connsiteY8" fmla="*/ 800659 h 850715"/>
              <a:gd name="connsiteX9" fmla="*/ 412808 w 681334"/>
              <a:gd name="connsiteY9" fmla="*/ 621365 h 850715"/>
              <a:gd name="connsiteX10" fmla="*/ 206620 w 681334"/>
              <a:gd name="connsiteY10" fmla="*/ 540683 h 850715"/>
              <a:gd name="connsiteX11" fmla="*/ 125938 w 681334"/>
              <a:gd name="connsiteY11" fmla="*/ 504824 h 850715"/>
              <a:gd name="connsiteX12" fmla="*/ 432 w 681334"/>
              <a:gd name="connsiteY12" fmla="*/ 307600 h 850715"/>
              <a:gd name="connsiteX0" fmla="*/ 432 w 681334"/>
              <a:gd name="connsiteY0" fmla="*/ 307600 h 850715"/>
              <a:gd name="connsiteX1" fmla="*/ 173138 w 681334"/>
              <a:gd name="connsiteY1" fmla="*/ 13055 h 850715"/>
              <a:gd name="connsiteX2" fmla="*/ 348042 w 681334"/>
              <a:gd name="connsiteY2" fmla="*/ 68354 h 850715"/>
              <a:gd name="connsiteX3" fmla="*/ 364087 w 681334"/>
              <a:gd name="connsiteY3" fmla="*/ 199620 h 850715"/>
              <a:gd name="connsiteX4" fmla="*/ 332126 w 681334"/>
              <a:gd name="connsiteY4" fmla="*/ 289671 h 850715"/>
              <a:gd name="connsiteX5" fmla="*/ 493490 w 681334"/>
              <a:gd name="connsiteY5" fmla="*/ 442071 h 850715"/>
              <a:gd name="connsiteX6" fmla="*/ 592102 w 681334"/>
              <a:gd name="connsiteY6" fmla="*/ 594471 h 850715"/>
              <a:gd name="connsiteX7" fmla="*/ 672785 w 681334"/>
              <a:gd name="connsiteY7" fmla="*/ 836518 h 850715"/>
              <a:gd name="connsiteX8" fmla="*/ 376949 w 681334"/>
              <a:gd name="connsiteY8" fmla="*/ 800659 h 850715"/>
              <a:gd name="connsiteX9" fmla="*/ 412808 w 681334"/>
              <a:gd name="connsiteY9" fmla="*/ 621365 h 850715"/>
              <a:gd name="connsiteX10" fmla="*/ 206620 w 681334"/>
              <a:gd name="connsiteY10" fmla="*/ 540683 h 850715"/>
              <a:gd name="connsiteX11" fmla="*/ 125938 w 681334"/>
              <a:gd name="connsiteY11" fmla="*/ 504824 h 850715"/>
              <a:gd name="connsiteX12" fmla="*/ 432 w 681334"/>
              <a:gd name="connsiteY12" fmla="*/ 307600 h 850715"/>
              <a:gd name="connsiteX0" fmla="*/ 432 w 681334"/>
              <a:gd name="connsiteY0" fmla="*/ 307600 h 849680"/>
              <a:gd name="connsiteX1" fmla="*/ 173138 w 681334"/>
              <a:gd name="connsiteY1" fmla="*/ 13055 h 849680"/>
              <a:gd name="connsiteX2" fmla="*/ 348042 w 681334"/>
              <a:gd name="connsiteY2" fmla="*/ 68354 h 849680"/>
              <a:gd name="connsiteX3" fmla="*/ 364087 w 681334"/>
              <a:gd name="connsiteY3" fmla="*/ 199620 h 849680"/>
              <a:gd name="connsiteX4" fmla="*/ 332126 w 681334"/>
              <a:gd name="connsiteY4" fmla="*/ 289671 h 849680"/>
              <a:gd name="connsiteX5" fmla="*/ 493490 w 681334"/>
              <a:gd name="connsiteY5" fmla="*/ 442071 h 849680"/>
              <a:gd name="connsiteX6" fmla="*/ 592102 w 681334"/>
              <a:gd name="connsiteY6" fmla="*/ 594471 h 849680"/>
              <a:gd name="connsiteX7" fmla="*/ 672785 w 681334"/>
              <a:gd name="connsiteY7" fmla="*/ 836518 h 849680"/>
              <a:gd name="connsiteX8" fmla="*/ 376949 w 681334"/>
              <a:gd name="connsiteY8" fmla="*/ 800659 h 849680"/>
              <a:gd name="connsiteX9" fmla="*/ 353822 w 681334"/>
              <a:gd name="connsiteY9" fmla="*/ 657663 h 849680"/>
              <a:gd name="connsiteX10" fmla="*/ 206620 w 681334"/>
              <a:gd name="connsiteY10" fmla="*/ 540683 h 849680"/>
              <a:gd name="connsiteX11" fmla="*/ 125938 w 681334"/>
              <a:gd name="connsiteY11" fmla="*/ 504824 h 849680"/>
              <a:gd name="connsiteX12" fmla="*/ 432 w 681334"/>
              <a:gd name="connsiteY12" fmla="*/ 307600 h 849680"/>
              <a:gd name="connsiteX0" fmla="*/ 432 w 682357"/>
              <a:gd name="connsiteY0" fmla="*/ 307600 h 849680"/>
              <a:gd name="connsiteX1" fmla="*/ 173138 w 682357"/>
              <a:gd name="connsiteY1" fmla="*/ 13055 h 849680"/>
              <a:gd name="connsiteX2" fmla="*/ 348042 w 682357"/>
              <a:gd name="connsiteY2" fmla="*/ 68354 h 849680"/>
              <a:gd name="connsiteX3" fmla="*/ 364087 w 682357"/>
              <a:gd name="connsiteY3" fmla="*/ 199620 h 849680"/>
              <a:gd name="connsiteX4" fmla="*/ 332126 w 682357"/>
              <a:gd name="connsiteY4" fmla="*/ 289671 h 849680"/>
              <a:gd name="connsiteX5" fmla="*/ 413561 w 682357"/>
              <a:gd name="connsiteY5" fmla="*/ 546531 h 849680"/>
              <a:gd name="connsiteX6" fmla="*/ 592102 w 682357"/>
              <a:gd name="connsiteY6" fmla="*/ 594471 h 849680"/>
              <a:gd name="connsiteX7" fmla="*/ 672785 w 682357"/>
              <a:gd name="connsiteY7" fmla="*/ 836518 h 849680"/>
              <a:gd name="connsiteX8" fmla="*/ 376949 w 682357"/>
              <a:gd name="connsiteY8" fmla="*/ 800659 h 849680"/>
              <a:gd name="connsiteX9" fmla="*/ 353822 w 682357"/>
              <a:gd name="connsiteY9" fmla="*/ 657663 h 849680"/>
              <a:gd name="connsiteX10" fmla="*/ 206620 w 682357"/>
              <a:gd name="connsiteY10" fmla="*/ 540683 h 849680"/>
              <a:gd name="connsiteX11" fmla="*/ 125938 w 682357"/>
              <a:gd name="connsiteY11" fmla="*/ 504824 h 849680"/>
              <a:gd name="connsiteX12" fmla="*/ 432 w 682357"/>
              <a:gd name="connsiteY12" fmla="*/ 307600 h 849680"/>
              <a:gd name="connsiteX0" fmla="*/ 432 w 677383"/>
              <a:gd name="connsiteY0" fmla="*/ 307600 h 843175"/>
              <a:gd name="connsiteX1" fmla="*/ 173138 w 677383"/>
              <a:gd name="connsiteY1" fmla="*/ 13055 h 843175"/>
              <a:gd name="connsiteX2" fmla="*/ 348042 w 677383"/>
              <a:gd name="connsiteY2" fmla="*/ 68354 h 843175"/>
              <a:gd name="connsiteX3" fmla="*/ 364087 w 677383"/>
              <a:gd name="connsiteY3" fmla="*/ 199620 h 843175"/>
              <a:gd name="connsiteX4" fmla="*/ 332126 w 677383"/>
              <a:gd name="connsiteY4" fmla="*/ 289671 h 843175"/>
              <a:gd name="connsiteX5" fmla="*/ 413561 w 677383"/>
              <a:gd name="connsiteY5" fmla="*/ 546531 h 843175"/>
              <a:gd name="connsiteX6" fmla="*/ 547319 w 677383"/>
              <a:gd name="connsiteY6" fmla="*/ 685998 h 843175"/>
              <a:gd name="connsiteX7" fmla="*/ 672785 w 677383"/>
              <a:gd name="connsiteY7" fmla="*/ 836518 h 843175"/>
              <a:gd name="connsiteX8" fmla="*/ 376949 w 677383"/>
              <a:gd name="connsiteY8" fmla="*/ 800659 h 843175"/>
              <a:gd name="connsiteX9" fmla="*/ 353822 w 677383"/>
              <a:gd name="connsiteY9" fmla="*/ 657663 h 843175"/>
              <a:gd name="connsiteX10" fmla="*/ 206620 w 677383"/>
              <a:gd name="connsiteY10" fmla="*/ 540683 h 843175"/>
              <a:gd name="connsiteX11" fmla="*/ 125938 w 677383"/>
              <a:gd name="connsiteY11" fmla="*/ 504824 h 843175"/>
              <a:gd name="connsiteX12" fmla="*/ 432 w 677383"/>
              <a:gd name="connsiteY12" fmla="*/ 307600 h 843175"/>
              <a:gd name="connsiteX0" fmla="*/ 432 w 572558"/>
              <a:gd name="connsiteY0" fmla="*/ 307600 h 833459"/>
              <a:gd name="connsiteX1" fmla="*/ 173138 w 572558"/>
              <a:gd name="connsiteY1" fmla="*/ 13055 h 833459"/>
              <a:gd name="connsiteX2" fmla="*/ 348042 w 572558"/>
              <a:gd name="connsiteY2" fmla="*/ 68354 h 833459"/>
              <a:gd name="connsiteX3" fmla="*/ 364087 w 572558"/>
              <a:gd name="connsiteY3" fmla="*/ 199620 h 833459"/>
              <a:gd name="connsiteX4" fmla="*/ 332126 w 572558"/>
              <a:gd name="connsiteY4" fmla="*/ 289671 h 833459"/>
              <a:gd name="connsiteX5" fmla="*/ 413561 w 572558"/>
              <a:gd name="connsiteY5" fmla="*/ 546531 h 833459"/>
              <a:gd name="connsiteX6" fmla="*/ 547319 w 572558"/>
              <a:gd name="connsiteY6" fmla="*/ 685998 h 833459"/>
              <a:gd name="connsiteX7" fmla="*/ 556730 w 572558"/>
              <a:gd name="connsiteY7" fmla="*/ 825020 h 833459"/>
              <a:gd name="connsiteX8" fmla="*/ 376949 w 572558"/>
              <a:gd name="connsiteY8" fmla="*/ 800659 h 833459"/>
              <a:gd name="connsiteX9" fmla="*/ 353822 w 572558"/>
              <a:gd name="connsiteY9" fmla="*/ 657663 h 833459"/>
              <a:gd name="connsiteX10" fmla="*/ 206620 w 572558"/>
              <a:gd name="connsiteY10" fmla="*/ 540683 h 833459"/>
              <a:gd name="connsiteX11" fmla="*/ 125938 w 572558"/>
              <a:gd name="connsiteY11" fmla="*/ 504824 h 833459"/>
              <a:gd name="connsiteX12" fmla="*/ 432 w 572558"/>
              <a:gd name="connsiteY12" fmla="*/ 307600 h 833459"/>
              <a:gd name="connsiteX0" fmla="*/ 2011 w 475185"/>
              <a:gd name="connsiteY0" fmla="*/ 213191 h 827578"/>
              <a:gd name="connsiteX1" fmla="*/ 75765 w 475185"/>
              <a:gd name="connsiteY1" fmla="*/ 7174 h 827578"/>
              <a:gd name="connsiteX2" fmla="*/ 250669 w 475185"/>
              <a:gd name="connsiteY2" fmla="*/ 62473 h 827578"/>
              <a:gd name="connsiteX3" fmla="*/ 266714 w 475185"/>
              <a:gd name="connsiteY3" fmla="*/ 193739 h 827578"/>
              <a:gd name="connsiteX4" fmla="*/ 234753 w 475185"/>
              <a:gd name="connsiteY4" fmla="*/ 283790 h 827578"/>
              <a:gd name="connsiteX5" fmla="*/ 316188 w 475185"/>
              <a:gd name="connsiteY5" fmla="*/ 540650 h 827578"/>
              <a:gd name="connsiteX6" fmla="*/ 449946 w 475185"/>
              <a:gd name="connsiteY6" fmla="*/ 680117 h 827578"/>
              <a:gd name="connsiteX7" fmla="*/ 459357 w 475185"/>
              <a:gd name="connsiteY7" fmla="*/ 819139 h 827578"/>
              <a:gd name="connsiteX8" fmla="*/ 279576 w 475185"/>
              <a:gd name="connsiteY8" fmla="*/ 794778 h 827578"/>
              <a:gd name="connsiteX9" fmla="*/ 256449 w 475185"/>
              <a:gd name="connsiteY9" fmla="*/ 651782 h 827578"/>
              <a:gd name="connsiteX10" fmla="*/ 109247 w 475185"/>
              <a:gd name="connsiteY10" fmla="*/ 534802 h 827578"/>
              <a:gd name="connsiteX11" fmla="*/ 28565 w 475185"/>
              <a:gd name="connsiteY11" fmla="*/ 498943 h 827578"/>
              <a:gd name="connsiteX12" fmla="*/ 2011 w 475185"/>
              <a:gd name="connsiteY12" fmla="*/ 213191 h 827578"/>
              <a:gd name="connsiteX0" fmla="*/ 2372 w 475546"/>
              <a:gd name="connsiteY0" fmla="*/ 213191 h 827578"/>
              <a:gd name="connsiteX1" fmla="*/ 76126 w 475546"/>
              <a:gd name="connsiteY1" fmla="*/ 7174 h 827578"/>
              <a:gd name="connsiteX2" fmla="*/ 251030 w 475546"/>
              <a:gd name="connsiteY2" fmla="*/ 62473 h 827578"/>
              <a:gd name="connsiteX3" fmla="*/ 267075 w 475546"/>
              <a:gd name="connsiteY3" fmla="*/ 193739 h 827578"/>
              <a:gd name="connsiteX4" fmla="*/ 235114 w 475546"/>
              <a:gd name="connsiteY4" fmla="*/ 283790 h 827578"/>
              <a:gd name="connsiteX5" fmla="*/ 316549 w 475546"/>
              <a:gd name="connsiteY5" fmla="*/ 540650 h 827578"/>
              <a:gd name="connsiteX6" fmla="*/ 450307 w 475546"/>
              <a:gd name="connsiteY6" fmla="*/ 680117 h 827578"/>
              <a:gd name="connsiteX7" fmla="*/ 459718 w 475546"/>
              <a:gd name="connsiteY7" fmla="*/ 819139 h 827578"/>
              <a:gd name="connsiteX8" fmla="*/ 279937 w 475546"/>
              <a:gd name="connsiteY8" fmla="*/ 794778 h 827578"/>
              <a:gd name="connsiteX9" fmla="*/ 256810 w 475546"/>
              <a:gd name="connsiteY9" fmla="*/ 651782 h 827578"/>
              <a:gd name="connsiteX10" fmla="*/ 109608 w 475546"/>
              <a:gd name="connsiteY10" fmla="*/ 534802 h 827578"/>
              <a:gd name="connsiteX11" fmla="*/ 26563 w 475546"/>
              <a:gd name="connsiteY11" fmla="*/ 449779 h 827578"/>
              <a:gd name="connsiteX12" fmla="*/ 2372 w 475546"/>
              <a:gd name="connsiteY12" fmla="*/ 213191 h 827578"/>
              <a:gd name="connsiteX0" fmla="*/ 2372 w 512408"/>
              <a:gd name="connsiteY0" fmla="*/ 213191 h 938382"/>
              <a:gd name="connsiteX1" fmla="*/ 76126 w 512408"/>
              <a:gd name="connsiteY1" fmla="*/ 7174 h 938382"/>
              <a:gd name="connsiteX2" fmla="*/ 251030 w 512408"/>
              <a:gd name="connsiteY2" fmla="*/ 62473 h 938382"/>
              <a:gd name="connsiteX3" fmla="*/ 267075 w 512408"/>
              <a:gd name="connsiteY3" fmla="*/ 193739 h 938382"/>
              <a:gd name="connsiteX4" fmla="*/ 235114 w 512408"/>
              <a:gd name="connsiteY4" fmla="*/ 283790 h 938382"/>
              <a:gd name="connsiteX5" fmla="*/ 316549 w 512408"/>
              <a:gd name="connsiteY5" fmla="*/ 540650 h 938382"/>
              <a:gd name="connsiteX6" fmla="*/ 450307 w 512408"/>
              <a:gd name="connsiteY6" fmla="*/ 680117 h 938382"/>
              <a:gd name="connsiteX7" fmla="*/ 504093 w 512408"/>
              <a:gd name="connsiteY7" fmla="*/ 936230 h 938382"/>
              <a:gd name="connsiteX8" fmla="*/ 279937 w 512408"/>
              <a:gd name="connsiteY8" fmla="*/ 794778 h 938382"/>
              <a:gd name="connsiteX9" fmla="*/ 256810 w 512408"/>
              <a:gd name="connsiteY9" fmla="*/ 651782 h 938382"/>
              <a:gd name="connsiteX10" fmla="*/ 109608 w 512408"/>
              <a:gd name="connsiteY10" fmla="*/ 534802 h 938382"/>
              <a:gd name="connsiteX11" fmla="*/ 26563 w 512408"/>
              <a:gd name="connsiteY11" fmla="*/ 449779 h 938382"/>
              <a:gd name="connsiteX12" fmla="*/ 2372 w 512408"/>
              <a:gd name="connsiteY12" fmla="*/ 213191 h 938382"/>
              <a:gd name="connsiteX0" fmla="*/ 2372 w 513050"/>
              <a:gd name="connsiteY0" fmla="*/ 213191 h 939039"/>
              <a:gd name="connsiteX1" fmla="*/ 76126 w 513050"/>
              <a:gd name="connsiteY1" fmla="*/ 7174 h 939039"/>
              <a:gd name="connsiteX2" fmla="*/ 251030 w 513050"/>
              <a:gd name="connsiteY2" fmla="*/ 62473 h 939039"/>
              <a:gd name="connsiteX3" fmla="*/ 267075 w 513050"/>
              <a:gd name="connsiteY3" fmla="*/ 193739 h 939039"/>
              <a:gd name="connsiteX4" fmla="*/ 235114 w 513050"/>
              <a:gd name="connsiteY4" fmla="*/ 283790 h 939039"/>
              <a:gd name="connsiteX5" fmla="*/ 316549 w 513050"/>
              <a:gd name="connsiteY5" fmla="*/ 540650 h 939039"/>
              <a:gd name="connsiteX6" fmla="*/ 450307 w 513050"/>
              <a:gd name="connsiteY6" fmla="*/ 680117 h 939039"/>
              <a:gd name="connsiteX7" fmla="*/ 504093 w 513050"/>
              <a:gd name="connsiteY7" fmla="*/ 936230 h 939039"/>
              <a:gd name="connsiteX8" fmla="*/ 270080 w 513050"/>
              <a:gd name="connsiteY8" fmla="*/ 806743 h 939039"/>
              <a:gd name="connsiteX9" fmla="*/ 256810 w 513050"/>
              <a:gd name="connsiteY9" fmla="*/ 651782 h 939039"/>
              <a:gd name="connsiteX10" fmla="*/ 109608 w 513050"/>
              <a:gd name="connsiteY10" fmla="*/ 534802 h 939039"/>
              <a:gd name="connsiteX11" fmla="*/ 26563 w 513050"/>
              <a:gd name="connsiteY11" fmla="*/ 449779 h 939039"/>
              <a:gd name="connsiteX12" fmla="*/ 2372 w 513050"/>
              <a:gd name="connsiteY12" fmla="*/ 213191 h 939039"/>
              <a:gd name="connsiteX0" fmla="*/ 2372 w 513050"/>
              <a:gd name="connsiteY0" fmla="*/ 213191 h 938789"/>
              <a:gd name="connsiteX1" fmla="*/ 76126 w 513050"/>
              <a:gd name="connsiteY1" fmla="*/ 7174 h 938789"/>
              <a:gd name="connsiteX2" fmla="*/ 251030 w 513050"/>
              <a:gd name="connsiteY2" fmla="*/ 62473 h 938789"/>
              <a:gd name="connsiteX3" fmla="*/ 267075 w 513050"/>
              <a:gd name="connsiteY3" fmla="*/ 193739 h 938789"/>
              <a:gd name="connsiteX4" fmla="*/ 235114 w 513050"/>
              <a:gd name="connsiteY4" fmla="*/ 283790 h 938789"/>
              <a:gd name="connsiteX5" fmla="*/ 316549 w 513050"/>
              <a:gd name="connsiteY5" fmla="*/ 540650 h 938789"/>
              <a:gd name="connsiteX6" fmla="*/ 450307 w 513050"/>
              <a:gd name="connsiteY6" fmla="*/ 680117 h 938789"/>
              <a:gd name="connsiteX7" fmla="*/ 504093 w 513050"/>
              <a:gd name="connsiteY7" fmla="*/ 936230 h 938789"/>
              <a:gd name="connsiteX8" fmla="*/ 270080 w 513050"/>
              <a:gd name="connsiteY8" fmla="*/ 806743 h 938789"/>
              <a:gd name="connsiteX9" fmla="*/ 138837 w 513050"/>
              <a:gd name="connsiteY9" fmla="*/ 724377 h 938789"/>
              <a:gd name="connsiteX10" fmla="*/ 109608 w 513050"/>
              <a:gd name="connsiteY10" fmla="*/ 534802 h 938789"/>
              <a:gd name="connsiteX11" fmla="*/ 26563 w 513050"/>
              <a:gd name="connsiteY11" fmla="*/ 449779 h 938789"/>
              <a:gd name="connsiteX12" fmla="*/ 2372 w 513050"/>
              <a:gd name="connsiteY12" fmla="*/ 213191 h 938789"/>
              <a:gd name="connsiteX0" fmla="*/ 2372 w 539089"/>
              <a:gd name="connsiteY0" fmla="*/ 213191 h 881998"/>
              <a:gd name="connsiteX1" fmla="*/ 76126 w 539089"/>
              <a:gd name="connsiteY1" fmla="*/ 7174 h 881998"/>
              <a:gd name="connsiteX2" fmla="*/ 251030 w 539089"/>
              <a:gd name="connsiteY2" fmla="*/ 62473 h 881998"/>
              <a:gd name="connsiteX3" fmla="*/ 267075 w 539089"/>
              <a:gd name="connsiteY3" fmla="*/ 193739 h 881998"/>
              <a:gd name="connsiteX4" fmla="*/ 235114 w 539089"/>
              <a:gd name="connsiteY4" fmla="*/ 283790 h 881998"/>
              <a:gd name="connsiteX5" fmla="*/ 316549 w 539089"/>
              <a:gd name="connsiteY5" fmla="*/ 540650 h 881998"/>
              <a:gd name="connsiteX6" fmla="*/ 450307 w 539089"/>
              <a:gd name="connsiteY6" fmla="*/ 680117 h 881998"/>
              <a:gd name="connsiteX7" fmla="*/ 532217 w 539089"/>
              <a:gd name="connsiteY7" fmla="*/ 877934 h 881998"/>
              <a:gd name="connsiteX8" fmla="*/ 270080 w 539089"/>
              <a:gd name="connsiteY8" fmla="*/ 806743 h 881998"/>
              <a:gd name="connsiteX9" fmla="*/ 138837 w 539089"/>
              <a:gd name="connsiteY9" fmla="*/ 724377 h 881998"/>
              <a:gd name="connsiteX10" fmla="*/ 109608 w 539089"/>
              <a:gd name="connsiteY10" fmla="*/ 534802 h 881998"/>
              <a:gd name="connsiteX11" fmla="*/ 26563 w 539089"/>
              <a:gd name="connsiteY11" fmla="*/ 449779 h 881998"/>
              <a:gd name="connsiteX12" fmla="*/ 2372 w 539089"/>
              <a:gd name="connsiteY12" fmla="*/ 213191 h 881998"/>
              <a:gd name="connsiteX0" fmla="*/ 2372 w 529492"/>
              <a:gd name="connsiteY0" fmla="*/ 213191 h 863797"/>
              <a:gd name="connsiteX1" fmla="*/ 76126 w 529492"/>
              <a:gd name="connsiteY1" fmla="*/ 7174 h 863797"/>
              <a:gd name="connsiteX2" fmla="*/ 251030 w 529492"/>
              <a:gd name="connsiteY2" fmla="*/ 62473 h 863797"/>
              <a:gd name="connsiteX3" fmla="*/ 267075 w 529492"/>
              <a:gd name="connsiteY3" fmla="*/ 193739 h 863797"/>
              <a:gd name="connsiteX4" fmla="*/ 235114 w 529492"/>
              <a:gd name="connsiteY4" fmla="*/ 283790 h 863797"/>
              <a:gd name="connsiteX5" fmla="*/ 316549 w 529492"/>
              <a:gd name="connsiteY5" fmla="*/ 540650 h 863797"/>
              <a:gd name="connsiteX6" fmla="*/ 450307 w 529492"/>
              <a:gd name="connsiteY6" fmla="*/ 680117 h 863797"/>
              <a:gd name="connsiteX7" fmla="*/ 521981 w 529492"/>
              <a:gd name="connsiteY7" fmla="*/ 858768 h 863797"/>
              <a:gd name="connsiteX8" fmla="*/ 270080 w 529492"/>
              <a:gd name="connsiteY8" fmla="*/ 806743 h 863797"/>
              <a:gd name="connsiteX9" fmla="*/ 138837 w 529492"/>
              <a:gd name="connsiteY9" fmla="*/ 724377 h 863797"/>
              <a:gd name="connsiteX10" fmla="*/ 109608 w 529492"/>
              <a:gd name="connsiteY10" fmla="*/ 534802 h 863797"/>
              <a:gd name="connsiteX11" fmla="*/ 26563 w 529492"/>
              <a:gd name="connsiteY11" fmla="*/ 449779 h 863797"/>
              <a:gd name="connsiteX12" fmla="*/ 2372 w 529492"/>
              <a:gd name="connsiteY12" fmla="*/ 213191 h 863797"/>
              <a:gd name="connsiteX0" fmla="*/ 2372 w 530126"/>
              <a:gd name="connsiteY0" fmla="*/ 213191 h 883195"/>
              <a:gd name="connsiteX1" fmla="*/ 76126 w 530126"/>
              <a:gd name="connsiteY1" fmla="*/ 7174 h 883195"/>
              <a:gd name="connsiteX2" fmla="*/ 251030 w 530126"/>
              <a:gd name="connsiteY2" fmla="*/ 62473 h 883195"/>
              <a:gd name="connsiteX3" fmla="*/ 267075 w 530126"/>
              <a:gd name="connsiteY3" fmla="*/ 193739 h 883195"/>
              <a:gd name="connsiteX4" fmla="*/ 235114 w 530126"/>
              <a:gd name="connsiteY4" fmla="*/ 283790 h 883195"/>
              <a:gd name="connsiteX5" fmla="*/ 316549 w 530126"/>
              <a:gd name="connsiteY5" fmla="*/ 540650 h 883195"/>
              <a:gd name="connsiteX6" fmla="*/ 450307 w 530126"/>
              <a:gd name="connsiteY6" fmla="*/ 680117 h 883195"/>
              <a:gd name="connsiteX7" fmla="*/ 521981 w 530126"/>
              <a:gd name="connsiteY7" fmla="*/ 858768 h 883195"/>
              <a:gd name="connsiteX8" fmla="*/ 270080 w 530126"/>
              <a:gd name="connsiteY8" fmla="*/ 806743 h 883195"/>
              <a:gd name="connsiteX9" fmla="*/ 138837 w 530126"/>
              <a:gd name="connsiteY9" fmla="*/ 724377 h 883195"/>
              <a:gd name="connsiteX10" fmla="*/ 109608 w 530126"/>
              <a:gd name="connsiteY10" fmla="*/ 534802 h 883195"/>
              <a:gd name="connsiteX11" fmla="*/ 26563 w 530126"/>
              <a:gd name="connsiteY11" fmla="*/ 449779 h 883195"/>
              <a:gd name="connsiteX12" fmla="*/ 2372 w 530126"/>
              <a:gd name="connsiteY12" fmla="*/ 213191 h 883195"/>
              <a:gd name="connsiteX0" fmla="*/ 2372 w 530126"/>
              <a:gd name="connsiteY0" fmla="*/ 213191 h 883195"/>
              <a:gd name="connsiteX1" fmla="*/ 76126 w 530126"/>
              <a:gd name="connsiteY1" fmla="*/ 7174 h 883195"/>
              <a:gd name="connsiteX2" fmla="*/ 251030 w 530126"/>
              <a:gd name="connsiteY2" fmla="*/ 62473 h 883195"/>
              <a:gd name="connsiteX3" fmla="*/ 267075 w 530126"/>
              <a:gd name="connsiteY3" fmla="*/ 193739 h 883195"/>
              <a:gd name="connsiteX4" fmla="*/ 398754 w 530126"/>
              <a:gd name="connsiteY4" fmla="*/ 386182 h 883195"/>
              <a:gd name="connsiteX5" fmla="*/ 316549 w 530126"/>
              <a:gd name="connsiteY5" fmla="*/ 540650 h 883195"/>
              <a:gd name="connsiteX6" fmla="*/ 450307 w 530126"/>
              <a:gd name="connsiteY6" fmla="*/ 680117 h 883195"/>
              <a:gd name="connsiteX7" fmla="*/ 521981 w 530126"/>
              <a:gd name="connsiteY7" fmla="*/ 858768 h 883195"/>
              <a:gd name="connsiteX8" fmla="*/ 270080 w 530126"/>
              <a:gd name="connsiteY8" fmla="*/ 806743 h 883195"/>
              <a:gd name="connsiteX9" fmla="*/ 138837 w 530126"/>
              <a:gd name="connsiteY9" fmla="*/ 724377 h 883195"/>
              <a:gd name="connsiteX10" fmla="*/ 109608 w 530126"/>
              <a:gd name="connsiteY10" fmla="*/ 534802 h 883195"/>
              <a:gd name="connsiteX11" fmla="*/ 26563 w 530126"/>
              <a:gd name="connsiteY11" fmla="*/ 449779 h 883195"/>
              <a:gd name="connsiteX12" fmla="*/ 2372 w 530126"/>
              <a:gd name="connsiteY12" fmla="*/ 213191 h 883195"/>
              <a:gd name="connsiteX0" fmla="*/ 2372 w 528459"/>
              <a:gd name="connsiteY0" fmla="*/ 213191 h 883195"/>
              <a:gd name="connsiteX1" fmla="*/ 76126 w 528459"/>
              <a:gd name="connsiteY1" fmla="*/ 7174 h 883195"/>
              <a:gd name="connsiteX2" fmla="*/ 251030 w 528459"/>
              <a:gd name="connsiteY2" fmla="*/ 62473 h 883195"/>
              <a:gd name="connsiteX3" fmla="*/ 267075 w 528459"/>
              <a:gd name="connsiteY3" fmla="*/ 193739 h 883195"/>
              <a:gd name="connsiteX4" fmla="*/ 398754 w 528459"/>
              <a:gd name="connsiteY4" fmla="*/ 386182 h 883195"/>
              <a:gd name="connsiteX5" fmla="*/ 472253 w 528459"/>
              <a:gd name="connsiteY5" fmla="*/ 570914 h 883195"/>
              <a:gd name="connsiteX6" fmla="*/ 450307 w 528459"/>
              <a:gd name="connsiteY6" fmla="*/ 680117 h 883195"/>
              <a:gd name="connsiteX7" fmla="*/ 521981 w 528459"/>
              <a:gd name="connsiteY7" fmla="*/ 858768 h 883195"/>
              <a:gd name="connsiteX8" fmla="*/ 270080 w 528459"/>
              <a:gd name="connsiteY8" fmla="*/ 806743 h 883195"/>
              <a:gd name="connsiteX9" fmla="*/ 138837 w 528459"/>
              <a:gd name="connsiteY9" fmla="*/ 724377 h 883195"/>
              <a:gd name="connsiteX10" fmla="*/ 109608 w 528459"/>
              <a:gd name="connsiteY10" fmla="*/ 534802 h 883195"/>
              <a:gd name="connsiteX11" fmla="*/ 26563 w 528459"/>
              <a:gd name="connsiteY11" fmla="*/ 449779 h 883195"/>
              <a:gd name="connsiteX12" fmla="*/ 2372 w 528459"/>
              <a:gd name="connsiteY12" fmla="*/ 213191 h 883195"/>
              <a:gd name="connsiteX0" fmla="*/ 5532 w 531619"/>
              <a:gd name="connsiteY0" fmla="*/ 162421 h 832425"/>
              <a:gd name="connsiteX1" fmla="*/ 126338 w 531619"/>
              <a:gd name="connsiteY1" fmla="*/ 51663 h 832425"/>
              <a:gd name="connsiteX2" fmla="*/ 254190 w 531619"/>
              <a:gd name="connsiteY2" fmla="*/ 11703 h 832425"/>
              <a:gd name="connsiteX3" fmla="*/ 270235 w 531619"/>
              <a:gd name="connsiteY3" fmla="*/ 142969 h 832425"/>
              <a:gd name="connsiteX4" fmla="*/ 401914 w 531619"/>
              <a:gd name="connsiteY4" fmla="*/ 335412 h 832425"/>
              <a:gd name="connsiteX5" fmla="*/ 475413 w 531619"/>
              <a:gd name="connsiteY5" fmla="*/ 520144 h 832425"/>
              <a:gd name="connsiteX6" fmla="*/ 453467 w 531619"/>
              <a:gd name="connsiteY6" fmla="*/ 629347 h 832425"/>
              <a:gd name="connsiteX7" fmla="*/ 525141 w 531619"/>
              <a:gd name="connsiteY7" fmla="*/ 807998 h 832425"/>
              <a:gd name="connsiteX8" fmla="*/ 273240 w 531619"/>
              <a:gd name="connsiteY8" fmla="*/ 755973 h 832425"/>
              <a:gd name="connsiteX9" fmla="*/ 141997 w 531619"/>
              <a:gd name="connsiteY9" fmla="*/ 673607 h 832425"/>
              <a:gd name="connsiteX10" fmla="*/ 112768 w 531619"/>
              <a:gd name="connsiteY10" fmla="*/ 484032 h 832425"/>
              <a:gd name="connsiteX11" fmla="*/ 29723 w 531619"/>
              <a:gd name="connsiteY11" fmla="*/ 399009 h 832425"/>
              <a:gd name="connsiteX12" fmla="*/ 5532 w 531619"/>
              <a:gd name="connsiteY12" fmla="*/ 162421 h 83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619" h="832425">
                <a:moveTo>
                  <a:pt x="5532" y="162421"/>
                </a:moveTo>
                <a:cubicBezTo>
                  <a:pt x="21634" y="104530"/>
                  <a:pt x="84895" y="76783"/>
                  <a:pt x="126338" y="51663"/>
                </a:cubicBezTo>
                <a:cubicBezTo>
                  <a:pt x="167781" y="26543"/>
                  <a:pt x="248610" y="-22447"/>
                  <a:pt x="254190" y="11703"/>
                </a:cubicBezTo>
                <a:cubicBezTo>
                  <a:pt x="259770" y="45853"/>
                  <a:pt x="245614" y="89018"/>
                  <a:pt x="270235" y="142969"/>
                </a:cubicBezTo>
                <a:cubicBezTo>
                  <a:pt x="294856" y="196921"/>
                  <a:pt x="367718" y="272550"/>
                  <a:pt x="401914" y="335412"/>
                </a:cubicBezTo>
                <a:cubicBezTo>
                  <a:pt x="436110" y="398274"/>
                  <a:pt x="466821" y="471155"/>
                  <a:pt x="475413" y="520144"/>
                </a:cubicBezTo>
                <a:cubicBezTo>
                  <a:pt x="484005" y="569133"/>
                  <a:pt x="445179" y="581371"/>
                  <a:pt x="453467" y="629347"/>
                </a:cubicBezTo>
                <a:cubicBezTo>
                  <a:pt x="461755" y="677323"/>
                  <a:pt x="556943" y="738298"/>
                  <a:pt x="525141" y="807998"/>
                </a:cubicBezTo>
                <a:cubicBezTo>
                  <a:pt x="493339" y="877698"/>
                  <a:pt x="337097" y="778371"/>
                  <a:pt x="273240" y="755973"/>
                </a:cubicBezTo>
                <a:cubicBezTo>
                  <a:pt x="209383" y="733575"/>
                  <a:pt x="168742" y="718930"/>
                  <a:pt x="141997" y="673607"/>
                </a:cubicBezTo>
                <a:cubicBezTo>
                  <a:pt x="115252" y="628284"/>
                  <a:pt x="160580" y="503456"/>
                  <a:pt x="112768" y="484032"/>
                </a:cubicBezTo>
                <a:cubicBezTo>
                  <a:pt x="64956" y="464608"/>
                  <a:pt x="47596" y="452611"/>
                  <a:pt x="29723" y="399009"/>
                </a:cubicBezTo>
                <a:cubicBezTo>
                  <a:pt x="11850" y="345407"/>
                  <a:pt x="-10570" y="220312"/>
                  <a:pt x="5532" y="162421"/>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prstClr val="white"/>
              </a:solidFill>
            </a:endParaRPr>
          </a:p>
        </p:txBody>
      </p:sp>
    </p:spTree>
    <p:extLst>
      <p:ext uri="{BB962C8B-B14F-4D97-AF65-F5344CB8AC3E}">
        <p14:creationId xmlns:p14="http://schemas.microsoft.com/office/powerpoint/2010/main" val="32963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67" y="2688673"/>
            <a:ext cx="3932237" cy="1600200"/>
          </a:xfrm>
        </p:spPr>
        <p:txBody>
          <a:bodyPr>
            <a:normAutofit/>
          </a:bodyPr>
          <a:lstStyle/>
          <a:p>
            <a:r>
              <a:rPr lang="en-US" sz="3600" b="1" dirty="0"/>
              <a:t>Question 1:</a:t>
            </a:r>
            <a:br>
              <a:rPr lang="en-US" sz="3600" dirty="0"/>
            </a:br>
            <a:r>
              <a:rPr lang="en-US" sz="3600" dirty="0"/>
              <a:t>Optimal Restoration</a:t>
            </a:r>
          </a:p>
        </p:txBody>
      </p:sp>
      <p:sp>
        <p:nvSpPr>
          <p:cNvPr id="18" name="Text Placeholder 17">
            <a:extLst>
              <a:ext uri="{FF2B5EF4-FFF2-40B4-BE49-F238E27FC236}">
                <a16:creationId xmlns:a16="http://schemas.microsoft.com/office/drawing/2014/main" id="{ADE3C487-7154-4BCE-8FE0-01F0A5FC350F}"/>
              </a:ext>
            </a:extLst>
          </p:cNvPr>
          <p:cNvSpPr>
            <a:spLocks noGrp="1"/>
          </p:cNvSpPr>
          <p:nvPr>
            <p:ph type="body" sz="half" idx="2"/>
          </p:nvPr>
        </p:nvSpPr>
        <p:spPr>
          <a:xfrm>
            <a:off x="620248" y="4475488"/>
            <a:ext cx="4851728" cy="1564595"/>
          </a:xfrm>
        </p:spPr>
        <p:txBody>
          <a:bodyPr>
            <a:noAutofit/>
          </a:bodyPr>
          <a:lstStyle/>
          <a:p>
            <a:pPr marL="342900" indent="-342900">
              <a:buFont typeface="Wingdings" panose="05000000000000000000" pitchFamily="2" charset="2"/>
              <a:buChar char="§"/>
            </a:pPr>
            <a:r>
              <a:rPr lang="en-US" sz="2800" dirty="0"/>
              <a:t>Spatial arrangement</a:t>
            </a:r>
          </a:p>
          <a:p>
            <a:pPr marL="342900" indent="-342900">
              <a:buFont typeface="Wingdings" panose="05000000000000000000" pitchFamily="2" charset="2"/>
              <a:buChar char="§"/>
            </a:pPr>
            <a:r>
              <a:rPr lang="en-US" sz="2800" dirty="0"/>
              <a:t>Timing</a:t>
            </a:r>
          </a:p>
          <a:p>
            <a:pPr marL="342900" indent="-342900">
              <a:buFont typeface="Wingdings" panose="05000000000000000000" pitchFamily="2" charset="2"/>
              <a:buChar char="§"/>
            </a:pPr>
            <a:r>
              <a:rPr lang="en-US" sz="2800" dirty="0"/>
              <a:t>Frequency of re-restoration</a:t>
            </a:r>
          </a:p>
        </p:txBody>
      </p:sp>
      <p:grpSp>
        <p:nvGrpSpPr>
          <p:cNvPr id="5" name="Group 4"/>
          <p:cNvGrpSpPr/>
          <p:nvPr/>
        </p:nvGrpSpPr>
        <p:grpSpPr>
          <a:xfrm rot="1956379">
            <a:off x="1452561" y="1256092"/>
            <a:ext cx="10881569" cy="4291409"/>
            <a:chOff x="31275" y="1243971"/>
            <a:chExt cx="10881569" cy="4291409"/>
          </a:xfrm>
        </p:grpSpPr>
        <p:sp>
          <p:nvSpPr>
            <p:cNvPr id="6" name="Freeform 5"/>
            <p:cNvSpPr/>
            <p:nvPr/>
          </p:nvSpPr>
          <p:spPr>
            <a:xfrm>
              <a:off x="98612" y="2761843"/>
              <a:ext cx="10814232" cy="1254346"/>
            </a:xfrm>
            <a:custGeom>
              <a:avLst/>
              <a:gdLst>
                <a:gd name="connsiteX0" fmla="*/ 0 w 9045388"/>
                <a:gd name="connsiteY0" fmla="*/ 17217 h 1254346"/>
                <a:gd name="connsiteX1" fmla="*/ 53788 w 9045388"/>
                <a:gd name="connsiteY1" fmla="*/ 17217 h 1254346"/>
                <a:gd name="connsiteX2" fmla="*/ 636494 w 9045388"/>
                <a:gd name="connsiteY2" fmla="*/ 35146 h 1254346"/>
                <a:gd name="connsiteX3" fmla="*/ 932329 w 9045388"/>
                <a:gd name="connsiteY3" fmla="*/ 429593 h 1254346"/>
                <a:gd name="connsiteX4" fmla="*/ 1407459 w 9045388"/>
                <a:gd name="connsiteY4" fmla="*/ 599923 h 1254346"/>
                <a:gd name="connsiteX5" fmla="*/ 2017059 w 9045388"/>
                <a:gd name="connsiteY5" fmla="*/ 205476 h 1254346"/>
                <a:gd name="connsiteX6" fmla="*/ 2716306 w 9045388"/>
                <a:gd name="connsiteY6" fmla="*/ 169617 h 1254346"/>
                <a:gd name="connsiteX7" fmla="*/ 3469341 w 9045388"/>
                <a:gd name="connsiteY7" fmla="*/ 223405 h 1254346"/>
                <a:gd name="connsiteX8" fmla="*/ 4159623 w 9045388"/>
                <a:gd name="connsiteY8" fmla="*/ 160652 h 1254346"/>
                <a:gd name="connsiteX9" fmla="*/ 4831976 w 9045388"/>
                <a:gd name="connsiteY9" fmla="*/ 71005 h 1254346"/>
                <a:gd name="connsiteX10" fmla="*/ 5558117 w 9045388"/>
                <a:gd name="connsiteY10" fmla="*/ 456487 h 1254346"/>
                <a:gd name="connsiteX11" fmla="*/ 6212541 w 9045388"/>
                <a:gd name="connsiteY11" fmla="*/ 689570 h 1254346"/>
                <a:gd name="connsiteX12" fmla="*/ 6499412 w 9045388"/>
                <a:gd name="connsiteY12" fmla="*/ 1075052 h 1254346"/>
                <a:gd name="connsiteX13" fmla="*/ 7351059 w 9045388"/>
                <a:gd name="connsiteY13" fmla="*/ 1254346 h 1254346"/>
                <a:gd name="connsiteX14" fmla="*/ 8328212 w 9045388"/>
                <a:gd name="connsiteY14" fmla="*/ 1075052 h 1254346"/>
                <a:gd name="connsiteX15" fmla="*/ 8624047 w 9045388"/>
                <a:gd name="connsiteY15" fmla="*/ 1137805 h 1254346"/>
                <a:gd name="connsiteX16" fmla="*/ 8875059 w 9045388"/>
                <a:gd name="connsiteY16" fmla="*/ 1075052 h 1254346"/>
                <a:gd name="connsiteX17" fmla="*/ 9045388 w 9045388"/>
                <a:gd name="connsiteY17" fmla="*/ 859899 h 1254346"/>
                <a:gd name="connsiteX0" fmla="*/ 0 w 9057148"/>
                <a:gd name="connsiteY0" fmla="*/ 17217 h 1254346"/>
                <a:gd name="connsiteX1" fmla="*/ 53788 w 9057148"/>
                <a:gd name="connsiteY1" fmla="*/ 17217 h 1254346"/>
                <a:gd name="connsiteX2" fmla="*/ 636494 w 9057148"/>
                <a:gd name="connsiteY2" fmla="*/ 35146 h 1254346"/>
                <a:gd name="connsiteX3" fmla="*/ 932329 w 9057148"/>
                <a:gd name="connsiteY3" fmla="*/ 429593 h 1254346"/>
                <a:gd name="connsiteX4" fmla="*/ 1407459 w 9057148"/>
                <a:gd name="connsiteY4" fmla="*/ 599923 h 1254346"/>
                <a:gd name="connsiteX5" fmla="*/ 2017059 w 9057148"/>
                <a:gd name="connsiteY5" fmla="*/ 205476 h 1254346"/>
                <a:gd name="connsiteX6" fmla="*/ 2716306 w 9057148"/>
                <a:gd name="connsiteY6" fmla="*/ 169617 h 1254346"/>
                <a:gd name="connsiteX7" fmla="*/ 3469341 w 9057148"/>
                <a:gd name="connsiteY7" fmla="*/ 223405 h 1254346"/>
                <a:gd name="connsiteX8" fmla="*/ 4159623 w 9057148"/>
                <a:gd name="connsiteY8" fmla="*/ 160652 h 1254346"/>
                <a:gd name="connsiteX9" fmla="*/ 4831976 w 9057148"/>
                <a:gd name="connsiteY9" fmla="*/ 71005 h 1254346"/>
                <a:gd name="connsiteX10" fmla="*/ 5558117 w 9057148"/>
                <a:gd name="connsiteY10" fmla="*/ 456487 h 1254346"/>
                <a:gd name="connsiteX11" fmla="*/ 6212541 w 9057148"/>
                <a:gd name="connsiteY11" fmla="*/ 689570 h 1254346"/>
                <a:gd name="connsiteX12" fmla="*/ 6499412 w 9057148"/>
                <a:gd name="connsiteY12" fmla="*/ 1075052 h 1254346"/>
                <a:gd name="connsiteX13" fmla="*/ 7351059 w 9057148"/>
                <a:gd name="connsiteY13" fmla="*/ 1254346 h 1254346"/>
                <a:gd name="connsiteX14" fmla="*/ 8328212 w 9057148"/>
                <a:gd name="connsiteY14" fmla="*/ 1075052 h 1254346"/>
                <a:gd name="connsiteX15" fmla="*/ 8624047 w 9057148"/>
                <a:gd name="connsiteY15" fmla="*/ 1137805 h 1254346"/>
                <a:gd name="connsiteX16" fmla="*/ 8875059 w 9057148"/>
                <a:gd name="connsiteY16" fmla="*/ 1075052 h 1254346"/>
                <a:gd name="connsiteX17" fmla="*/ 9045388 w 9057148"/>
                <a:gd name="connsiteY17" fmla="*/ 859899 h 1254346"/>
                <a:gd name="connsiteX18" fmla="*/ 9042283 w 9057148"/>
                <a:gd name="connsiteY18" fmla="*/ 859543 h 1254346"/>
                <a:gd name="connsiteX0" fmla="*/ 0 w 9082370"/>
                <a:gd name="connsiteY0" fmla="*/ 17217 h 1254346"/>
                <a:gd name="connsiteX1" fmla="*/ 53788 w 9082370"/>
                <a:gd name="connsiteY1" fmla="*/ 17217 h 1254346"/>
                <a:gd name="connsiteX2" fmla="*/ 636494 w 9082370"/>
                <a:gd name="connsiteY2" fmla="*/ 35146 h 1254346"/>
                <a:gd name="connsiteX3" fmla="*/ 932329 w 9082370"/>
                <a:gd name="connsiteY3" fmla="*/ 429593 h 1254346"/>
                <a:gd name="connsiteX4" fmla="*/ 1407459 w 9082370"/>
                <a:gd name="connsiteY4" fmla="*/ 599923 h 1254346"/>
                <a:gd name="connsiteX5" fmla="*/ 2017059 w 9082370"/>
                <a:gd name="connsiteY5" fmla="*/ 205476 h 1254346"/>
                <a:gd name="connsiteX6" fmla="*/ 2716306 w 9082370"/>
                <a:gd name="connsiteY6" fmla="*/ 169617 h 1254346"/>
                <a:gd name="connsiteX7" fmla="*/ 3469341 w 9082370"/>
                <a:gd name="connsiteY7" fmla="*/ 223405 h 1254346"/>
                <a:gd name="connsiteX8" fmla="*/ 4159623 w 9082370"/>
                <a:gd name="connsiteY8" fmla="*/ 160652 h 1254346"/>
                <a:gd name="connsiteX9" fmla="*/ 4831976 w 9082370"/>
                <a:gd name="connsiteY9" fmla="*/ 71005 h 1254346"/>
                <a:gd name="connsiteX10" fmla="*/ 5558117 w 9082370"/>
                <a:gd name="connsiteY10" fmla="*/ 456487 h 1254346"/>
                <a:gd name="connsiteX11" fmla="*/ 6212541 w 9082370"/>
                <a:gd name="connsiteY11" fmla="*/ 689570 h 1254346"/>
                <a:gd name="connsiteX12" fmla="*/ 6499412 w 9082370"/>
                <a:gd name="connsiteY12" fmla="*/ 1075052 h 1254346"/>
                <a:gd name="connsiteX13" fmla="*/ 7351059 w 9082370"/>
                <a:gd name="connsiteY13" fmla="*/ 1254346 h 1254346"/>
                <a:gd name="connsiteX14" fmla="*/ 8328212 w 9082370"/>
                <a:gd name="connsiteY14" fmla="*/ 1075052 h 1254346"/>
                <a:gd name="connsiteX15" fmla="*/ 8624047 w 9082370"/>
                <a:gd name="connsiteY15" fmla="*/ 1137805 h 1254346"/>
                <a:gd name="connsiteX16" fmla="*/ 8875059 w 9082370"/>
                <a:gd name="connsiteY16" fmla="*/ 1075052 h 1254346"/>
                <a:gd name="connsiteX17" fmla="*/ 9045388 w 9082370"/>
                <a:gd name="connsiteY17" fmla="*/ 859899 h 1254346"/>
                <a:gd name="connsiteX18" fmla="*/ 9042283 w 9082370"/>
                <a:gd name="connsiteY18" fmla="*/ 859543 h 1254346"/>
                <a:gd name="connsiteX19" fmla="*/ 9082370 w 9082370"/>
                <a:gd name="connsiteY19" fmla="*/ 832168 h 1254346"/>
                <a:gd name="connsiteX0" fmla="*/ 0 w 9421634"/>
                <a:gd name="connsiteY0" fmla="*/ 17217 h 1254346"/>
                <a:gd name="connsiteX1" fmla="*/ 53788 w 9421634"/>
                <a:gd name="connsiteY1" fmla="*/ 17217 h 1254346"/>
                <a:gd name="connsiteX2" fmla="*/ 636494 w 9421634"/>
                <a:gd name="connsiteY2" fmla="*/ 35146 h 1254346"/>
                <a:gd name="connsiteX3" fmla="*/ 932329 w 9421634"/>
                <a:gd name="connsiteY3" fmla="*/ 429593 h 1254346"/>
                <a:gd name="connsiteX4" fmla="*/ 1407459 w 9421634"/>
                <a:gd name="connsiteY4" fmla="*/ 599923 h 1254346"/>
                <a:gd name="connsiteX5" fmla="*/ 2017059 w 9421634"/>
                <a:gd name="connsiteY5" fmla="*/ 205476 h 1254346"/>
                <a:gd name="connsiteX6" fmla="*/ 2716306 w 9421634"/>
                <a:gd name="connsiteY6" fmla="*/ 169617 h 1254346"/>
                <a:gd name="connsiteX7" fmla="*/ 3469341 w 9421634"/>
                <a:gd name="connsiteY7" fmla="*/ 223405 h 1254346"/>
                <a:gd name="connsiteX8" fmla="*/ 4159623 w 9421634"/>
                <a:gd name="connsiteY8" fmla="*/ 160652 h 1254346"/>
                <a:gd name="connsiteX9" fmla="*/ 4831976 w 9421634"/>
                <a:gd name="connsiteY9" fmla="*/ 71005 h 1254346"/>
                <a:gd name="connsiteX10" fmla="*/ 5558117 w 9421634"/>
                <a:gd name="connsiteY10" fmla="*/ 456487 h 1254346"/>
                <a:gd name="connsiteX11" fmla="*/ 6212541 w 9421634"/>
                <a:gd name="connsiteY11" fmla="*/ 689570 h 1254346"/>
                <a:gd name="connsiteX12" fmla="*/ 6499412 w 9421634"/>
                <a:gd name="connsiteY12" fmla="*/ 1075052 h 1254346"/>
                <a:gd name="connsiteX13" fmla="*/ 7351059 w 9421634"/>
                <a:gd name="connsiteY13" fmla="*/ 1254346 h 1254346"/>
                <a:gd name="connsiteX14" fmla="*/ 8328212 w 9421634"/>
                <a:gd name="connsiteY14" fmla="*/ 1075052 h 1254346"/>
                <a:gd name="connsiteX15" fmla="*/ 8624047 w 9421634"/>
                <a:gd name="connsiteY15" fmla="*/ 1137805 h 1254346"/>
                <a:gd name="connsiteX16" fmla="*/ 8875059 w 9421634"/>
                <a:gd name="connsiteY16" fmla="*/ 1075052 h 1254346"/>
                <a:gd name="connsiteX17" fmla="*/ 9045388 w 9421634"/>
                <a:gd name="connsiteY17" fmla="*/ 859899 h 1254346"/>
                <a:gd name="connsiteX18" fmla="*/ 9042283 w 9421634"/>
                <a:gd name="connsiteY18" fmla="*/ 859543 h 1254346"/>
                <a:gd name="connsiteX19" fmla="*/ 9421634 w 9421634"/>
                <a:gd name="connsiteY19" fmla="*/ 757286 h 1254346"/>
                <a:gd name="connsiteX0" fmla="*/ 0 w 9421634"/>
                <a:gd name="connsiteY0" fmla="*/ 17217 h 1254346"/>
                <a:gd name="connsiteX1" fmla="*/ 53788 w 9421634"/>
                <a:gd name="connsiteY1" fmla="*/ 17217 h 1254346"/>
                <a:gd name="connsiteX2" fmla="*/ 636494 w 9421634"/>
                <a:gd name="connsiteY2" fmla="*/ 35146 h 1254346"/>
                <a:gd name="connsiteX3" fmla="*/ 932329 w 9421634"/>
                <a:gd name="connsiteY3" fmla="*/ 429593 h 1254346"/>
                <a:gd name="connsiteX4" fmla="*/ 1407459 w 9421634"/>
                <a:gd name="connsiteY4" fmla="*/ 599923 h 1254346"/>
                <a:gd name="connsiteX5" fmla="*/ 2017059 w 9421634"/>
                <a:gd name="connsiteY5" fmla="*/ 205476 h 1254346"/>
                <a:gd name="connsiteX6" fmla="*/ 2716306 w 9421634"/>
                <a:gd name="connsiteY6" fmla="*/ 169617 h 1254346"/>
                <a:gd name="connsiteX7" fmla="*/ 3469341 w 9421634"/>
                <a:gd name="connsiteY7" fmla="*/ 223405 h 1254346"/>
                <a:gd name="connsiteX8" fmla="*/ 4159623 w 9421634"/>
                <a:gd name="connsiteY8" fmla="*/ 160652 h 1254346"/>
                <a:gd name="connsiteX9" fmla="*/ 4831976 w 9421634"/>
                <a:gd name="connsiteY9" fmla="*/ 71005 h 1254346"/>
                <a:gd name="connsiteX10" fmla="*/ 5558117 w 9421634"/>
                <a:gd name="connsiteY10" fmla="*/ 456487 h 1254346"/>
                <a:gd name="connsiteX11" fmla="*/ 6212541 w 9421634"/>
                <a:gd name="connsiteY11" fmla="*/ 689570 h 1254346"/>
                <a:gd name="connsiteX12" fmla="*/ 6499412 w 9421634"/>
                <a:gd name="connsiteY12" fmla="*/ 1075052 h 1254346"/>
                <a:gd name="connsiteX13" fmla="*/ 7351059 w 9421634"/>
                <a:gd name="connsiteY13" fmla="*/ 1254346 h 1254346"/>
                <a:gd name="connsiteX14" fmla="*/ 8328212 w 9421634"/>
                <a:gd name="connsiteY14" fmla="*/ 1075052 h 1254346"/>
                <a:gd name="connsiteX15" fmla="*/ 8624047 w 9421634"/>
                <a:gd name="connsiteY15" fmla="*/ 1137805 h 1254346"/>
                <a:gd name="connsiteX16" fmla="*/ 8875059 w 9421634"/>
                <a:gd name="connsiteY16" fmla="*/ 1075052 h 1254346"/>
                <a:gd name="connsiteX17" fmla="*/ 9045388 w 9421634"/>
                <a:gd name="connsiteY17" fmla="*/ 859899 h 1254346"/>
                <a:gd name="connsiteX18" fmla="*/ 9163486 w 9421634"/>
                <a:gd name="connsiteY18" fmla="*/ 873264 h 1254346"/>
                <a:gd name="connsiteX19" fmla="*/ 9421634 w 9421634"/>
                <a:gd name="connsiteY19" fmla="*/ 757286 h 1254346"/>
                <a:gd name="connsiteX0" fmla="*/ 0 w 9529335"/>
                <a:gd name="connsiteY0" fmla="*/ 17217 h 1254346"/>
                <a:gd name="connsiteX1" fmla="*/ 53788 w 9529335"/>
                <a:gd name="connsiteY1" fmla="*/ 17217 h 1254346"/>
                <a:gd name="connsiteX2" fmla="*/ 636494 w 9529335"/>
                <a:gd name="connsiteY2" fmla="*/ 35146 h 1254346"/>
                <a:gd name="connsiteX3" fmla="*/ 932329 w 9529335"/>
                <a:gd name="connsiteY3" fmla="*/ 429593 h 1254346"/>
                <a:gd name="connsiteX4" fmla="*/ 1407459 w 9529335"/>
                <a:gd name="connsiteY4" fmla="*/ 599923 h 1254346"/>
                <a:gd name="connsiteX5" fmla="*/ 2017059 w 9529335"/>
                <a:gd name="connsiteY5" fmla="*/ 205476 h 1254346"/>
                <a:gd name="connsiteX6" fmla="*/ 2716306 w 9529335"/>
                <a:gd name="connsiteY6" fmla="*/ 169617 h 1254346"/>
                <a:gd name="connsiteX7" fmla="*/ 3469341 w 9529335"/>
                <a:gd name="connsiteY7" fmla="*/ 223405 h 1254346"/>
                <a:gd name="connsiteX8" fmla="*/ 4159623 w 9529335"/>
                <a:gd name="connsiteY8" fmla="*/ 160652 h 1254346"/>
                <a:gd name="connsiteX9" fmla="*/ 4831976 w 9529335"/>
                <a:gd name="connsiteY9" fmla="*/ 71005 h 1254346"/>
                <a:gd name="connsiteX10" fmla="*/ 5558117 w 9529335"/>
                <a:gd name="connsiteY10" fmla="*/ 456487 h 1254346"/>
                <a:gd name="connsiteX11" fmla="*/ 6212541 w 9529335"/>
                <a:gd name="connsiteY11" fmla="*/ 689570 h 1254346"/>
                <a:gd name="connsiteX12" fmla="*/ 6499412 w 9529335"/>
                <a:gd name="connsiteY12" fmla="*/ 1075052 h 1254346"/>
                <a:gd name="connsiteX13" fmla="*/ 7351059 w 9529335"/>
                <a:gd name="connsiteY13" fmla="*/ 1254346 h 1254346"/>
                <a:gd name="connsiteX14" fmla="*/ 8328212 w 9529335"/>
                <a:gd name="connsiteY14" fmla="*/ 1075052 h 1254346"/>
                <a:gd name="connsiteX15" fmla="*/ 8624047 w 9529335"/>
                <a:gd name="connsiteY15" fmla="*/ 1137805 h 1254346"/>
                <a:gd name="connsiteX16" fmla="*/ 8875059 w 9529335"/>
                <a:gd name="connsiteY16" fmla="*/ 1075052 h 1254346"/>
                <a:gd name="connsiteX17" fmla="*/ 9045388 w 9529335"/>
                <a:gd name="connsiteY17" fmla="*/ 859899 h 1254346"/>
                <a:gd name="connsiteX18" fmla="*/ 9163486 w 9529335"/>
                <a:gd name="connsiteY18" fmla="*/ 873264 h 1254346"/>
                <a:gd name="connsiteX19" fmla="*/ 9529335 w 9529335"/>
                <a:gd name="connsiteY19" fmla="*/ 937019 h 1254346"/>
                <a:gd name="connsiteX0" fmla="*/ 0 w 9529335"/>
                <a:gd name="connsiteY0" fmla="*/ 17217 h 1254346"/>
                <a:gd name="connsiteX1" fmla="*/ 53788 w 9529335"/>
                <a:gd name="connsiteY1" fmla="*/ 17217 h 1254346"/>
                <a:gd name="connsiteX2" fmla="*/ 636494 w 9529335"/>
                <a:gd name="connsiteY2" fmla="*/ 35146 h 1254346"/>
                <a:gd name="connsiteX3" fmla="*/ 932329 w 9529335"/>
                <a:gd name="connsiteY3" fmla="*/ 429593 h 1254346"/>
                <a:gd name="connsiteX4" fmla="*/ 1407459 w 9529335"/>
                <a:gd name="connsiteY4" fmla="*/ 599923 h 1254346"/>
                <a:gd name="connsiteX5" fmla="*/ 2017059 w 9529335"/>
                <a:gd name="connsiteY5" fmla="*/ 205476 h 1254346"/>
                <a:gd name="connsiteX6" fmla="*/ 2716306 w 9529335"/>
                <a:gd name="connsiteY6" fmla="*/ 169617 h 1254346"/>
                <a:gd name="connsiteX7" fmla="*/ 3469341 w 9529335"/>
                <a:gd name="connsiteY7" fmla="*/ 223405 h 1254346"/>
                <a:gd name="connsiteX8" fmla="*/ 4159623 w 9529335"/>
                <a:gd name="connsiteY8" fmla="*/ 160652 h 1254346"/>
                <a:gd name="connsiteX9" fmla="*/ 4831976 w 9529335"/>
                <a:gd name="connsiteY9" fmla="*/ 71005 h 1254346"/>
                <a:gd name="connsiteX10" fmla="*/ 5558117 w 9529335"/>
                <a:gd name="connsiteY10" fmla="*/ 456487 h 1254346"/>
                <a:gd name="connsiteX11" fmla="*/ 6212541 w 9529335"/>
                <a:gd name="connsiteY11" fmla="*/ 689570 h 1254346"/>
                <a:gd name="connsiteX12" fmla="*/ 6499412 w 9529335"/>
                <a:gd name="connsiteY12" fmla="*/ 1075052 h 1254346"/>
                <a:gd name="connsiteX13" fmla="*/ 7351059 w 9529335"/>
                <a:gd name="connsiteY13" fmla="*/ 1254346 h 1254346"/>
                <a:gd name="connsiteX14" fmla="*/ 8328212 w 9529335"/>
                <a:gd name="connsiteY14" fmla="*/ 1075052 h 1254346"/>
                <a:gd name="connsiteX15" fmla="*/ 8624047 w 9529335"/>
                <a:gd name="connsiteY15" fmla="*/ 1137805 h 1254346"/>
                <a:gd name="connsiteX16" fmla="*/ 8875059 w 9529335"/>
                <a:gd name="connsiteY16" fmla="*/ 1075052 h 1254346"/>
                <a:gd name="connsiteX17" fmla="*/ 9045388 w 9529335"/>
                <a:gd name="connsiteY17" fmla="*/ 859899 h 1254346"/>
                <a:gd name="connsiteX18" fmla="*/ 9163486 w 9529335"/>
                <a:gd name="connsiteY18" fmla="*/ 873264 h 1254346"/>
                <a:gd name="connsiteX19" fmla="*/ 9380249 w 9529335"/>
                <a:gd name="connsiteY19" fmla="*/ 857913 h 1254346"/>
                <a:gd name="connsiteX20" fmla="*/ 9529335 w 9529335"/>
                <a:gd name="connsiteY20" fmla="*/ 937019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163486 w 9873727"/>
                <a:gd name="connsiteY18" fmla="*/ 873264 h 1254346"/>
                <a:gd name="connsiteX19" fmla="*/ 9380249 w 9873727"/>
                <a:gd name="connsiteY19" fmla="*/ 857913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163486 w 9873727"/>
                <a:gd name="connsiteY18" fmla="*/ 873264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448868 w 9873727"/>
                <a:gd name="connsiteY19" fmla="*/ 859298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285630 w 9873727"/>
                <a:gd name="connsiteY18" fmla="*/ 982829 h 1254346"/>
                <a:gd name="connsiteX19" fmla="*/ 9601199 w 9873727"/>
                <a:gd name="connsiteY19" fmla="*/ 755275 h 1254346"/>
                <a:gd name="connsiteX20" fmla="*/ 9873727 w 9873727"/>
                <a:gd name="connsiteY20" fmla="*/ 870696 h 1254346"/>
                <a:gd name="connsiteX0" fmla="*/ 0 w 9873727"/>
                <a:gd name="connsiteY0" fmla="*/ 17217 h 1254346"/>
                <a:gd name="connsiteX1" fmla="*/ 53788 w 9873727"/>
                <a:gd name="connsiteY1" fmla="*/ 17217 h 1254346"/>
                <a:gd name="connsiteX2" fmla="*/ 636494 w 9873727"/>
                <a:gd name="connsiteY2" fmla="*/ 35146 h 1254346"/>
                <a:gd name="connsiteX3" fmla="*/ 932329 w 9873727"/>
                <a:gd name="connsiteY3" fmla="*/ 429593 h 1254346"/>
                <a:gd name="connsiteX4" fmla="*/ 1407459 w 9873727"/>
                <a:gd name="connsiteY4" fmla="*/ 599923 h 1254346"/>
                <a:gd name="connsiteX5" fmla="*/ 2017059 w 9873727"/>
                <a:gd name="connsiteY5" fmla="*/ 205476 h 1254346"/>
                <a:gd name="connsiteX6" fmla="*/ 2716306 w 9873727"/>
                <a:gd name="connsiteY6" fmla="*/ 169617 h 1254346"/>
                <a:gd name="connsiteX7" fmla="*/ 3469341 w 9873727"/>
                <a:gd name="connsiteY7" fmla="*/ 223405 h 1254346"/>
                <a:gd name="connsiteX8" fmla="*/ 4159623 w 9873727"/>
                <a:gd name="connsiteY8" fmla="*/ 160652 h 1254346"/>
                <a:gd name="connsiteX9" fmla="*/ 4831976 w 9873727"/>
                <a:gd name="connsiteY9" fmla="*/ 71005 h 1254346"/>
                <a:gd name="connsiteX10" fmla="*/ 5558117 w 9873727"/>
                <a:gd name="connsiteY10" fmla="*/ 456487 h 1254346"/>
                <a:gd name="connsiteX11" fmla="*/ 6212541 w 9873727"/>
                <a:gd name="connsiteY11" fmla="*/ 689570 h 1254346"/>
                <a:gd name="connsiteX12" fmla="*/ 6499412 w 9873727"/>
                <a:gd name="connsiteY12" fmla="*/ 1075052 h 1254346"/>
                <a:gd name="connsiteX13" fmla="*/ 7351059 w 9873727"/>
                <a:gd name="connsiteY13" fmla="*/ 1254346 h 1254346"/>
                <a:gd name="connsiteX14" fmla="*/ 8328212 w 9873727"/>
                <a:gd name="connsiteY14" fmla="*/ 1075052 h 1254346"/>
                <a:gd name="connsiteX15" fmla="*/ 8624047 w 9873727"/>
                <a:gd name="connsiteY15" fmla="*/ 1137805 h 1254346"/>
                <a:gd name="connsiteX16" fmla="*/ 8875059 w 9873727"/>
                <a:gd name="connsiteY16" fmla="*/ 1075052 h 1254346"/>
                <a:gd name="connsiteX17" fmla="*/ 9045388 w 9873727"/>
                <a:gd name="connsiteY17" fmla="*/ 859899 h 1254346"/>
                <a:gd name="connsiteX18" fmla="*/ 9430949 w 9873727"/>
                <a:gd name="connsiteY18" fmla="*/ 678560 h 1254346"/>
                <a:gd name="connsiteX19" fmla="*/ 9601199 w 9873727"/>
                <a:gd name="connsiteY19" fmla="*/ 755275 h 1254346"/>
                <a:gd name="connsiteX20" fmla="*/ 9873727 w 9873727"/>
                <a:gd name="connsiteY20" fmla="*/ 870696 h 1254346"/>
                <a:gd name="connsiteX0" fmla="*/ 0 w 10130285"/>
                <a:gd name="connsiteY0" fmla="*/ 17217 h 1254346"/>
                <a:gd name="connsiteX1" fmla="*/ 53788 w 10130285"/>
                <a:gd name="connsiteY1" fmla="*/ 17217 h 1254346"/>
                <a:gd name="connsiteX2" fmla="*/ 636494 w 10130285"/>
                <a:gd name="connsiteY2" fmla="*/ 35146 h 1254346"/>
                <a:gd name="connsiteX3" fmla="*/ 932329 w 10130285"/>
                <a:gd name="connsiteY3" fmla="*/ 429593 h 1254346"/>
                <a:gd name="connsiteX4" fmla="*/ 1407459 w 10130285"/>
                <a:gd name="connsiteY4" fmla="*/ 599923 h 1254346"/>
                <a:gd name="connsiteX5" fmla="*/ 2017059 w 10130285"/>
                <a:gd name="connsiteY5" fmla="*/ 205476 h 1254346"/>
                <a:gd name="connsiteX6" fmla="*/ 2716306 w 10130285"/>
                <a:gd name="connsiteY6" fmla="*/ 169617 h 1254346"/>
                <a:gd name="connsiteX7" fmla="*/ 3469341 w 10130285"/>
                <a:gd name="connsiteY7" fmla="*/ 223405 h 1254346"/>
                <a:gd name="connsiteX8" fmla="*/ 4159623 w 10130285"/>
                <a:gd name="connsiteY8" fmla="*/ 160652 h 1254346"/>
                <a:gd name="connsiteX9" fmla="*/ 4831976 w 10130285"/>
                <a:gd name="connsiteY9" fmla="*/ 71005 h 1254346"/>
                <a:gd name="connsiteX10" fmla="*/ 5558117 w 10130285"/>
                <a:gd name="connsiteY10" fmla="*/ 456487 h 1254346"/>
                <a:gd name="connsiteX11" fmla="*/ 6212541 w 10130285"/>
                <a:gd name="connsiteY11" fmla="*/ 689570 h 1254346"/>
                <a:gd name="connsiteX12" fmla="*/ 6499412 w 10130285"/>
                <a:gd name="connsiteY12" fmla="*/ 1075052 h 1254346"/>
                <a:gd name="connsiteX13" fmla="*/ 7351059 w 10130285"/>
                <a:gd name="connsiteY13" fmla="*/ 1254346 h 1254346"/>
                <a:gd name="connsiteX14" fmla="*/ 8328212 w 10130285"/>
                <a:gd name="connsiteY14" fmla="*/ 1075052 h 1254346"/>
                <a:gd name="connsiteX15" fmla="*/ 8624047 w 10130285"/>
                <a:gd name="connsiteY15" fmla="*/ 1137805 h 1254346"/>
                <a:gd name="connsiteX16" fmla="*/ 8875059 w 10130285"/>
                <a:gd name="connsiteY16" fmla="*/ 1075052 h 1254346"/>
                <a:gd name="connsiteX17" fmla="*/ 9045388 w 10130285"/>
                <a:gd name="connsiteY17" fmla="*/ 859899 h 1254346"/>
                <a:gd name="connsiteX18" fmla="*/ 9430949 w 10130285"/>
                <a:gd name="connsiteY18" fmla="*/ 678560 h 1254346"/>
                <a:gd name="connsiteX19" fmla="*/ 9601199 w 10130285"/>
                <a:gd name="connsiteY19" fmla="*/ 755275 h 1254346"/>
                <a:gd name="connsiteX20" fmla="*/ 10130285 w 10130285"/>
                <a:gd name="connsiteY20" fmla="*/ 695501 h 125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30285" h="1254346">
                  <a:moveTo>
                    <a:pt x="0" y="17217"/>
                  </a:moveTo>
                  <a:lnTo>
                    <a:pt x="53788" y="17217"/>
                  </a:lnTo>
                  <a:cubicBezTo>
                    <a:pt x="159870" y="20205"/>
                    <a:pt x="490070" y="-33583"/>
                    <a:pt x="636494" y="35146"/>
                  </a:cubicBezTo>
                  <a:cubicBezTo>
                    <a:pt x="782918" y="103875"/>
                    <a:pt x="803835" y="335464"/>
                    <a:pt x="932329" y="429593"/>
                  </a:cubicBezTo>
                  <a:cubicBezTo>
                    <a:pt x="1060823" y="523722"/>
                    <a:pt x="1226671" y="637276"/>
                    <a:pt x="1407459" y="599923"/>
                  </a:cubicBezTo>
                  <a:cubicBezTo>
                    <a:pt x="1588247" y="562570"/>
                    <a:pt x="1798918" y="277194"/>
                    <a:pt x="2017059" y="205476"/>
                  </a:cubicBezTo>
                  <a:cubicBezTo>
                    <a:pt x="2235200" y="133758"/>
                    <a:pt x="2474259" y="166629"/>
                    <a:pt x="2716306" y="169617"/>
                  </a:cubicBezTo>
                  <a:cubicBezTo>
                    <a:pt x="2958353" y="172605"/>
                    <a:pt x="3228788" y="224899"/>
                    <a:pt x="3469341" y="223405"/>
                  </a:cubicBezTo>
                  <a:cubicBezTo>
                    <a:pt x="3709894" y="221911"/>
                    <a:pt x="3932517" y="186052"/>
                    <a:pt x="4159623" y="160652"/>
                  </a:cubicBezTo>
                  <a:cubicBezTo>
                    <a:pt x="4386729" y="135252"/>
                    <a:pt x="4598894" y="21699"/>
                    <a:pt x="4831976" y="71005"/>
                  </a:cubicBezTo>
                  <a:cubicBezTo>
                    <a:pt x="5065058" y="120311"/>
                    <a:pt x="5328023" y="353393"/>
                    <a:pt x="5558117" y="456487"/>
                  </a:cubicBezTo>
                  <a:cubicBezTo>
                    <a:pt x="5788211" y="559581"/>
                    <a:pt x="6055658" y="586476"/>
                    <a:pt x="6212541" y="689570"/>
                  </a:cubicBezTo>
                  <a:cubicBezTo>
                    <a:pt x="6369424" y="792664"/>
                    <a:pt x="6309659" y="980923"/>
                    <a:pt x="6499412" y="1075052"/>
                  </a:cubicBezTo>
                  <a:cubicBezTo>
                    <a:pt x="6689165" y="1169181"/>
                    <a:pt x="7046259" y="1254346"/>
                    <a:pt x="7351059" y="1254346"/>
                  </a:cubicBezTo>
                  <a:cubicBezTo>
                    <a:pt x="7655859" y="1254346"/>
                    <a:pt x="8116047" y="1094476"/>
                    <a:pt x="8328212" y="1075052"/>
                  </a:cubicBezTo>
                  <a:cubicBezTo>
                    <a:pt x="8540377" y="1055629"/>
                    <a:pt x="8532906" y="1137805"/>
                    <a:pt x="8624047" y="1137805"/>
                  </a:cubicBezTo>
                  <a:cubicBezTo>
                    <a:pt x="8715188" y="1137805"/>
                    <a:pt x="8804836" y="1121370"/>
                    <a:pt x="8875059" y="1075052"/>
                  </a:cubicBezTo>
                  <a:cubicBezTo>
                    <a:pt x="8945283" y="1028734"/>
                    <a:pt x="8952740" y="925981"/>
                    <a:pt x="9045388" y="859899"/>
                  </a:cubicBezTo>
                  <a:cubicBezTo>
                    <a:pt x="9138036" y="793817"/>
                    <a:pt x="9338314" y="695997"/>
                    <a:pt x="9430949" y="678560"/>
                  </a:cubicBezTo>
                  <a:cubicBezTo>
                    <a:pt x="9523584" y="661123"/>
                    <a:pt x="9540224" y="744649"/>
                    <a:pt x="9601199" y="755275"/>
                  </a:cubicBezTo>
                  <a:cubicBezTo>
                    <a:pt x="9662174" y="765901"/>
                    <a:pt x="10081228" y="682767"/>
                    <a:pt x="10130285" y="695501"/>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7" name="Freeform 6"/>
            <p:cNvSpPr/>
            <p:nvPr/>
          </p:nvSpPr>
          <p:spPr>
            <a:xfrm>
              <a:off x="5342018" y="1243971"/>
              <a:ext cx="3223924" cy="1611002"/>
            </a:xfrm>
            <a:custGeom>
              <a:avLst/>
              <a:gdLst>
                <a:gd name="connsiteX0" fmla="*/ 0 w 3792070"/>
                <a:gd name="connsiteY0" fmla="*/ 2425764 h 2425764"/>
                <a:gd name="connsiteX1" fmla="*/ 493059 w 3792070"/>
                <a:gd name="connsiteY1" fmla="*/ 1986494 h 2425764"/>
                <a:gd name="connsiteX2" fmla="*/ 968188 w 3792070"/>
                <a:gd name="connsiteY2" fmla="*/ 1762376 h 2425764"/>
                <a:gd name="connsiteX3" fmla="*/ 1425388 w 3792070"/>
                <a:gd name="connsiteY3" fmla="*/ 2013388 h 2425764"/>
                <a:gd name="connsiteX4" fmla="*/ 1936376 w 3792070"/>
                <a:gd name="connsiteY4" fmla="*/ 2022353 h 2425764"/>
                <a:gd name="connsiteX5" fmla="*/ 2268070 w 3792070"/>
                <a:gd name="connsiteY5" fmla="*/ 1771341 h 2425764"/>
                <a:gd name="connsiteX6" fmla="*/ 2653553 w 3792070"/>
                <a:gd name="connsiteY6" fmla="*/ 1520329 h 2425764"/>
                <a:gd name="connsiteX7" fmla="*/ 2922494 w 3792070"/>
                <a:gd name="connsiteY7" fmla="*/ 803153 h 2425764"/>
                <a:gd name="connsiteX8" fmla="*/ 2994212 w 3792070"/>
                <a:gd name="connsiteY8" fmla="*/ 390776 h 2425764"/>
                <a:gd name="connsiteX9" fmla="*/ 3227294 w 3792070"/>
                <a:gd name="connsiteY9" fmla="*/ 157694 h 2425764"/>
                <a:gd name="connsiteX10" fmla="*/ 3594847 w 3792070"/>
                <a:gd name="connsiteY10" fmla="*/ 5294 h 2425764"/>
                <a:gd name="connsiteX11" fmla="*/ 3792070 w 3792070"/>
                <a:gd name="connsiteY11" fmla="*/ 32188 h 242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070" h="2425764">
                  <a:moveTo>
                    <a:pt x="0" y="2425764"/>
                  </a:moveTo>
                  <a:cubicBezTo>
                    <a:pt x="165847" y="2261411"/>
                    <a:pt x="331694" y="2097059"/>
                    <a:pt x="493059" y="1986494"/>
                  </a:cubicBezTo>
                  <a:cubicBezTo>
                    <a:pt x="654424" y="1875929"/>
                    <a:pt x="812800" y="1757894"/>
                    <a:pt x="968188" y="1762376"/>
                  </a:cubicBezTo>
                  <a:cubicBezTo>
                    <a:pt x="1123576" y="1766858"/>
                    <a:pt x="1264023" y="1970058"/>
                    <a:pt x="1425388" y="2013388"/>
                  </a:cubicBezTo>
                  <a:cubicBezTo>
                    <a:pt x="1586753" y="2056718"/>
                    <a:pt x="1795929" y="2062694"/>
                    <a:pt x="1936376" y="2022353"/>
                  </a:cubicBezTo>
                  <a:cubicBezTo>
                    <a:pt x="2076823" y="1982012"/>
                    <a:pt x="2148541" y="1855012"/>
                    <a:pt x="2268070" y="1771341"/>
                  </a:cubicBezTo>
                  <a:cubicBezTo>
                    <a:pt x="2387600" y="1687670"/>
                    <a:pt x="2544482" y="1681694"/>
                    <a:pt x="2653553" y="1520329"/>
                  </a:cubicBezTo>
                  <a:cubicBezTo>
                    <a:pt x="2762624" y="1358964"/>
                    <a:pt x="2865718" y="991412"/>
                    <a:pt x="2922494" y="803153"/>
                  </a:cubicBezTo>
                  <a:cubicBezTo>
                    <a:pt x="2979270" y="614894"/>
                    <a:pt x="2943412" y="498352"/>
                    <a:pt x="2994212" y="390776"/>
                  </a:cubicBezTo>
                  <a:cubicBezTo>
                    <a:pt x="3045012" y="283200"/>
                    <a:pt x="3127188" y="221941"/>
                    <a:pt x="3227294" y="157694"/>
                  </a:cubicBezTo>
                  <a:cubicBezTo>
                    <a:pt x="3327400" y="93447"/>
                    <a:pt x="3500718" y="26212"/>
                    <a:pt x="3594847" y="5294"/>
                  </a:cubicBezTo>
                  <a:cubicBezTo>
                    <a:pt x="3688976" y="-15624"/>
                    <a:pt x="3792070" y="32188"/>
                    <a:pt x="3792070" y="3218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8" name="Freeform 7"/>
            <p:cNvSpPr/>
            <p:nvPr/>
          </p:nvSpPr>
          <p:spPr>
            <a:xfrm>
              <a:off x="31275" y="3268017"/>
              <a:ext cx="1736296" cy="2267363"/>
            </a:xfrm>
            <a:custGeom>
              <a:avLst/>
              <a:gdLst>
                <a:gd name="connsiteX0" fmla="*/ 0 w 1694329"/>
                <a:gd name="connsiteY0" fmla="*/ 2232211 h 2232211"/>
                <a:gd name="connsiteX1" fmla="*/ 197224 w 1694329"/>
                <a:gd name="connsiteY1" fmla="*/ 1882588 h 2232211"/>
                <a:gd name="connsiteX2" fmla="*/ 349624 w 1694329"/>
                <a:gd name="connsiteY2" fmla="*/ 1622611 h 2232211"/>
                <a:gd name="connsiteX3" fmla="*/ 1057835 w 1694329"/>
                <a:gd name="connsiteY3" fmla="*/ 1201270 h 2232211"/>
                <a:gd name="connsiteX4" fmla="*/ 1255059 w 1694329"/>
                <a:gd name="connsiteY4" fmla="*/ 636494 h 2232211"/>
                <a:gd name="connsiteX5" fmla="*/ 1595718 w 1694329"/>
                <a:gd name="connsiteY5" fmla="*/ 367552 h 2232211"/>
                <a:gd name="connsiteX6" fmla="*/ 1694329 w 1694329"/>
                <a:gd name="connsiteY6" fmla="*/ 0 h 223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329" h="2232211">
                  <a:moveTo>
                    <a:pt x="0" y="2232211"/>
                  </a:moveTo>
                  <a:cubicBezTo>
                    <a:pt x="69476" y="2108199"/>
                    <a:pt x="138953" y="1984188"/>
                    <a:pt x="197224" y="1882588"/>
                  </a:cubicBezTo>
                  <a:cubicBezTo>
                    <a:pt x="255495" y="1780988"/>
                    <a:pt x="206189" y="1736164"/>
                    <a:pt x="349624" y="1622611"/>
                  </a:cubicBezTo>
                  <a:cubicBezTo>
                    <a:pt x="493059" y="1509058"/>
                    <a:pt x="906929" y="1365623"/>
                    <a:pt x="1057835" y="1201270"/>
                  </a:cubicBezTo>
                  <a:cubicBezTo>
                    <a:pt x="1208741" y="1036917"/>
                    <a:pt x="1165412" y="775447"/>
                    <a:pt x="1255059" y="636494"/>
                  </a:cubicBezTo>
                  <a:cubicBezTo>
                    <a:pt x="1344706" y="497541"/>
                    <a:pt x="1522506" y="473634"/>
                    <a:pt x="1595718" y="367552"/>
                  </a:cubicBezTo>
                  <a:cubicBezTo>
                    <a:pt x="1668930" y="261470"/>
                    <a:pt x="1662952" y="77694"/>
                    <a:pt x="1694329"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grpSp>
      <p:sp>
        <p:nvSpPr>
          <p:cNvPr id="9" name="Freeform 8"/>
          <p:cNvSpPr/>
          <p:nvPr/>
        </p:nvSpPr>
        <p:spPr>
          <a:xfrm rot="21156379">
            <a:off x="1557817" y="1755216"/>
            <a:ext cx="515997" cy="447002"/>
          </a:xfrm>
          <a:custGeom>
            <a:avLst/>
            <a:gdLst>
              <a:gd name="connsiteX0" fmla="*/ 201208 w 426142"/>
              <a:gd name="connsiteY0" fmla="*/ 125527 h 398198"/>
              <a:gd name="connsiteX1" fmla="*/ 416361 w 426142"/>
              <a:gd name="connsiteY1" fmla="*/ 179315 h 398198"/>
              <a:gd name="connsiteX2" fmla="*/ 380502 w 426142"/>
              <a:gd name="connsiteY2" fmla="*/ 295856 h 398198"/>
              <a:gd name="connsiteX3" fmla="*/ 299820 w 426142"/>
              <a:gd name="connsiteY3" fmla="*/ 394468 h 398198"/>
              <a:gd name="connsiteX4" fmla="*/ 111561 w 426142"/>
              <a:gd name="connsiteY4" fmla="*/ 376539 h 398198"/>
              <a:gd name="connsiteX5" fmla="*/ 66737 w 426142"/>
              <a:gd name="connsiteY5" fmla="*/ 367574 h 398198"/>
              <a:gd name="connsiteX6" fmla="*/ 3984 w 426142"/>
              <a:gd name="connsiteY6" fmla="*/ 304821 h 398198"/>
              <a:gd name="connsiteX7" fmla="*/ 21914 w 426142"/>
              <a:gd name="connsiteY7" fmla="*/ 125527 h 398198"/>
              <a:gd name="connsiteX8" fmla="*/ 147420 w 426142"/>
              <a:gd name="connsiteY8" fmla="*/ 21 h 398198"/>
              <a:gd name="connsiteX9" fmla="*/ 201208 w 426142"/>
              <a:gd name="connsiteY9" fmla="*/ 125527 h 3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142" h="398198">
                <a:moveTo>
                  <a:pt x="201208" y="125527"/>
                </a:moveTo>
                <a:cubicBezTo>
                  <a:pt x="246032" y="155409"/>
                  <a:pt x="386479" y="150927"/>
                  <a:pt x="416361" y="179315"/>
                </a:cubicBezTo>
                <a:cubicBezTo>
                  <a:pt x="446243" y="207703"/>
                  <a:pt x="399925" y="259997"/>
                  <a:pt x="380502" y="295856"/>
                </a:cubicBezTo>
                <a:cubicBezTo>
                  <a:pt x="361079" y="331715"/>
                  <a:pt x="344643" y="381021"/>
                  <a:pt x="299820" y="394468"/>
                </a:cubicBezTo>
                <a:cubicBezTo>
                  <a:pt x="254997" y="407915"/>
                  <a:pt x="150408" y="381021"/>
                  <a:pt x="111561" y="376539"/>
                </a:cubicBezTo>
                <a:cubicBezTo>
                  <a:pt x="72714" y="372057"/>
                  <a:pt x="84666" y="379527"/>
                  <a:pt x="66737" y="367574"/>
                </a:cubicBezTo>
                <a:cubicBezTo>
                  <a:pt x="48808" y="355621"/>
                  <a:pt x="11454" y="345162"/>
                  <a:pt x="3984" y="304821"/>
                </a:cubicBezTo>
                <a:cubicBezTo>
                  <a:pt x="-3487" y="264480"/>
                  <a:pt x="-1992" y="176327"/>
                  <a:pt x="21914" y="125527"/>
                </a:cubicBezTo>
                <a:cubicBezTo>
                  <a:pt x="45820" y="74727"/>
                  <a:pt x="113056" y="-1473"/>
                  <a:pt x="147420" y="21"/>
                </a:cubicBezTo>
                <a:cubicBezTo>
                  <a:pt x="181784" y="1515"/>
                  <a:pt x="156384" y="95645"/>
                  <a:pt x="201208" y="125527"/>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0" name="Freeform 9"/>
          <p:cNvSpPr/>
          <p:nvPr/>
        </p:nvSpPr>
        <p:spPr>
          <a:xfrm rot="21156379">
            <a:off x="5122648" y="1723890"/>
            <a:ext cx="834605" cy="730112"/>
          </a:xfrm>
          <a:custGeom>
            <a:avLst/>
            <a:gdLst>
              <a:gd name="connsiteX0" fmla="*/ 2590 w 683492"/>
              <a:gd name="connsiteY0" fmla="*/ 89692 h 632807"/>
              <a:gd name="connsiteX1" fmla="*/ 56378 w 683492"/>
              <a:gd name="connsiteY1" fmla="*/ 80728 h 632807"/>
              <a:gd name="connsiteX2" fmla="*/ 208778 w 683492"/>
              <a:gd name="connsiteY2" fmla="*/ 45 h 632807"/>
              <a:gd name="connsiteX3" fmla="*/ 334284 w 683492"/>
              <a:gd name="connsiteY3" fmla="*/ 71763 h 632807"/>
              <a:gd name="connsiteX4" fmla="*/ 495648 w 683492"/>
              <a:gd name="connsiteY4" fmla="*/ 224163 h 632807"/>
              <a:gd name="connsiteX5" fmla="*/ 594260 w 683492"/>
              <a:gd name="connsiteY5" fmla="*/ 376563 h 632807"/>
              <a:gd name="connsiteX6" fmla="*/ 674943 w 683492"/>
              <a:gd name="connsiteY6" fmla="*/ 618610 h 632807"/>
              <a:gd name="connsiteX7" fmla="*/ 379107 w 683492"/>
              <a:gd name="connsiteY7" fmla="*/ 582751 h 632807"/>
              <a:gd name="connsiteX8" fmla="*/ 414966 w 683492"/>
              <a:gd name="connsiteY8" fmla="*/ 403457 h 632807"/>
              <a:gd name="connsiteX9" fmla="*/ 208778 w 683492"/>
              <a:gd name="connsiteY9" fmla="*/ 322775 h 632807"/>
              <a:gd name="connsiteX10" fmla="*/ 128096 w 683492"/>
              <a:gd name="connsiteY10" fmla="*/ 286916 h 632807"/>
              <a:gd name="connsiteX11" fmla="*/ 2590 w 683492"/>
              <a:gd name="connsiteY11" fmla="*/ 89692 h 6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492" h="632807">
                <a:moveTo>
                  <a:pt x="2590" y="89692"/>
                </a:moveTo>
                <a:cubicBezTo>
                  <a:pt x="-9363" y="55327"/>
                  <a:pt x="22013" y="95669"/>
                  <a:pt x="56378" y="80728"/>
                </a:cubicBezTo>
                <a:cubicBezTo>
                  <a:pt x="90743" y="65787"/>
                  <a:pt x="162460" y="1539"/>
                  <a:pt x="208778" y="45"/>
                </a:cubicBezTo>
                <a:cubicBezTo>
                  <a:pt x="255096" y="-1449"/>
                  <a:pt x="286472" y="34410"/>
                  <a:pt x="334284" y="71763"/>
                </a:cubicBezTo>
                <a:cubicBezTo>
                  <a:pt x="382096" y="109116"/>
                  <a:pt x="452319" y="173363"/>
                  <a:pt x="495648" y="224163"/>
                </a:cubicBezTo>
                <a:cubicBezTo>
                  <a:pt x="538977" y="274963"/>
                  <a:pt x="564378" y="310822"/>
                  <a:pt x="594260" y="376563"/>
                </a:cubicBezTo>
                <a:cubicBezTo>
                  <a:pt x="624142" y="442304"/>
                  <a:pt x="710802" y="584245"/>
                  <a:pt x="674943" y="618610"/>
                </a:cubicBezTo>
                <a:cubicBezTo>
                  <a:pt x="639084" y="652975"/>
                  <a:pt x="422437" y="618610"/>
                  <a:pt x="379107" y="582751"/>
                </a:cubicBezTo>
                <a:cubicBezTo>
                  <a:pt x="335778" y="546892"/>
                  <a:pt x="443354" y="446786"/>
                  <a:pt x="414966" y="403457"/>
                </a:cubicBezTo>
                <a:cubicBezTo>
                  <a:pt x="386578" y="360128"/>
                  <a:pt x="256590" y="342199"/>
                  <a:pt x="208778" y="322775"/>
                </a:cubicBezTo>
                <a:cubicBezTo>
                  <a:pt x="160966" y="303351"/>
                  <a:pt x="159472" y="322775"/>
                  <a:pt x="128096" y="286916"/>
                </a:cubicBezTo>
                <a:cubicBezTo>
                  <a:pt x="96720" y="251057"/>
                  <a:pt x="14543" y="124057"/>
                  <a:pt x="2590" y="89692"/>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1" name="Freeform 10"/>
          <p:cNvSpPr/>
          <p:nvPr/>
        </p:nvSpPr>
        <p:spPr>
          <a:xfrm rot="21156379">
            <a:off x="2865679" y="43012"/>
            <a:ext cx="594339" cy="417986"/>
          </a:xfrm>
          <a:custGeom>
            <a:avLst/>
            <a:gdLst>
              <a:gd name="connsiteX0" fmla="*/ 32743 w 223679"/>
              <a:gd name="connsiteY0" fmla="*/ 3442 h 179072"/>
              <a:gd name="connsiteX1" fmla="*/ 212037 w 223679"/>
              <a:gd name="connsiteY1" fmla="*/ 66195 h 179072"/>
              <a:gd name="connsiteX2" fmla="*/ 185143 w 223679"/>
              <a:gd name="connsiteY2" fmla="*/ 146877 h 179072"/>
              <a:gd name="connsiteX3" fmla="*/ 14814 w 223679"/>
              <a:gd name="connsiteY3" fmla="*/ 173771 h 179072"/>
              <a:gd name="connsiteX4" fmla="*/ 32743 w 223679"/>
              <a:gd name="connsiteY4" fmla="*/ 3442 h 17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79" h="179072">
                <a:moveTo>
                  <a:pt x="32743" y="3442"/>
                </a:moveTo>
                <a:cubicBezTo>
                  <a:pt x="65613" y="-14487"/>
                  <a:pt x="186637" y="42289"/>
                  <a:pt x="212037" y="66195"/>
                </a:cubicBezTo>
                <a:cubicBezTo>
                  <a:pt x="237437" y="90101"/>
                  <a:pt x="218013" y="128948"/>
                  <a:pt x="185143" y="146877"/>
                </a:cubicBezTo>
                <a:cubicBezTo>
                  <a:pt x="152273" y="164806"/>
                  <a:pt x="41708" y="190206"/>
                  <a:pt x="14814" y="173771"/>
                </a:cubicBezTo>
                <a:cubicBezTo>
                  <a:pt x="-12080" y="157336"/>
                  <a:pt x="-127" y="21371"/>
                  <a:pt x="32743" y="3442"/>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2" name="Freeform 11"/>
          <p:cNvSpPr/>
          <p:nvPr/>
        </p:nvSpPr>
        <p:spPr>
          <a:xfrm rot="21156379">
            <a:off x="8852721" y="5342741"/>
            <a:ext cx="965785" cy="559414"/>
          </a:xfrm>
          <a:custGeom>
            <a:avLst/>
            <a:gdLst>
              <a:gd name="connsiteX0" fmla="*/ 1553 w 396757"/>
              <a:gd name="connsiteY0" fmla="*/ 63427 h 334080"/>
              <a:gd name="connsiteX1" fmla="*/ 198776 w 396757"/>
              <a:gd name="connsiteY1" fmla="*/ 674 h 334080"/>
              <a:gd name="connsiteX2" fmla="*/ 297388 w 396757"/>
              <a:gd name="connsiteY2" fmla="*/ 108250 h 334080"/>
              <a:gd name="connsiteX3" fmla="*/ 315317 w 396757"/>
              <a:gd name="connsiteY3" fmla="*/ 206862 h 334080"/>
              <a:gd name="connsiteX4" fmla="*/ 396000 w 396757"/>
              <a:gd name="connsiteY4" fmla="*/ 269615 h 334080"/>
              <a:gd name="connsiteX5" fmla="*/ 261529 w 396757"/>
              <a:gd name="connsiteY5" fmla="*/ 332368 h 334080"/>
              <a:gd name="connsiteX6" fmla="*/ 171882 w 396757"/>
              <a:gd name="connsiteY6" fmla="*/ 197897 h 334080"/>
              <a:gd name="connsiteX7" fmla="*/ 109129 w 396757"/>
              <a:gd name="connsiteY7" fmla="*/ 81356 h 334080"/>
              <a:gd name="connsiteX8" fmla="*/ 1553 w 396757"/>
              <a:gd name="connsiteY8" fmla="*/ 63427 h 33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57" h="334080">
                <a:moveTo>
                  <a:pt x="1553" y="63427"/>
                </a:moveTo>
                <a:cubicBezTo>
                  <a:pt x="16494" y="49980"/>
                  <a:pt x="149470" y="-6796"/>
                  <a:pt x="198776" y="674"/>
                </a:cubicBezTo>
                <a:cubicBezTo>
                  <a:pt x="248082" y="8144"/>
                  <a:pt x="277965" y="73885"/>
                  <a:pt x="297388" y="108250"/>
                </a:cubicBezTo>
                <a:cubicBezTo>
                  <a:pt x="316811" y="142615"/>
                  <a:pt x="298882" y="179968"/>
                  <a:pt x="315317" y="206862"/>
                </a:cubicBezTo>
                <a:cubicBezTo>
                  <a:pt x="331752" y="233756"/>
                  <a:pt x="404965" y="248697"/>
                  <a:pt x="396000" y="269615"/>
                </a:cubicBezTo>
                <a:cubicBezTo>
                  <a:pt x="387035" y="290533"/>
                  <a:pt x="298882" y="344321"/>
                  <a:pt x="261529" y="332368"/>
                </a:cubicBezTo>
                <a:cubicBezTo>
                  <a:pt x="224176" y="320415"/>
                  <a:pt x="197282" y="239732"/>
                  <a:pt x="171882" y="197897"/>
                </a:cubicBezTo>
                <a:cubicBezTo>
                  <a:pt x="146482" y="156062"/>
                  <a:pt x="134529" y="102274"/>
                  <a:pt x="109129" y="81356"/>
                </a:cubicBezTo>
                <a:cubicBezTo>
                  <a:pt x="83729" y="60438"/>
                  <a:pt x="-13388" y="76874"/>
                  <a:pt x="1553" y="63427"/>
                </a:cubicBezTo>
                <a:close/>
              </a:path>
            </a:pathLst>
          </a:custGeom>
          <a:solidFill>
            <a:srgbClr val="7C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a:solidFill>
                <a:prstClr val="white"/>
              </a:solidFill>
            </a:endParaRPr>
          </a:p>
        </p:txBody>
      </p:sp>
      <p:sp>
        <p:nvSpPr>
          <p:cNvPr id="15" name="Freeform 14"/>
          <p:cNvSpPr/>
          <p:nvPr/>
        </p:nvSpPr>
        <p:spPr>
          <a:xfrm rot="21156379">
            <a:off x="7665918" y="3977685"/>
            <a:ext cx="649154" cy="960425"/>
          </a:xfrm>
          <a:custGeom>
            <a:avLst/>
            <a:gdLst>
              <a:gd name="connsiteX0" fmla="*/ 2590 w 683492"/>
              <a:gd name="connsiteY0" fmla="*/ 89692 h 632807"/>
              <a:gd name="connsiteX1" fmla="*/ 56378 w 683492"/>
              <a:gd name="connsiteY1" fmla="*/ 80728 h 632807"/>
              <a:gd name="connsiteX2" fmla="*/ 208778 w 683492"/>
              <a:gd name="connsiteY2" fmla="*/ 45 h 632807"/>
              <a:gd name="connsiteX3" fmla="*/ 334284 w 683492"/>
              <a:gd name="connsiteY3" fmla="*/ 71763 h 632807"/>
              <a:gd name="connsiteX4" fmla="*/ 495648 w 683492"/>
              <a:gd name="connsiteY4" fmla="*/ 224163 h 632807"/>
              <a:gd name="connsiteX5" fmla="*/ 594260 w 683492"/>
              <a:gd name="connsiteY5" fmla="*/ 376563 h 632807"/>
              <a:gd name="connsiteX6" fmla="*/ 674943 w 683492"/>
              <a:gd name="connsiteY6" fmla="*/ 618610 h 632807"/>
              <a:gd name="connsiteX7" fmla="*/ 379107 w 683492"/>
              <a:gd name="connsiteY7" fmla="*/ 582751 h 632807"/>
              <a:gd name="connsiteX8" fmla="*/ 414966 w 683492"/>
              <a:gd name="connsiteY8" fmla="*/ 403457 h 632807"/>
              <a:gd name="connsiteX9" fmla="*/ 208778 w 683492"/>
              <a:gd name="connsiteY9" fmla="*/ 322775 h 632807"/>
              <a:gd name="connsiteX10" fmla="*/ 128096 w 683492"/>
              <a:gd name="connsiteY10" fmla="*/ 286916 h 632807"/>
              <a:gd name="connsiteX11" fmla="*/ 2590 w 683492"/>
              <a:gd name="connsiteY11" fmla="*/ 89692 h 632807"/>
              <a:gd name="connsiteX0" fmla="*/ 432 w 681334"/>
              <a:gd name="connsiteY0" fmla="*/ 295453 h 838568"/>
              <a:gd name="connsiteX1" fmla="*/ 173138 w 681334"/>
              <a:gd name="connsiteY1" fmla="*/ 908 h 838568"/>
              <a:gd name="connsiteX2" fmla="*/ 206620 w 681334"/>
              <a:gd name="connsiteY2" fmla="*/ 205806 h 838568"/>
              <a:gd name="connsiteX3" fmla="*/ 332126 w 681334"/>
              <a:gd name="connsiteY3" fmla="*/ 277524 h 838568"/>
              <a:gd name="connsiteX4" fmla="*/ 493490 w 681334"/>
              <a:gd name="connsiteY4" fmla="*/ 429924 h 838568"/>
              <a:gd name="connsiteX5" fmla="*/ 592102 w 681334"/>
              <a:gd name="connsiteY5" fmla="*/ 582324 h 838568"/>
              <a:gd name="connsiteX6" fmla="*/ 672785 w 681334"/>
              <a:gd name="connsiteY6" fmla="*/ 824371 h 838568"/>
              <a:gd name="connsiteX7" fmla="*/ 376949 w 681334"/>
              <a:gd name="connsiteY7" fmla="*/ 788512 h 838568"/>
              <a:gd name="connsiteX8" fmla="*/ 412808 w 681334"/>
              <a:gd name="connsiteY8" fmla="*/ 609218 h 838568"/>
              <a:gd name="connsiteX9" fmla="*/ 206620 w 681334"/>
              <a:gd name="connsiteY9" fmla="*/ 528536 h 838568"/>
              <a:gd name="connsiteX10" fmla="*/ 125938 w 681334"/>
              <a:gd name="connsiteY10" fmla="*/ 492677 h 838568"/>
              <a:gd name="connsiteX11" fmla="*/ 432 w 681334"/>
              <a:gd name="connsiteY11" fmla="*/ 295453 h 838568"/>
              <a:gd name="connsiteX0" fmla="*/ 432 w 681334"/>
              <a:gd name="connsiteY0" fmla="*/ 307600 h 850715"/>
              <a:gd name="connsiteX1" fmla="*/ 173138 w 681334"/>
              <a:gd name="connsiteY1" fmla="*/ 13055 h 850715"/>
              <a:gd name="connsiteX2" fmla="*/ 348042 w 681334"/>
              <a:gd name="connsiteY2" fmla="*/ 68354 h 850715"/>
              <a:gd name="connsiteX3" fmla="*/ 206620 w 681334"/>
              <a:gd name="connsiteY3" fmla="*/ 217953 h 850715"/>
              <a:gd name="connsiteX4" fmla="*/ 332126 w 681334"/>
              <a:gd name="connsiteY4" fmla="*/ 289671 h 850715"/>
              <a:gd name="connsiteX5" fmla="*/ 493490 w 681334"/>
              <a:gd name="connsiteY5" fmla="*/ 442071 h 850715"/>
              <a:gd name="connsiteX6" fmla="*/ 592102 w 681334"/>
              <a:gd name="connsiteY6" fmla="*/ 594471 h 850715"/>
              <a:gd name="connsiteX7" fmla="*/ 672785 w 681334"/>
              <a:gd name="connsiteY7" fmla="*/ 836518 h 850715"/>
              <a:gd name="connsiteX8" fmla="*/ 376949 w 681334"/>
              <a:gd name="connsiteY8" fmla="*/ 800659 h 850715"/>
              <a:gd name="connsiteX9" fmla="*/ 412808 w 681334"/>
              <a:gd name="connsiteY9" fmla="*/ 621365 h 850715"/>
              <a:gd name="connsiteX10" fmla="*/ 206620 w 681334"/>
              <a:gd name="connsiteY10" fmla="*/ 540683 h 850715"/>
              <a:gd name="connsiteX11" fmla="*/ 125938 w 681334"/>
              <a:gd name="connsiteY11" fmla="*/ 504824 h 850715"/>
              <a:gd name="connsiteX12" fmla="*/ 432 w 681334"/>
              <a:gd name="connsiteY12" fmla="*/ 307600 h 850715"/>
              <a:gd name="connsiteX0" fmla="*/ 432 w 681334"/>
              <a:gd name="connsiteY0" fmla="*/ 307600 h 850715"/>
              <a:gd name="connsiteX1" fmla="*/ 173138 w 681334"/>
              <a:gd name="connsiteY1" fmla="*/ 13055 h 850715"/>
              <a:gd name="connsiteX2" fmla="*/ 348042 w 681334"/>
              <a:gd name="connsiteY2" fmla="*/ 68354 h 850715"/>
              <a:gd name="connsiteX3" fmla="*/ 364087 w 681334"/>
              <a:gd name="connsiteY3" fmla="*/ 199620 h 850715"/>
              <a:gd name="connsiteX4" fmla="*/ 332126 w 681334"/>
              <a:gd name="connsiteY4" fmla="*/ 289671 h 850715"/>
              <a:gd name="connsiteX5" fmla="*/ 493490 w 681334"/>
              <a:gd name="connsiteY5" fmla="*/ 442071 h 850715"/>
              <a:gd name="connsiteX6" fmla="*/ 592102 w 681334"/>
              <a:gd name="connsiteY6" fmla="*/ 594471 h 850715"/>
              <a:gd name="connsiteX7" fmla="*/ 672785 w 681334"/>
              <a:gd name="connsiteY7" fmla="*/ 836518 h 850715"/>
              <a:gd name="connsiteX8" fmla="*/ 376949 w 681334"/>
              <a:gd name="connsiteY8" fmla="*/ 800659 h 850715"/>
              <a:gd name="connsiteX9" fmla="*/ 412808 w 681334"/>
              <a:gd name="connsiteY9" fmla="*/ 621365 h 850715"/>
              <a:gd name="connsiteX10" fmla="*/ 206620 w 681334"/>
              <a:gd name="connsiteY10" fmla="*/ 540683 h 850715"/>
              <a:gd name="connsiteX11" fmla="*/ 125938 w 681334"/>
              <a:gd name="connsiteY11" fmla="*/ 504824 h 850715"/>
              <a:gd name="connsiteX12" fmla="*/ 432 w 681334"/>
              <a:gd name="connsiteY12" fmla="*/ 307600 h 850715"/>
              <a:gd name="connsiteX0" fmla="*/ 432 w 681334"/>
              <a:gd name="connsiteY0" fmla="*/ 307600 h 849680"/>
              <a:gd name="connsiteX1" fmla="*/ 173138 w 681334"/>
              <a:gd name="connsiteY1" fmla="*/ 13055 h 849680"/>
              <a:gd name="connsiteX2" fmla="*/ 348042 w 681334"/>
              <a:gd name="connsiteY2" fmla="*/ 68354 h 849680"/>
              <a:gd name="connsiteX3" fmla="*/ 364087 w 681334"/>
              <a:gd name="connsiteY3" fmla="*/ 199620 h 849680"/>
              <a:gd name="connsiteX4" fmla="*/ 332126 w 681334"/>
              <a:gd name="connsiteY4" fmla="*/ 289671 h 849680"/>
              <a:gd name="connsiteX5" fmla="*/ 493490 w 681334"/>
              <a:gd name="connsiteY5" fmla="*/ 442071 h 849680"/>
              <a:gd name="connsiteX6" fmla="*/ 592102 w 681334"/>
              <a:gd name="connsiteY6" fmla="*/ 594471 h 849680"/>
              <a:gd name="connsiteX7" fmla="*/ 672785 w 681334"/>
              <a:gd name="connsiteY7" fmla="*/ 836518 h 849680"/>
              <a:gd name="connsiteX8" fmla="*/ 376949 w 681334"/>
              <a:gd name="connsiteY8" fmla="*/ 800659 h 849680"/>
              <a:gd name="connsiteX9" fmla="*/ 353822 w 681334"/>
              <a:gd name="connsiteY9" fmla="*/ 657663 h 849680"/>
              <a:gd name="connsiteX10" fmla="*/ 206620 w 681334"/>
              <a:gd name="connsiteY10" fmla="*/ 540683 h 849680"/>
              <a:gd name="connsiteX11" fmla="*/ 125938 w 681334"/>
              <a:gd name="connsiteY11" fmla="*/ 504824 h 849680"/>
              <a:gd name="connsiteX12" fmla="*/ 432 w 681334"/>
              <a:gd name="connsiteY12" fmla="*/ 307600 h 849680"/>
              <a:gd name="connsiteX0" fmla="*/ 432 w 682357"/>
              <a:gd name="connsiteY0" fmla="*/ 307600 h 849680"/>
              <a:gd name="connsiteX1" fmla="*/ 173138 w 682357"/>
              <a:gd name="connsiteY1" fmla="*/ 13055 h 849680"/>
              <a:gd name="connsiteX2" fmla="*/ 348042 w 682357"/>
              <a:gd name="connsiteY2" fmla="*/ 68354 h 849680"/>
              <a:gd name="connsiteX3" fmla="*/ 364087 w 682357"/>
              <a:gd name="connsiteY3" fmla="*/ 199620 h 849680"/>
              <a:gd name="connsiteX4" fmla="*/ 332126 w 682357"/>
              <a:gd name="connsiteY4" fmla="*/ 289671 h 849680"/>
              <a:gd name="connsiteX5" fmla="*/ 413561 w 682357"/>
              <a:gd name="connsiteY5" fmla="*/ 546531 h 849680"/>
              <a:gd name="connsiteX6" fmla="*/ 592102 w 682357"/>
              <a:gd name="connsiteY6" fmla="*/ 594471 h 849680"/>
              <a:gd name="connsiteX7" fmla="*/ 672785 w 682357"/>
              <a:gd name="connsiteY7" fmla="*/ 836518 h 849680"/>
              <a:gd name="connsiteX8" fmla="*/ 376949 w 682357"/>
              <a:gd name="connsiteY8" fmla="*/ 800659 h 849680"/>
              <a:gd name="connsiteX9" fmla="*/ 353822 w 682357"/>
              <a:gd name="connsiteY9" fmla="*/ 657663 h 849680"/>
              <a:gd name="connsiteX10" fmla="*/ 206620 w 682357"/>
              <a:gd name="connsiteY10" fmla="*/ 540683 h 849680"/>
              <a:gd name="connsiteX11" fmla="*/ 125938 w 682357"/>
              <a:gd name="connsiteY11" fmla="*/ 504824 h 849680"/>
              <a:gd name="connsiteX12" fmla="*/ 432 w 682357"/>
              <a:gd name="connsiteY12" fmla="*/ 307600 h 849680"/>
              <a:gd name="connsiteX0" fmla="*/ 432 w 677383"/>
              <a:gd name="connsiteY0" fmla="*/ 307600 h 843175"/>
              <a:gd name="connsiteX1" fmla="*/ 173138 w 677383"/>
              <a:gd name="connsiteY1" fmla="*/ 13055 h 843175"/>
              <a:gd name="connsiteX2" fmla="*/ 348042 w 677383"/>
              <a:gd name="connsiteY2" fmla="*/ 68354 h 843175"/>
              <a:gd name="connsiteX3" fmla="*/ 364087 w 677383"/>
              <a:gd name="connsiteY3" fmla="*/ 199620 h 843175"/>
              <a:gd name="connsiteX4" fmla="*/ 332126 w 677383"/>
              <a:gd name="connsiteY4" fmla="*/ 289671 h 843175"/>
              <a:gd name="connsiteX5" fmla="*/ 413561 w 677383"/>
              <a:gd name="connsiteY5" fmla="*/ 546531 h 843175"/>
              <a:gd name="connsiteX6" fmla="*/ 547319 w 677383"/>
              <a:gd name="connsiteY6" fmla="*/ 685998 h 843175"/>
              <a:gd name="connsiteX7" fmla="*/ 672785 w 677383"/>
              <a:gd name="connsiteY7" fmla="*/ 836518 h 843175"/>
              <a:gd name="connsiteX8" fmla="*/ 376949 w 677383"/>
              <a:gd name="connsiteY8" fmla="*/ 800659 h 843175"/>
              <a:gd name="connsiteX9" fmla="*/ 353822 w 677383"/>
              <a:gd name="connsiteY9" fmla="*/ 657663 h 843175"/>
              <a:gd name="connsiteX10" fmla="*/ 206620 w 677383"/>
              <a:gd name="connsiteY10" fmla="*/ 540683 h 843175"/>
              <a:gd name="connsiteX11" fmla="*/ 125938 w 677383"/>
              <a:gd name="connsiteY11" fmla="*/ 504824 h 843175"/>
              <a:gd name="connsiteX12" fmla="*/ 432 w 677383"/>
              <a:gd name="connsiteY12" fmla="*/ 307600 h 843175"/>
              <a:gd name="connsiteX0" fmla="*/ 432 w 572558"/>
              <a:gd name="connsiteY0" fmla="*/ 307600 h 833459"/>
              <a:gd name="connsiteX1" fmla="*/ 173138 w 572558"/>
              <a:gd name="connsiteY1" fmla="*/ 13055 h 833459"/>
              <a:gd name="connsiteX2" fmla="*/ 348042 w 572558"/>
              <a:gd name="connsiteY2" fmla="*/ 68354 h 833459"/>
              <a:gd name="connsiteX3" fmla="*/ 364087 w 572558"/>
              <a:gd name="connsiteY3" fmla="*/ 199620 h 833459"/>
              <a:gd name="connsiteX4" fmla="*/ 332126 w 572558"/>
              <a:gd name="connsiteY4" fmla="*/ 289671 h 833459"/>
              <a:gd name="connsiteX5" fmla="*/ 413561 w 572558"/>
              <a:gd name="connsiteY5" fmla="*/ 546531 h 833459"/>
              <a:gd name="connsiteX6" fmla="*/ 547319 w 572558"/>
              <a:gd name="connsiteY6" fmla="*/ 685998 h 833459"/>
              <a:gd name="connsiteX7" fmla="*/ 556730 w 572558"/>
              <a:gd name="connsiteY7" fmla="*/ 825020 h 833459"/>
              <a:gd name="connsiteX8" fmla="*/ 376949 w 572558"/>
              <a:gd name="connsiteY8" fmla="*/ 800659 h 833459"/>
              <a:gd name="connsiteX9" fmla="*/ 353822 w 572558"/>
              <a:gd name="connsiteY9" fmla="*/ 657663 h 833459"/>
              <a:gd name="connsiteX10" fmla="*/ 206620 w 572558"/>
              <a:gd name="connsiteY10" fmla="*/ 540683 h 833459"/>
              <a:gd name="connsiteX11" fmla="*/ 125938 w 572558"/>
              <a:gd name="connsiteY11" fmla="*/ 504824 h 833459"/>
              <a:gd name="connsiteX12" fmla="*/ 432 w 572558"/>
              <a:gd name="connsiteY12" fmla="*/ 307600 h 833459"/>
              <a:gd name="connsiteX0" fmla="*/ 2011 w 475185"/>
              <a:gd name="connsiteY0" fmla="*/ 213191 h 827578"/>
              <a:gd name="connsiteX1" fmla="*/ 75765 w 475185"/>
              <a:gd name="connsiteY1" fmla="*/ 7174 h 827578"/>
              <a:gd name="connsiteX2" fmla="*/ 250669 w 475185"/>
              <a:gd name="connsiteY2" fmla="*/ 62473 h 827578"/>
              <a:gd name="connsiteX3" fmla="*/ 266714 w 475185"/>
              <a:gd name="connsiteY3" fmla="*/ 193739 h 827578"/>
              <a:gd name="connsiteX4" fmla="*/ 234753 w 475185"/>
              <a:gd name="connsiteY4" fmla="*/ 283790 h 827578"/>
              <a:gd name="connsiteX5" fmla="*/ 316188 w 475185"/>
              <a:gd name="connsiteY5" fmla="*/ 540650 h 827578"/>
              <a:gd name="connsiteX6" fmla="*/ 449946 w 475185"/>
              <a:gd name="connsiteY6" fmla="*/ 680117 h 827578"/>
              <a:gd name="connsiteX7" fmla="*/ 459357 w 475185"/>
              <a:gd name="connsiteY7" fmla="*/ 819139 h 827578"/>
              <a:gd name="connsiteX8" fmla="*/ 279576 w 475185"/>
              <a:gd name="connsiteY8" fmla="*/ 794778 h 827578"/>
              <a:gd name="connsiteX9" fmla="*/ 256449 w 475185"/>
              <a:gd name="connsiteY9" fmla="*/ 651782 h 827578"/>
              <a:gd name="connsiteX10" fmla="*/ 109247 w 475185"/>
              <a:gd name="connsiteY10" fmla="*/ 534802 h 827578"/>
              <a:gd name="connsiteX11" fmla="*/ 28565 w 475185"/>
              <a:gd name="connsiteY11" fmla="*/ 498943 h 827578"/>
              <a:gd name="connsiteX12" fmla="*/ 2011 w 475185"/>
              <a:gd name="connsiteY12" fmla="*/ 213191 h 827578"/>
              <a:gd name="connsiteX0" fmla="*/ 2372 w 475546"/>
              <a:gd name="connsiteY0" fmla="*/ 213191 h 827578"/>
              <a:gd name="connsiteX1" fmla="*/ 76126 w 475546"/>
              <a:gd name="connsiteY1" fmla="*/ 7174 h 827578"/>
              <a:gd name="connsiteX2" fmla="*/ 251030 w 475546"/>
              <a:gd name="connsiteY2" fmla="*/ 62473 h 827578"/>
              <a:gd name="connsiteX3" fmla="*/ 267075 w 475546"/>
              <a:gd name="connsiteY3" fmla="*/ 193739 h 827578"/>
              <a:gd name="connsiteX4" fmla="*/ 235114 w 475546"/>
              <a:gd name="connsiteY4" fmla="*/ 283790 h 827578"/>
              <a:gd name="connsiteX5" fmla="*/ 316549 w 475546"/>
              <a:gd name="connsiteY5" fmla="*/ 540650 h 827578"/>
              <a:gd name="connsiteX6" fmla="*/ 450307 w 475546"/>
              <a:gd name="connsiteY6" fmla="*/ 680117 h 827578"/>
              <a:gd name="connsiteX7" fmla="*/ 459718 w 475546"/>
              <a:gd name="connsiteY7" fmla="*/ 819139 h 827578"/>
              <a:gd name="connsiteX8" fmla="*/ 279937 w 475546"/>
              <a:gd name="connsiteY8" fmla="*/ 794778 h 827578"/>
              <a:gd name="connsiteX9" fmla="*/ 256810 w 475546"/>
              <a:gd name="connsiteY9" fmla="*/ 651782 h 827578"/>
              <a:gd name="connsiteX10" fmla="*/ 109608 w 475546"/>
              <a:gd name="connsiteY10" fmla="*/ 534802 h 827578"/>
              <a:gd name="connsiteX11" fmla="*/ 26563 w 475546"/>
              <a:gd name="connsiteY11" fmla="*/ 449779 h 827578"/>
              <a:gd name="connsiteX12" fmla="*/ 2372 w 475546"/>
              <a:gd name="connsiteY12" fmla="*/ 213191 h 827578"/>
              <a:gd name="connsiteX0" fmla="*/ 2372 w 512408"/>
              <a:gd name="connsiteY0" fmla="*/ 213191 h 938382"/>
              <a:gd name="connsiteX1" fmla="*/ 76126 w 512408"/>
              <a:gd name="connsiteY1" fmla="*/ 7174 h 938382"/>
              <a:gd name="connsiteX2" fmla="*/ 251030 w 512408"/>
              <a:gd name="connsiteY2" fmla="*/ 62473 h 938382"/>
              <a:gd name="connsiteX3" fmla="*/ 267075 w 512408"/>
              <a:gd name="connsiteY3" fmla="*/ 193739 h 938382"/>
              <a:gd name="connsiteX4" fmla="*/ 235114 w 512408"/>
              <a:gd name="connsiteY4" fmla="*/ 283790 h 938382"/>
              <a:gd name="connsiteX5" fmla="*/ 316549 w 512408"/>
              <a:gd name="connsiteY5" fmla="*/ 540650 h 938382"/>
              <a:gd name="connsiteX6" fmla="*/ 450307 w 512408"/>
              <a:gd name="connsiteY6" fmla="*/ 680117 h 938382"/>
              <a:gd name="connsiteX7" fmla="*/ 504093 w 512408"/>
              <a:gd name="connsiteY7" fmla="*/ 936230 h 938382"/>
              <a:gd name="connsiteX8" fmla="*/ 279937 w 512408"/>
              <a:gd name="connsiteY8" fmla="*/ 794778 h 938382"/>
              <a:gd name="connsiteX9" fmla="*/ 256810 w 512408"/>
              <a:gd name="connsiteY9" fmla="*/ 651782 h 938382"/>
              <a:gd name="connsiteX10" fmla="*/ 109608 w 512408"/>
              <a:gd name="connsiteY10" fmla="*/ 534802 h 938382"/>
              <a:gd name="connsiteX11" fmla="*/ 26563 w 512408"/>
              <a:gd name="connsiteY11" fmla="*/ 449779 h 938382"/>
              <a:gd name="connsiteX12" fmla="*/ 2372 w 512408"/>
              <a:gd name="connsiteY12" fmla="*/ 213191 h 938382"/>
              <a:gd name="connsiteX0" fmla="*/ 2372 w 513050"/>
              <a:gd name="connsiteY0" fmla="*/ 213191 h 939039"/>
              <a:gd name="connsiteX1" fmla="*/ 76126 w 513050"/>
              <a:gd name="connsiteY1" fmla="*/ 7174 h 939039"/>
              <a:gd name="connsiteX2" fmla="*/ 251030 w 513050"/>
              <a:gd name="connsiteY2" fmla="*/ 62473 h 939039"/>
              <a:gd name="connsiteX3" fmla="*/ 267075 w 513050"/>
              <a:gd name="connsiteY3" fmla="*/ 193739 h 939039"/>
              <a:gd name="connsiteX4" fmla="*/ 235114 w 513050"/>
              <a:gd name="connsiteY4" fmla="*/ 283790 h 939039"/>
              <a:gd name="connsiteX5" fmla="*/ 316549 w 513050"/>
              <a:gd name="connsiteY5" fmla="*/ 540650 h 939039"/>
              <a:gd name="connsiteX6" fmla="*/ 450307 w 513050"/>
              <a:gd name="connsiteY6" fmla="*/ 680117 h 939039"/>
              <a:gd name="connsiteX7" fmla="*/ 504093 w 513050"/>
              <a:gd name="connsiteY7" fmla="*/ 936230 h 939039"/>
              <a:gd name="connsiteX8" fmla="*/ 270080 w 513050"/>
              <a:gd name="connsiteY8" fmla="*/ 806743 h 939039"/>
              <a:gd name="connsiteX9" fmla="*/ 256810 w 513050"/>
              <a:gd name="connsiteY9" fmla="*/ 651782 h 939039"/>
              <a:gd name="connsiteX10" fmla="*/ 109608 w 513050"/>
              <a:gd name="connsiteY10" fmla="*/ 534802 h 939039"/>
              <a:gd name="connsiteX11" fmla="*/ 26563 w 513050"/>
              <a:gd name="connsiteY11" fmla="*/ 449779 h 939039"/>
              <a:gd name="connsiteX12" fmla="*/ 2372 w 513050"/>
              <a:gd name="connsiteY12" fmla="*/ 213191 h 939039"/>
              <a:gd name="connsiteX0" fmla="*/ 2372 w 513050"/>
              <a:gd name="connsiteY0" fmla="*/ 213191 h 938789"/>
              <a:gd name="connsiteX1" fmla="*/ 76126 w 513050"/>
              <a:gd name="connsiteY1" fmla="*/ 7174 h 938789"/>
              <a:gd name="connsiteX2" fmla="*/ 251030 w 513050"/>
              <a:gd name="connsiteY2" fmla="*/ 62473 h 938789"/>
              <a:gd name="connsiteX3" fmla="*/ 267075 w 513050"/>
              <a:gd name="connsiteY3" fmla="*/ 193739 h 938789"/>
              <a:gd name="connsiteX4" fmla="*/ 235114 w 513050"/>
              <a:gd name="connsiteY4" fmla="*/ 283790 h 938789"/>
              <a:gd name="connsiteX5" fmla="*/ 316549 w 513050"/>
              <a:gd name="connsiteY5" fmla="*/ 540650 h 938789"/>
              <a:gd name="connsiteX6" fmla="*/ 450307 w 513050"/>
              <a:gd name="connsiteY6" fmla="*/ 680117 h 938789"/>
              <a:gd name="connsiteX7" fmla="*/ 504093 w 513050"/>
              <a:gd name="connsiteY7" fmla="*/ 936230 h 938789"/>
              <a:gd name="connsiteX8" fmla="*/ 270080 w 513050"/>
              <a:gd name="connsiteY8" fmla="*/ 806743 h 938789"/>
              <a:gd name="connsiteX9" fmla="*/ 138837 w 513050"/>
              <a:gd name="connsiteY9" fmla="*/ 724377 h 938789"/>
              <a:gd name="connsiteX10" fmla="*/ 109608 w 513050"/>
              <a:gd name="connsiteY10" fmla="*/ 534802 h 938789"/>
              <a:gd name="connsiteX11" fmla="*/ 26563 w 513050"/>
              <a:gd name="connsiteY11" fmla="*/ 449779 h 938789"/>
              <a:gd name="connsiteX12" fmla="*/ 2372 w 513050"/>
              <a:gd name="connsiteY12" fmla="*/ 213191 h 938789"/>
              <a:gd name="connsiteX0" fmla="*/ 2372 w 539089"/>
              <a:gd name="connsiteY0" fmla="*/ 213191 h 881998"/>
              <a:gd name="connsiteX1" fmla="*/ 76126 w 539089"/>
              <a:gd name="connsiteY1" fmla="*/ 7174 h 881998"/>
              <a:gd name="connsiteX2" fmla="*/ 251030 w 539089"/>
              <a:gd name="connsiteY2" fmla="*/ 62473 h 881998"/>
              <a:gd name="connsiteX3" fmla="*/ 267075 w 539089"/>
              <a:gd name="connsiteY3" fmla="*/ 193739 h 881998"/>
              <a:gd name="connsiteX4" fmla="*/ 235114 w 539089"/>
              <a:gd name="connsiteY4" fmla="*/ 283790 h 881998"/>
              <a:gd name="connsiteX5" fmla="*/ 316549 w 539089"/>
              <a:gd name="connsiteY5" fmla="*/ 540650 h 881998"/>
              <a:gd name="connsiteX6" fmla="*/ 450307 w 539089"/>
              <a:gd name="connsiteY6" fmla="*/ 680117 h 881998"/>
              <a:gd name="connsiteX7" fmla="*/ 532217 w 539089"/>
              <a:gd name="connsiteY7" fmla="*/ 877934 h 881998"/>
              <a:gd name="connsiteX8" fmla="*/ 270080 w 539089"/>
              <a:gd name="connsiteY8" fmla="*/ 806743 h 881998"/>
              <a:gd name="connsiteX9" fmla="*/ 138837 w 539089"/>
              <a:gd name="connsiteY9" fmla="*/ 724377 h 881998"/>
              <a:gd name="connsiteX10" fmla="*/ 109608 w 539089"/>
              <a:gd name="connsiteY10" fmla="*/ 534802 h 881998"/>
              <a:gd name="connsiteX11" fmla="*/ 26563 w 539089"/>
              <a:gd name="connsiteY11" fmla="*/ 449779 h 881998"/>
              <a:gd name="connsiteX12" fmla="*/ 2372 w 539089"/>
              <a:gd name="connsiteY12" fmla="*/ 213191 h 881998"/>
              <a:gd name="connsiteX0" fmla="*/ 2372 w 529492"/>
              <a:gd name="connsiteY0" fmla="*/ 213191 h 863797"/>
              <a:gd name="connsiteX1" fmla="*/ 76126 w 529492"/>
              <a:gd name="connsiteY1" fmla="*/ 7174 h 863797"/>
              <a:gd name="connsiteX2" fmla="*/ 251030 w 529492"/>
              <a:gd name="connsiteY2" fmla="*/ 62473 h 863797"/>
              <a:gd name="connsiteX3" fmla="*/ 267075 w 529492"/>
              <a:gd name="connsiteY3" fmla="*/ 193739 h 863797"/>
              <a:gd name="connsiteX4" fmla="*/ 235114 w 529492"/>
              <a:gd name="connsiteY4" fmla="*/ 283790 h 863797"/>
              <a:gd name="connsiteX5" fmla="*/ 316549 w 529492"/>
              <a:gd name="connsiteY5" fmla="*/ 540650 h 863797"/>
              <a:gd name="connsiteX6" fmla="*/ 450307 w 529492"/>
              <a:gd name="connsiteY6" fmla="*/ 680117 h 863797"/>
              <a:gd name="connsiteX7" fmla="*/ 521981 w 529492"/>
              <a:gd name="connsiteY7" fmla="*/ 858768 h 863797"/>
              <a:gd name="connsiteX8" fmla="*/ 270080 w 529492"/>
              <a:gd name="connsiteY8" fmla="*/ 806743 h 863797"/>
              <a:gd name="connsiteX9" fmla="*/ 138837 w 529492"/>
              <a:gd name="connsiteY9" fmla="*/ 724377 h 863797"/>
              <a:gd name="connsiteX10" fmla="*/ 109608 w 529492"/>
              <a:gd name="connsiteY10" fmla="*/ 534802 h 863797"/>
              <a:gd name="connsiteX11" fmla="*/ 26563 w 529492"/>
              <a:gd name="connsiteY11" fmla="*/ 449779 h 863797"/>
              <a:gd name="connsiteX12" fmla="*/ 2372 w 529492"/>
              <a:gd name="connsiteY12" fmla="*/ 213191 h 863797"/>
              <a:gd name="connsiteX0" fmla="*/ 2372 w 530126"/>
              <a:gd name="connsiteY0" fmla="*/ 213191 h 883195"/>
              <a:gd name="connsiteX1" fmla="*/ 76126 w 530126"/>
              <a:gd name="connsiteY1" fmla="*/ 7174 h 883195"/>
              <a:gd name="connsiteX2" fmla="*/ 251030 w 530126"/>
              <a:gd name="connsiteY2" fmla="*/ 62473 h 883195"/>
              <a:gd name="connsiteX3" fmla="*/ 267075 w 530126"/>
              <a:gd name="connsiteY3" fmla="*/ 193739 h 883195"/>
              <a:gd name="connsiteX4" fmla="*/ 235114 w 530126"/>
              <a:gd name="connsiteY4" fmla="*/ 283790 h 883195"/>
              <a:gd name="connsiteX5" fmla="*/ 316549 w 530126"/>
              <a:gd name="connsiteY5" fmla="*/ 540650 h 883195"/>
              <a:gd name="connsiteX6" fmla="*/ 450307 w 530126"/>
              <a:gd name="connsiteY6" fmla="*/ 680117 h 883195"/>
              <a:gd name="connsiteX7" fmla="*/ 521981 w 530126"/>
              <a:gd name="connsiteY7" fmla="*/ 858768 h 883195"/>
              <a:gd name="connsiteX8" fmla="*/ 270080 w 530126"/>
              <a:gd name="connsiteY8" fmla="*/ 806743 h 883195"/>
              <a:gd name="connsiteX9" fmla="*/ 138837 w 530126"/>
              <a:gd name="connsiteY9" fmla="*/ 724377 h 883195"/>
              <a:gd name="connsiteX10" fmla="*/ 109608 w 530126"/>
              <a:gd name="connsiteY10" fmla="*/ 534802 h 883195"/>
              <a:gd name="connsiteX11" fmla="*/ 26563 w 530126"/>
              <a:gd name="connsiteY11" fmla="*/ 449779 h 883195"/>
              <a:gd name="connsiteX12" fmla="*/ 2372 w 530126"/>
              <a:gd name="connsiteY12" fmla="*/ 213191 h 883195"/>
              <a:gd name="connsiteX0" fmla="*/ 2372 w 530126"/>
              <a:gd name="connsiteY0" fmla="*/ 213191 h 883195"/>
              <a:gd name="connsiteX1" fmla="*/ 76126 w 530126"/>
              <a:gd name="connsiteY1" fmla="*/ 7174 h 883195"/>
              <a:gd name="connsiteX2" fmla="*/ 251030 w 530126"/>
              <a:gd name="connsiteY2" fmla="*/ 62473 h 883195"/>
              <a:gd name="connsiteX3" fmla="*/ 267075 w 530126"/>
              <a:gd name="connsiteY3" fmla="*/ 193739 h 883195"/>
              <a:gd name="connsiteX4" fmla="*/ 398754 w 530126"/>
              <a:gd name="connsiteY4" fmla="*/ 386182 h 883195"/>
              <a:gd name="connsiteX5" fmla="*/ 316549 w 530126"/>
              <a:gd name="connsiteY5" fmla="*/ 540650 h 883195"/>
              <a:gd name="connsiteX6" fmla="*/ 450307 w 530126"/>
              <a:gd name="connsiteY6" fmla="*/ 680117 h 883195"/>
              <a:gd name="connsiteX7" fmla="*/ 521981 w 530126"/>
              <a:gd name="connsiteY7" fmla="*/ 858768 h 883195"/>
              <a:gd name="connsiteX8" fmla="*/ 270080 w 530126"/>
              <a:gd name="connsiteY8" fmla="*/ 806743 h 883195"/>
              <a:gd name="connsiteX9" fmla="*/ 138837 w 530126"/>
              <a:gd name="connsiteY9" fmla="*/ 724377 h 883195"/>
              <a:gd name="connsiteX10" fmla="*/ 109608 w 530126"/>
              <a:gd name="connsiteY10" fmla="*/ 534802 h 883195"/>
              <a:gd name="connsiteX11" fmla="*/ 26563 w 530126"/>
              <a:gd name="connsiteY11" fmla="*/ 449779 h 883195"/>
              <a:gd name="connsiteX12" fmla="*/ 2372 w 530126"/>
              <a:gd name="connsiteY12" fmla="*/ 213191 h 883195"/>
              <a:gd name="connsiteX0" fmla="*/ 2372 w 528459"/>
              <a:gd name="connsiteY0" fmla="*/ 213191 h 883195"/>
              <a:gd name="connsiteX1" fmla="*/ 76126 w 528459"/>
              <a:gd name="connsiteY1" fmla="*/ 7174 h 883195"/>
              <a:gd name="connsiteX2" fmla="*/ 251030 w 528459"/>
              <a:gd name="connsiteY2" fmla="*/ 62473 h 883195"/>
              <a:gd name="connsiteX3" fmla="*/ 267075 w 528459"/>
              <a:gd name="connsiteY3" fmla="*/ 193739 h 883195"/>
              <a:gd name="connsiteX4" fmla="*/ 398754 w 528459"/>
              <a:gd name="connsiteY4" fmla="*/ 386182 h 883195"/>
              <a:gd name="connsiteX5" fmla="*/ 472253 w 528459"/>
              <a:gd name="connsiteY5" fmla="*/ 570914 h 883195"/>
              <a:gd name="connsiteX6" fmla="*/ 450307 w 528459"/>
              <a:gd name="connsiteY6" fmla="*/ 680117 h 883195"/>
              <a:gd name="connsiteX7" fmla="*/ 521981 w 528459"/>
              <a:gd name="connsiteY7" fmla="*/ 858768 h 883195"/>
              <a:gd name="connsiteX8" fmla="*/ 270080 w 528459"/>
              <a:gd name="connsiteY8" fmla="*/ 806743 h 883195"/>
              <a:gd name="connsiteX9" fmla="*/ 138837 w 528459"/>
              <a:gd name="connsiteY9" fmla="*/ 724377 h 883195"/>
              <a:gd name="connsiteX10" fmla="*/ 109608 w 528459"/>
              <a:gd name="connsiteY10" fmla="*/ 534802 h 883195"/>
              <a:gd name="connsiteX11" fmla="*/ 26563 w 528459"/>
              <a:gd name="connsiteY11" fmla="*/ 449779 h 883195"/>
              <a:gd name="connsiteX12" fmla="*/ 2372 w 528459"/>
              <a:gd name="connsiteY12" fmla="*/ 213191 h 883195"/>
              <a:gd name="connsiteX0" fmla="*/ 5532 w 531619"/>
              <a:gd name="connsiteY0" fmla="*/ 162421 h 832425"/>
              <a:gd name="connsiteX1" fmla="*/ 126338 w 531619"/>
              <a:gd name="connsiteY1" fmla="*/ 51663 h 832425"/>
              <a:gd name="connsiteX2" fmla="*/ 254190 w 531619"/>
              <a:gd name="connsiteY2" fmla="*/ 11703 h 832425"/>
              <a:gd name="connsiteX3" fmla="*/ 270235 w 531619"/>
              <a:gd name="connsiteY3" fmla="*/ 142969 h 832425"/>
              <a:gd name="connsiteX4" fmla="*/ 401914 w 531619"/>
              <a:gd name="connsiteY4" fmla="*/ 335412 h 832425"/>
              <a:gd name="connsiteX5" fmla="*/ 475413 w 531619"/>
              <a:gd name="connsiteY5" fmla="*/ 520144 h 832425"/>
              <a:gd name="connsiteX6" fmla="*/ 453467 w 531619"/>
              <a:gd name="connsiteY6" fmla="*/ 629347 h 832425"/>
              <a:gd name="connsiteX7" fmla="*/ 525141 w 531619"/>
              <a:gd name="connsiteY7" fmla="*/ 807998 h 832425"/>
              <a:gd name="connsiteX8" fmla="*/ 273240 w 531619"/>
              <a:gd name="connsiteY8" fmla="*/ 755973 h 832425"/>
              <a:gd name="connsiteX9" fmla="*/ 141997 w 531619"/>
              <a:gd name="connsiteY9" fmla="*/ 673607 h 832425"/>
              <a:gd name="connsiteX10" fmla="*/ 112768 w 531619"/>
              <a:gd name="connsiteY10" fmla="*/ 484032 h 832425"/>
              <a:gd name="connsiteX11" fmla="*/ 29723 w 531619"/>
              <a:gd name="connsiteY11" fmla="*/ 399009 h 832425"/>
              <a:gd name="connsiteX12" fmla="*/ 5532 w 531619"/>
              <a:gd name="connsiteY12" fmla="*/ 162421 h 83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619" h="832425">
                <a:moveTo>
                  <a:pt x="5532" y="162421"/>
                </a:moveTo>
                <a:cubicBezTo>
                  <a:pt x="21634" y="104530"/>
                  <a:pt x="84895" y="76783"/>
                  <a:pt x="126338" y="51663"/>
                </a:cubicBezTo>
                <a:cubicBezTo>
                  <a:pt x="167781" y="26543"/>
                  <a:pt x="248610" y="-22447"/>
                  <a:pt x="254190" y="11703"/>
                </a:cubicBezTo>
                <a:cubicBezTo>
                  <a:pt x="259770" y="45853"/>
                  <a:pt x="245614" y="89018"/>
                  <a:pt x="270235" y="142969"/>
                </a:cubicBezTo>
                <a:cubicBezTo>
                  <a:pt x="294856" y="196921"/>
                  <a:pt x="367718" y="272550"/>
                  <a:pt x="401914" y="335412"/>
                </a:cubicBezTo>
                <a:cubicBezTo>
                  <a:pt x="436110" y="398274"/>
                  <a:pt x="466821" y="471155"/>
                  <a:pt x="475413" y="520144"/>
                </a:cubicBezTo>
                <a:cubicBezTo>
                  <a:pt x="484005" y="569133"/>
                  <a:pt x="445179" y="581371"/>
                  <a:pt x="453467" y="629347"/>
                </a:cubicBezTo>
                <a:cubicBezTo>
                  <a:pt x="461755" y="677323"/>
                  <a:pt x="556943" y="738298"/>
                  <a:pt x="525141" y="807998"/>
                </a:cubicBezTo>
                <a:cubicBezTo>
                  <a:pt x="493339" y="877698"/>
                  <a:pt x="337097" y="778371"/>
                  <a:pt x="273240" y="755973"/>
                </a:cubicBezTo>
                <a:cubicBezTo>
                  <a:pt x="209383" y="733575"/>
                  <a:pt x="168742" y="718930"/>
                  <a:pt x="141997" y="673607"/>
                </a:cubicBezTo>
                <a:cubicBezTo>
                  <a:pt x="115252" y="628284"/>
                  <a:pt x="160580" y="503456"/>
                  <a:pt x="112768" y="484032"/>
                </a:cubicBezTo>
                <a:cubicBezTo>
                  <a:pt x="64956" y="464608"/>
                  <a:pt x="47596" y="452611"/>
                  <a:pt x="29723" y="399009"/>
                </a:cubicBezTo>
                <a:cubicBezTo>
                  <a:pt x="11850" y="345407"/>
                  <a:pt x="-10570" y="220312"/>
                  <a:pt x="5532" y="162421"/>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16" name="Freeform 15"/>
          <p:cNvSpPr/>
          <p:nvPr/>
        </p:nvSpPr>
        <p:spPr>
          <a:xfrm rot="1337878">
            <a:off x="6613878" y="2575717"/>
            <a:ext cx="1173041" cy="543007"/>
          </a:xfrm>
          <a:custGeom>
            <a:avLst/>
            <a:gdLst>
              <a:gd name="connsiteX0" fmla="*/ 2590 w 683492"/>
              <a:gd name="connsiteY0" fmla="*/ 89692 h 632807"/>
              <a:gd name="connsiteX1" fmla="*/ 56378 w 683492"/>
              <a:gd name="connsiteY1" fmla="*/ 80728 h 632807"/>
              <a:gd name="connsiteX2" fmla="*/ 208778 w 683492"/>
              <a:gd name="connsiteY2" fmla="*/ 45 h 632807"/>
              <a:gd name="connsiteX3" fmla="*/ 334284 w 683492"/>
              <a:gd name="connsiteY3" fmla="*/ 71763 h 632807"/>
              <a:gd name="connsiteX4" fmla="*/ 495648 w 683492"/>
              <a:gd name="connsiteY4" fmla="*/ 224163 h 632807"/>
              <a:gd name="connsiteX5" fmla="*/ 594260 w 683492"/>
              <a:gd name="connsiteY5" fmla="*/ 376563 h 632807"/>
              <a:gd name="connsiteX6" fmla="*/ 674943 w 683492"/>
              <a:gd name="connsiteY6" fmla="*/ 618610 h 632807"/>
              <a:gd name="connsiteX7" fmla="*/ 379107 w 683492"/>
              <a:gd name="connsiteY7" fmla="*/ 582751 h 632807"/>
              <a:gd name="connsiteX8" fmla="*/ 414966 w 683492"/>
              <a:gd name="connsiteY8" fmla="*/ 403457 h 632807"/>
              <a:gd name="connsiteX9" fmla="*/ 208778 w 683492"/>
              <a:gd name="connsiteY9" fmla="*/ 322775 h 632807"/>
              <a:gd name="connsiteX10" fmla="*/ 128096 w 683492"/>
              <a:gd name="connsiteY10" fmla="*/ 286916 h 632807"/>
              <a:gd name="connsiteX11" fmla="*/ 2590 w 683492"/>
              <a:gd name="connsiteY11" fmla="*/ 89692 h 632807"/>
              <a:gd name="connsiteX0" fmla="*/ 432 w 681334"/>
              <a:gd name="connsiteY0" fmla="*/ 295453 h 838568"/>
              <a:gd name="connsiteX1" fmla="*/ 173138 w 681334"/>
              <a:gd name="connsiteY1" fmla="*/ 908 h 838568"/>
              <a:gd name="connsiteX2" fmla="*/ 206620 w 681334"/>
              <a:gd name="connsiteY2" fmla="*/ 205806 h 838568"/>
              <a:gd name="connsiteX3" fmla="*/ 332126 w 681334"/>
              <a:gd name="connsiteY3" fmla="*/ 277524 h 838568"/>
              <a:gd name="connsiteX4" fmla="*/ 493490 w 681334"/>
              <a:gd name="connsiteY4" fmla="*/ 429924 h 838568"/>
              <a:gd name="connsiteX5" fmla="*/ 592102 w 681334"/>
              <a:gd name="connsiteY5" fmla="*/ 582324 h 838568"/>
              <a:gd name="connsiteX6" fmla="*/ 672785 w 681334"/>
              <a:gd name="connsiteY6" fmla="*/ 824371 h 838568"/>
              <a:gd name="connsiteX7" fmla="*/ 376949 w 681334"/>
              <a:gd name="connsiteY7" fmla="*/ 788512 h 838568"/>
              <a:gd name="connsiteX8" fmla="*/ 412808 w 681334"/>
              <a:gd name="connsiteY8" fmla="*/ 609218 h 838568"/>
              <a:gd name="connsiteX9" fmla="*/ 206620 w 681334"/>
              <a:gd name="connsiteY9" fmla="*/ 528536 h 838568"/>
              <a:gd name="connsiteX10" fmla="*/ 125938 w 681334"/>
              <a:gd name="connsiteY10" fmla="*/ 492677 h 838568"/>
              <a:gd name="connsiteX11" fmla="*/ 432 w 681334"/>
              <a:gd name="connsiteY11" fmla="*/ 295453 h 838568"/>
              <a:gd name="connsiteX0" fmla="*/ 432 w 681334"/>
              <a:gd name="connsiteY0" fmla="*/ 307600 h 850715"/>
              <a:gd name="connsiteX1" fmla="*/ 173138 w 681334"/>
              <a:gd name="connsiteY1" fmla="*/ 13055 h 850715"/>
              <a:gd name="connsiteX2" fmla="*/ 348042 w 681334"/>
              <a:gd name="connsiteY2" fmla="*/ 68354 h 850715"/>
              <a:gd name="connsiteX3" fmla="*/ 206620 w 681334"/>
              <a:gd name="connsiteY3" fmla="*/ 217953 h 850715"/>
              <a:gd name="connsiteX4" fmla="*/ 332126 w 681334"/>
              <a:gd name="connsiteY4" fmla="*/ 289671 h 850715"/>
              <a:gd name="connsiteX5" fmla="*/ 493490 w 681334"/>
              <a:gd name="connsiteY5" fmla="*/ 442071 h 850715"/>
              <a:gd name="connsiteX6" fmla="*/ 592102 w 681334"/>
              <a:gd name="connsiteY6" fmla="*/ 594471 h 850715"/>
              <a:gd name="connsiteX7" fmla="*/ 672785 w 681334"/>
              <a:gd name="connsiteY7" fmla="*/ 836518 h 850715"/>
              <a:gd name="connsiteX8" fmla="*/ 376949 w 681334"/>
              <a:gd name="connsiteY8" fmla="*/ 800659 h 850715"/>
              <a:gd name="connsiteX9" fmla="*/ 412808 w 681334"/>
              <a:gd name="connsiteY9" fmla="*/ 621365 h 850715"/>
              <a:gd name="connsiteX10" fmla="*/ 206620 w 681334"/>
              <a:gd name="connsiteY10" fmla="*/ 540683 h 850715"/>
              <a:gd name="connsiteX11" fmla="*/ 125938 w 681334"/>
              <a:gd name="connsiteY11" fmla="*/ 504824 h 850715"/>
              <a:gd name="connsiteX12" fmla="*/ 432 w 681334"/>
              <a:gd name="connsiteY12" fmla="*/ 307600 h 850715"/>
              <a:gd name="connsiteX0" fmla="*/ 432 w 681334"/>
              <a:gd name="connsiteY0" fmla="*/ 307600 h 850715"/>
              <a:gd name="connsiteX1" fmla="*/ 173138 w 681334"/>
              <a:gd name="connsiteY1" fmla="*/ 13055 h 850715"/>
              <a:gd name="connsiteX2" fmla="*/ 348042 w 681334"/>
              <a:gd name="connsiteY2" fmla="*/ 68354 h 850715"/>
              <a:gd name="connsiteX3" fmla="*/ 364087 w 681334"/>
              <a:gd name="connsiteY3" fmla="*/ 199620 h 850715"/>
              <a:gd name="connsiteX4" fmla="*/ 332126 w 681334"/>
              <a:gd name="connsiteY4" fmla="*/ 289671 h 850715"/>
              <a:gd name="connsiteX5" fmla="*/ 493490 w 681334"/>
              <a:gd name="connsiteY5" fmla="*/ 442071 h 850715"/>
              <a:gd name="connsiteX6" fmla="*/ 592102 w 681334"/>
              <a:gd name="connsiteY6" fmla="*/ 594471 h 850715"/>
              <a:gd name="connsiteX7" fmla="*/ 672785 w 681334"/>
              <a:gd name="connsiteY7" fmla="*/ 836518 h 850715"/>
              <a:gd name="connsiteX8" fmla="*/ 376949 w 681334"/>
              <a:gd name="connsiteY8" fmla="*/ 800659 h 850715"/>
              <a:gd name="connsiteX9" fmla="*/ 412808 w 681334"/>
              <a:gd name="connsiteY9" fmla="*/ 621365 h 850715"/>
              <a:gd name="connsiteX10" fmla="*/ 206620 w 681334"/>
              <a:gd name="connsiteY10" fmla="*/ 540683 h 850715"/>
              <a:gd name="connsiteX11" fmla="*/ 125938 w 681334"/>
              <a:gd name="connsiteY11" fmla="*/ 504824 h 850715"/>
              <a:gd name="connsiteX12" fmla="*/ 432 w 681334"/>
              <a:gd name="connsiteY12" fmla="*/ 307600 h 850715"/>
              <a:gd name="connsiteX0" fmla="*/ 432 w 681334"/>
              <a:gd name="connsiteY0" fmla="*/ 307600 h 849680"/>
              <a:gd name="connsiteX1" fmla="*/ 173138 w 681334"/>
              <a:gd name="connsiteY1" fmla="*/ 13055 h 849680"/>
              <a:gd name="connsiteX2" fmla="*/ 348042 w 681334"/>
              <a:gd name="connsiteY2" fmla="*/ 68354 h 849680"/>
              <a:gd name="connsiteX3" fmla="*/ 364087 w 681334"/>
              <a:gd name="connsiteY3" fmla="*/ 199620 h 849680"/>
              <a:gd name="connsiteX4" fmla="*/ 332126 w 681334"/>
              <a:gd name="connsiteY4" fmla="*/ 289671 h 849680"/>
              <a:gd name="connsiteX5" fmla="*/ 493490 w 681334"/>
              <a:gd name="connsiteY5" fmla="*/ 442071 h 849680"/>
              <a:gd name="connsiteX6" fmla="*/ 592102 w 681334"/>
              <a:gd name="connsiteY6" fmla="*/ 594471 h 849680"/>
              <a:gd name="connsiteX7" fmla="*/ 672785 w 681334"/>
              <a:gd name="connsiteY7" fmla="*/ 836518 h 849680"/>
              <a:gd name="connsiteX8" fmla="*/ 376949 w 681334"/>
              <a:gd name="connsiteY8" fmla="*/ 800659 h 849680"/>
              <a:gd name="connsiteX9" fmla="*/ 353822 w 681334"/>
              <a:gd name="connsiteY9" fmla="*/ 657663 h 849680"/>
              <a:gd name="connsiteX10" fmla="*/ 206620 w 681334"/>
              <a:gd name="connsiteY10" fmla="*/ 540683 h 849680"/>
              <a:gd name="connsiteX11" fmla="*/ 125938 w 681334"/>
              <a:gd name="connsiteY11" fmla="*/ 504824 h 849680"/>
              <a:gd name="connsiteX12" fmla="*/ 432 w 681334"/>
              <a:gd name="connsiteY12" fmla="*/ 307600 h 849680"/>
              <a:gd name="connsiteX0" fmla="*/ 432 w 682357"/>
              <a:gd name="connsiteY0" fmla="*/ 307600 h 849680"/>
              <a:gd name="connsiteX1" fmla="*/ 173138 w 682357"/>
              <a:gd name="connsiteY1" fmla="*/ 13055 h 849680"/>
              <a:gd name="connsiteX2" fmla="*/ 348042 w 682357"/>
              <a:gd name="connsiteY2" fmla="*/ 68354 h 849680"/>
              <a:gd name="connsiteX3" fmla="*/ 364087 w 682357"/>
              <a:gd name="connsiteY3" fmla="*/ 199620 h 849680"/>
              <a:gd name="connsiteX4" fmla="*/ 332126 w 682357"/>
              <a:gd name="connsiteY4" fmla="*/ 289671 h 849680"/>
              <a:gd name="connsiteX5" fmla="*/ 413561 w 682357"/>
              <a:gd name="connsiteY5" fmla="*/ 546531 h 849680"/>
              <a:gd name="connsiteX6" fmla="*/ 592102 w 682357"/>
              <a:gd name="connsiteY6" fmla="*/ 594471 h 849680"/>
              <a:gd name="connsiteX7" fmla="*/ 672785 w 682357"/>
              <a:gd name="connsiteY7" fmla="*/ 836518 h 849680"/>
              <a:gd name="connsiteX8" fmla="*/ 376949 w 682357"/>
              <a:gd name="connsiteY8" fmla="*/ 800659 h 849680"/>
              <a:gd name="connsiteX9" fmla="*/ 353822 w 682357"/>
              <a:gd name="connsiteY9" fmla="*/ 657663 h 849680"/>
              <a:gd name="connsiteX10" fmla="*/ 206620 w 682357"/>
              <a:gd name="connsiteY10" fmla="*/ 540683 h 849680"/>
              <a:gd name="connsiteX11" fmla="*/ 125938 w 682357"/>
              <a:gd name="connsiteY11" fmla="*/ 504824 h 849680"/>
              <a:gd name="connsiteX12" fmla="*/ 432 w 682357"/>
              <a:gd name="connsiteY12" fmla="*/ 307600 h 849680"/>
              <a:gd name="connsiteX0" fmla="*/ 432 w 677383"/>
              <a:gd name="connsiteY0" fmla="*/ 307600 h 843175"/>
              <a:gd name="connsiteX1" fmla="*/ 173138 w 677383"/>
              <a:gd name="connsiteY1" fmla="*/ 13055 h 843175"/>
              <a:gd name="connsiteX2" fmla="*/ 348042 w 677383"/>
              <a:gd name="connsiteY2" fmla="*/ 68354 h 843175"/>
              <a:gd name="connsiteX3" fmla="*/ 364087 w 677383"/>
              <a:gd name="connsiteY3" fmla="*/ 199620 h 843175"/>
              <a:gd name="connsiteX4" fmla="*/ 332126 w 677383"/>
              <a:gd name="connsiteY4" fmla="*/ 289671 h 843175"/>
              <a:gd name="connsiteX5" fmla="*/ 413561 w 677383"/>
              <a:gd name="connsiteY5" fmla="*/ 546531 h 843175"/>
              <a:gd name="connsiteX6" fmla="*/ 547319 w 677383"/>
              <a:gd name="connsiteY6" fmla="*/ 685998 h 843175"/>
              <a:gd name="connsiteX7" fmla="*/ 672785 w 677383"/>
              <a:gd name="connsiteY7" fmla="*/ 836518 h 843175"/>
              <a:gd name="connsiteX8" fmla="*/ 376949 w 677383"/>
              <a:gd name="connsiteY8" fmla="*/ 800659 h 843175"/>
              <a:gd name="connsiteX9" fmla="*/ 353822 w 677383"/>
              <a:gd name="connsiteY9" fmla="*/ 657663 h 843175"/>
              <a:gd name="connsiteX10" fmla="*/ 206620 w 677383"/>
              <a:gd name="connsiteY10" fmla="*/ 540683 h 843175"/>
              <a:gd name="connsiteX11" fmla="*/ 125938 w 677383"/>
              <a:gd name="connsiteY11" fmla="*/ 504824 h 843175"/>
              <a:gd name="connsiteX12" fmla="*/ 432 w 677383"/>
              <a:gd name="connsiteY12" fmla="*/ 307600 h 843175"/>
              <a:gd name="connsiteX0" fmla="*/ 432 w 572558"/>
              <a:gd name="connsiteY0" fmla="*/ 307600 h 833459"/>
              <a:gd name="connsiteX1" fmla="*/ 173138 w 572558"/>
              <a:gd name="connsiteY1" fmla="*/ 13055 h 833459"/>
              <a:gd name="connsiteX2" fmla="*/ 348042 w 572558"/>
              <a:gd name="connsiteY2" fmla="*/ 68354 h 833459"/>
              <a:gd name="connsiteX3" fmla="*/ 364087 w 572558"/>
              <a:gd name="connsiteY3" fmla="*/ 199620 h 833459"/>
              <a:gd name="connsiteX4" fmla="*/ 332126 w 572558"/>
              <a:gd name="connsiteY4" fmla="*/ 289671 h 833459"/>
              <a:gd name="connsiteX5" fmla="*/ 413561 w 572558"/>
              <a:gd name="connsiteY5" fmla="*/ 546531 h 833459"/>
              <a:gd name="connsiteX6" fmla="*/ 547319 w 572558"/>
              <a:gd name="connsiteY6" fmla="*/ 685998 h 833459"/>
              <a:gd name="connsiteX7" fmla="*/ 556730 w 572558"/>
              <a:gd name="connsiteY7" fmla="*/ 825020 h 833459"/>
              <a:gd name="connsiteX8" fmla="*/ 376949 w 572558"/>
              <a:gd name="connsiteY8" fmla="*/ 800659 h 833459"/>
              <a:gd name="connsiteX9" fmla="*/ 353822 w 572558"/>
              <a:gd name="connsiteY9" fmla="*/ 657663 h 833459"/>
              <a:gd name="connsiteX10" fmla="*/ 206620 w 572558"/>
              <a:gd name="connsiteY10" fmla="*/ 540683 h 833459"/>
              <a:gd name="connsiteX11" fmla="*/ 125938 w 572558"/>
              <a:gd name="connsiteY11" fmla="*/ 504824 h 833459"/>
              <a:gd name="connsiteX12" fmla="*/ 432 w 572558"/>
              <a:gd name="connsiteY12" fmla="*/ 307600 h 833459"/>
              <a:gd name="connsiteX0" fmla="*/ 2011 w 475185"/>
              <a:gd name="connsiteY0" fmla="*/ 213191 h 827578"/>
              <a:gd name="connsiteX1" fmla="*/ 75765 w 475185"/>
              <a:gd name="connsiteY1" fmla="*/ 7174 h 827578"/>
              <a:gd name="connsiteX2" fmla="*/ 250669 w 475185"/>
              <a:gd name="connsiteY2" fmla="*/ 62473 h 827578"/>
              <a:gd name="connsiteX3" fmla="*/ 266714 w 475185"/>
              <a:gd name="connsiteY3" fmla="*/ 193739 h 827578"/>
              <a:gd name="connsiteX4" fmla="*/ 234753 w 475185"/>
              <a:gd name="connsiteY4" fmla="*/ 283790 h 827578"/>
              <a:gd name="connsiteX5" fmla="*/ 316188 w 475185"/>
              <a:gd name="connsiteY5" fmla="*/ 540650 h 827578"/>
              <a:gd name="connsiteX6" fmla="*/ 449946 w 475185"/>
              <a:gd name="connsiteY6" fmla="*/ 680117 h 827578"/>
              <a:gd name="connsiteX7" fmla="*/ 459357 w 475185"/>
              <a:gd name="connsiteY7" fmla="*/ 819139 h 827578"/>
              <a:gd name="connsiteX8" fmla="*/ 279576 w 475185"/>
              <a:gd name="connsiteY8" fmla="*/ 794778 h 827578"/>
              <a:gd name="connsiteX9" fmla="*/ 256449 w 475185"/>
              <a:gd name="connsiteY9" fmla="*/ 651782 h 827578"/>
              <a:gd name="connsiteX10" fmla="*/ 109247 w 475185"/>
              <a:gd name="connsiteY10" fmla="*/ 534802 h 827578"/>
              <a:gd name="connsiteX11" fmla="*/ 28565 w 475185"/>
              <a:gd name="connsiteY11" fmla="*/ 498943 h 827578"/>
              <a:gd name="connsiteX12" fmla="*/ 2011 w 475185"/>
              <a:gd name="connsiteY12" fmla="*/ 213191 h 827578"/>
              <a:gd name="connsiteX0" fmla="*/ 2372 w 475546"/>
              <a:gd name="connsiteY0" fmla="*/ 213191 h 827578"/>
              <a:gd name="connsiteX1" fmla="*/ 76126 w 475546"/>
              <a:gd name="connsiteY1" fmla="*/ 7174 h 827578"/>
              <a:gd name="connsiteX2" fmla="*/ 251030 w 475546"/>
              <a:gd name="connsiteY2" fmla="*/ 62473 h 827578"/>
              <a:gd name="connsiteX3" fmla="*/ 267075 w 475546"/>
              <a:gd name="connsiteY3" fmla="*/ 193739 h 827578"/>
              <a:gd name="connsiteX4" fmla="*/ 235114 w 475546"/>
              <a:gd name="connsiteY4" fmla="*/ 283790 h 827578"/>
              <a:gd name="connsiteX5" fmla="*/ 316549 w 475546"/>
              <a:gd name="connsiteY5" fmla="*/ 540650 h 827578"/>
              <a:gd name="connsiteX6" fmla="*/ 450307 w 475546"/>
              <a:gd name="connsiteY6" fmla="*/ 680117 h 827578"/>
              <a:gd name="connsiteX7" fmla="*/ 459718 w 475546"/>
              <a:gd name="connsiteY7" fmla="*/ 819139 h 827578"/>
              <a:gd name="connsiteX8" fmla="*/ 279937 w 475546"/>
              <a:gd name="connsiteY8" fmla="*/ 794778 h 827578"/>
              <a:gd name="connsiteX9" fmla="*/ 256810 w 475546"/>
              <a:gd name="connsiteY9" fmla="*/ 651782 h 827578"/>
              <a:gd name="connsiteX10" fmla="*/ 109608 w 475546"/>
              <a:gd name="connsiteY10" fmla="*/ 534802 h 827578"/>
              <a:gd name="connsiteX11" fmla="*/ 26563 w 475546"/>
              <a:gd name="connsiteY11" fmla="*/ 449779 h 827578"/>
              <a:gd name="connsiteX12" fmla="*/ 2372 w 475546"/>
              <a:gd name="connsiteY12" fmla="*/ 213191 h 827578"/>
              <a:gd name="connsiteX0" fmla="*/ 2372 w 512408"/>
              <a:gd name="connsiteY0" fmla="*/ 213191 h 938382"/>
              <a:gd name="connsiteX1" fmla="*/ 76126 w 512408"/>
              <a:gd name="connsiteY1" fmla="*/ 7174 h 938382"/>
              <a:gd name="connsiteX2" fmla="*/ 251030 w 512408"/>
              <a:gd name="connsiteY2" fmla="*/ 62473 h 938382"/>
              <a:gd name="connsiteX3" fmla="*/ 267075 w 512408"/>
              <a:gd name="connsiteY3" fmla="*/ 193739 h 938382"/>
              <a:gd name="connsiteX4" fmla="*/ 235114 w 512408"/>
              <a:gd name="connsiteY4" fmla="*/ 283790 h 938382"/>
              <a:gd name="connsiteX5" fmla="*/ 316549 w 512408"/>
              <a:gd name="connsiteY5" fmla="*/ 540650 h 938382"/>
              <a:gd name="connsiteX6" fmla="*/ 450307 w 512408"/>
              <a:gd name="connsiteY6" fmla="*/ 680117 h 938382"/>
              <a:gd name="connsiteX7" fmla="*/ 504093 w 512408"/>
              <a:gd name="connsiteY7" fmla="*/ 936230 h 938382"/>
              <a:gd name="connsiteX8" fmla="*/ 279937 w 512408"/>
              <a:gd name="connsiteY8" fmla="*/ 794778 h 938382"/>
              <a:gd name="connsiteX9" fmla="*/ 256810 w 512408"/>
              <a:gd name="connsiteY9" fmla="*/ 651782 h 938382"/>
              <a:gd name="connsiteX10" fmla="*/ 109608 w 512408"/>
              <a:gd name="connsiteY10" fmla="*/ 534802 h 938382"/>
              <a:gd name="connsiteX11" fmla="*/ 26563 w 512408"/>
              <a:gd name="connsiteY11" fmla="*/ 449779 h 938382"/>
              <a:gd name="connsiteX12" fmla="*/ 2372 w 512408"/>
              <a:gd name="connsiteY12" fmla="*/ 213191 h 938382"/>
              <a:gd name="connsiteX0" fmla="*/ 2372 w 513050"/>
              <a:gd name="connsiteY0" fmla="*/ 213191 h 939039"/>
              <a:gd name="connsiteX1" fmla="*/ 76126 w 513050"/>
              <a:gd name="connsiteY1" fmla="*/ 7174 h 939039"/>
              <a:gd name="connsiteX2" fmla="*/ 251030 w 513050"/>
              <a:gd name="connsiteY2" fmla="*/ 62473 h 939039"/>
              <a:gd name="connsiteX3" fmla="*/ 267075 w 513050"/>
              <a:gd name="connsiteY3" fmla="*/ 193739 h 939039"/>
              <a:gd name="connsiteX4" fmla="*/ 235114 w 513050"/>
              <a:gd name="connsiteY4" fmla="*/ 283790 h 939039"/>
              <a:gd name="connsiteX5" fmla="*/ 316549 w 513050"/>
              <a:gd name="connsiteY5" fmla="*/ 540650 h 939039"/>
              <a:gd name="connsiteX6" fmla="*/ 450307 w 513050"/>
              <a:gd name="connsiteY6" fmla="*/ 680117 h 939039"/>
              <a:gd name="connsiteX7" fmla="*/ 504093 w 513050"/>
              <a:gd name="connsiteY7" fmla="*/ 936230 h 939039"/>
              <a:gd name="connsiteX8" fmla="*/ 270080 w 513050"/>
              <a:gd name="connsiteY8" fmla="*/ 806743 h 939039"/>
              <a:gd name="connsiteX9" fmla="*/ 256810 w 513050"/>
              <a:gd name="connsiteY9" fmla="*/ 651782 h 939039"/>
              <a:gd name="connsiteX10" fmla="*/ 109608 w 513050"/>
              <a:gd name="connsiteY10" fmla="*/ 534802 h 939039"/>
              <a:gd name="connsiteX11" fmla="*/ 26563 w 513050"/>
              <a:gd name="connsiteY11" fmla="*/ 449779 h 939039"/>
              <a:gd name="connsiteX12" fmla="*/ 2372 w 513050"/>
              <a:gd name="connsiteY12" fmla="*/ 213191 h 939039"/>
              <a:gd name="connsiteX0" fmla="*/ 2372 w 513050"/>
              <a:gd name="connsiteY0" fmla="*/ 213191 h 938789"/>
              <a:gd name="connsiteX1" fmla="*/ 76126 w 513050"/>
              <a:gd name="connsiteY1" fmla="*/ 7174 h 938789"/>
              <a:gd name="connsiteX2" fmla="*/ 251030 w 513050"/>
              <a:gd name="connsiteY2" fmla="*/ 62473 h 938789"/>
              <a:gd name="connsiteX3" fmla="*/ 267075 w 513050"/>
              <a:gd name="connsiteY3" fmla="*/ 193739 h 938789"/>
              <a:gd name="connsiteX4" fmla="*/ 235114 w 513050"/>
              <a:gd name="connsiteY4" fmla="*/ 283790 h 938789"/>
              <a:gd name="connsiteX5" fmla="*/ 316549 w 513050"/>
              <a:gd name="connsiteY5" fmla="*/ 540650 h 938789"/>
              <a:gd name="connsiteX6" fmla="*/ 450307 w 513050"/>
              <a:gd name="connsiteY6" fmla="*/ 680117 h 938789"/>
              <a:gd name="connsiteX7" fmla="*/ 504093 w 513050"/>
              <a:gd name="connsiteY7" fmla="*/ 936230 h 938789"/>
              <a:gd name="connsiteX8" fmla="*/ 270080 w 513050"/>
              <a:gd name="connsiteY8" fmla="*/ 806743 h 938789"/>
              <a:gd name="connsiteX9" fmla="*/ 138837 w 513050"/>
              <a:gd name="connsiteY9" fmla="*/ 724377 h 938789"/>
              <a:gd name="connsiteX10" fmla="*/ 109608 w 513050"/>
              <a:gd name="connsiteY10" fmla="*/ 534802 h 938789"/>
              <a:gd name="connsiteX11" fmla="*/ 26563 w 513050"/>
              <a:gd name="connsiteY11" fmla="*/ 449779 h 938789"/>
              <a:gd name="connsiteX12" fmla="*/ 2372 w 513050"/>
              <a:gd name="connsiteY12" fmla="*/ 213191 h 938789"/>
              <a:gd name="connsiteX0" fmla="*/ 2372 w 539089"/>
              <a:gd name="connsiteY0" fmla="*/ 213191 h 881998"/>
              <a:gd name="connsiteX1" fmla="*/ 76126 w 539089"/>
              <a:gd name="connsiteY1" fmla="*/ 7174 h 881998"/>
              <a:gd name="connsiteX2" fmla="*/ 251030 w 539089"/>
              <a:gd name="connsiteY2" fmla="*/ 62473 h 881998"/>
              <a:gd name="connsiteX3" fmla="*/ 267075 w 539089"/>
              <a:gd name="connsiteY3" fmla="*/ 193739 h 881998"/>
              <a:gd name="connsiteX4" fmla="*/ 235114 w 539089"/>
              <a:gd name="connsiteY4" fmla="*/ 283790 h 881998"/>
              <a:gd name="connsiteX5" fmla="*/ 316549 w 539089"/>
              <a:gd name="connsiteY5" fmla="*/ 540650 h 881998"/>
              <a:gd name="connsiteX6" fmla="*/ 450307 w 539089"/>
              <a:gd name="connsiteY6" fmla="*/ 680117 h 881998"/>
              <a:gd name="connsiteX7" fmla="*/ 532217 w 539089"/>
              <a:gd name="connsiteY7" fmla="*/ 877934 h 881998"/>
              <a:gd name="connsiteX8" fmla="*/ 270080 w 539089"/>
              <a:gd name="connsiteY8" fmla="*/ 806743 h 881998"/>
              <a:gd name="connsiteX9" fmla="*/ 138837 w 539089"/>
              <a:gd name="connsiteY9" fmla="*/ 724377 h 881998"/>
              <a:gd name="connsiteX10" fmla="*/ 109608 w 539089"/>
              <a:gd name="connsiteY10" fmla="*/ 534802 h 881998"/>
              <a:gd name="connsiteX11" fmla="*/ 26563 w 539089"/>
              <a:gd name="connsiteY11" fmla="*/ 449779 h 881998"/>
              <a:gd name="connsiteX12" fmla="*/ 2372 w 539089"/>
              <a:gd name="connsiteY12" fmla="*/ 213191 h 881998"/>
              <a:gd name="connsiteX0" fmla="*/ 2372 w 529492"/>
              <a:gd name="connsiteY0" fmla="*/ 213191 h 863797"/>
              <a:gd name="connsiteX1" fmla="*/ 76126 w 529492"/>
              <a:gd name="connsiteY1" fmla="*/ 7174 h 863797"/>
              <a:gd name="connsiteX2" fmla="*/ 251030 w 529492"/>
              <a:gd name="connsiteY2" fmla="*/ 62473 h 863797"/>
              <a:gd name="connsiteX3" fmla="*/ 267075 w 529492"/>
              <a:gd name="connsiteY3" fmla="*/ 193739 h 863797"/>
              <a:gd name="connsiteX4" fmla="*/ 235114 w 529492"/>
              <a:gd name="connsiteY4" fmla="*/ 283790 h 863797"/>
              <a:gd name="connsiteX5" fmla="*/ 316549 w 529492"/>
              <a:gd name="connsiteY5" fmla="*/ 540650 h 863797"/>
              <a:gd name="connsiteX6" fmla="*/ 450307 w 529492"/>
              <a:gd name="connsiteY6" fmla="*/ 680117 h 863797"/>
              <a:gd name="connsiteX7" fmla="*/ 521981 w 529492"/>
              <a:gd name="connsiteY7" fmla="*/ 858768 h 863797"/>
              <a:gd name="connsiteX8" fmla="*/ 270080 w 529492"/>
              <a:gd name="connsiteY8" fmla="*/ 806743 h 863797"/>
              <a:gd name="connsiteX9" fmla="*/ 138837 w 529492"/>
              <a:gd name="connsiteY9" fmla="*/ 724377 h 863797"/>
              <a:gd name="connsiteX10" fmla="*/ 109608 w 529492"/>
              <a:gd name="connsiteY10" fmla="*/ 534802 h 863797"/>
              <a:gd name="connsiteX11" fmla="*/ 26563 w 529492"/>
              <a:gd name="connsiteY11" fmla="*/ 449779 h 863797"/>
              <a:gd name="connsiteX12" fmla="*/ 2372 w 529492"/>
              <a:gd name="connsiteY12" fmla="*/ 213191 h 863797"/>
              <a:gd name="connsiteX0" fmla="*/ 2372 w 530126"/>
              <a:gd name="connsiteY0" fmla="*/ 213191 h 883195"/>
              <a:gd name="connsiteX1" fmla="*/ 76126 w 530126"/>
              <a:gd name="connsiteY1" fmla="*/ 7174 h 883195"/>
              <a:gd name="connsiteX2" fmla="*/ 251030 w 530126"/>
              <a:gd name="connsiteY2" fmla="*/ 62473 h 883195"/>
              <a:gd name="connsiteX3" fmla="*/ 267075 w 530126"/>
              <a:gd name="connsiteY3" fmla="*/ 193739 h 883195"/>
              <a:gd name="connsiteX4" fmla="*/ 235114 w 530126"/>
              <a:gd name="connsiteY4" fmla="*/ 283790 h 883195"/>
              <a:gd name="connsiteX5" fmla="*/ 316549 w 530126"/>
              <a:gd name="connsiteY5" fmla="*/ 540650 h 883195"/>
              <a:gd name="connsiteX6" fmla="*/ 450307 w 530126"/>
              <a:gd name="connsiteY6" fmla="*/ 680117 h 883195"/>
              <a:gd name="connsiteX7" fmla="*/ 521981 w 530126"/>
              <a:gd name="connsiteY7" fmla="*/ 858768 h 883195"/>
              <a:gd name="connsiteX8" fmla="*/ 270080 w 530126"/>
              <a:gd name="connsiteY8" fmla="*/ 806743 h 883195"/>
              <a:gd name="connsiteX9" fmla="*/ 138837 w 530126"/>
              <a:gd name="connsiteY9" fmla="*/ 724377 h 883195"/>
              <a:gd name="connsiteX10" fmla="*/ 109608 w 530126"/>
              <a:gd name="connsiteY10" fmla="*/ 534802 h 883195"/>
              <a:gd name="connsiteX11" fmla="*/ 26563 w 530126"/>
              <a:gd name="connsiteY11" fmla="*/ 449779 h 883195"/>
              <a:gd name="connsiteX12" fmla="*/ 2372 w 530126"/>
              <a:gd name="connsiteY12" fmla="*/ 213191 h 883195"/>
              <a:gd name="connsiteX0" fmla="*/ 2372 w 579444"/>
              <a:gd name="connsiteY0" fmla="*/ 213191 h 884703"/>
              <a:gd name="connsiteX1" fmla="*/ 76126 w 579444"/>
              <a:gd name="connsiteY1" fmla="*/ 7174 h 884703"/>
              <a:gd name="connsiteX2" fmla="*/ 251030 w 579444"/>
              <a:gd name="connsiteY2" fmla="*/ 62473 h 884703"/>
              <a:gd name="connsiteX3" fmla="*/ 267075 w 579444"/>
              <a:gd name="connsiteY3" fmla="*/ 193739 h 884703"/>
              <a:gd name="connsiteX4" fmla="*/ 235114 w 579444"/>
              <a:gd name="connsiteY4" fmla="*/ 283790 h 884703"/>
              <a:gd name="connsiteX5" fmla="*/ 316549 w 579444"/>
              <a:gd name="connsiteY5" fmla="*/ 540650 h 884703"/>
              <a:gd name="connsiteX6" fmla="*/ 564186 w 579444"/>
              <a:gd name="connsiteY6" fmla="*/ 367205 h 884703"/>
              <a:gd name="connsiteX7" fmla="*/ 521981 w 579444"/>
              <a:gd name="connsiteY7" fmla="*/ 858768 h 884703"/>
              <a:gd name="connsiteX8" fmla="*/ 270080 w 579444"/>
              <a:gd name="connsiteY8" fmla="*/ 806743 h 884703"/>
              <a:gd name="connsiteX9" fmla="*/ 138837 w 579444"/>
              <a:gd name="connsiteY9" fmla="*/ 724377 h 884703"/>
              <a:gd name="connsiteX10" fmla="*/ 109608 w 579444"/>
              <a:gd name="connsiteY10" fmla="*/ 534802 h 884703"/>
              <a:gd name="connsiteX11" fmla="*/ 26563 w 579444"/>
              <a:gd name="connsiteY11" fmla="*/ 449779 h 884703"/>
              <a:gd name="connsiteX12" fmla="*/ 2372 w 579444"/>
              <a:gd name="connsiteY12" fmla="*/ 213191 h 884703"/>
              <a:gd name="connsiteX0" fmla="*/ 2372 w 578046"/>
              <a:gd name="connsiteY0" fmla="*/ 213191 h 884703"/>
              <a:gd name="connsiteX1" fmla="*/ 76126 w 578046"/>
              <a:gd name="connsiteY1" fmla="*/ 7174 h 884703"/>
              <a:gd name="connsiteX2" fmla="*/ 251030 w 578046"/>
              <a:gd name="connsiteY2" fmla="*/ 62473 h 884703"/>
              <a:gd name="connsiteX3" fmla="*/ 267075 w 578046"/>
              <a:gd name="connsiteY3" fmla="*/ 193739 h 884703"/>
              <a:gd name="connsiteX4" fmla="*/ 235114 w 578046"/>
              <a:gd name="connsiteY4" fmla="*/ 283790 h 884703"/>
              <a:gd name="connsiteX5" fmla="*/ 335507 w 578046"/>
              <a:gd name="connsiteY5" fmla="*/ 454456 h 884703"/>
              <a:gd name="connsiteX6" fmla="*/ 564186 w 578046"/>
              <a:gd name="connsiteY6" fmla="*/ 367205 h 884703"/>
              <a:gd name="connsiteX7" fmla="*/ 521981 w 578046"/>
              <a:gd name="connsiteY7" fmla="*/ 858768 h 884703"/>
              <a:gd name="connsiteX8" fmla="*/ 270080 w 578046"/>
              <a:gd name="connsiteY8" fmla="*/ 806743 h 884703"/>
              <a:gd name="connsiteX9" fmla="*/ 138837 w 578046"/>
              <a:gd name="connsiteY9" fmla="*/ 724377 h 884703"/>
              <a:gd name="connsiteX10" fmla="*/ 109608 w 578046"/>
              <a:gd name="connsiteY10" fmla="*/ 534802 h 884703"/>
              <a:gd name="connsiteX11" fmla="*/ 26563 w 578046"/>
              <a:gd name="connsiteY11" fmla="*/ 449779 h 884703"/>
              <a:gd name="connsiteX12" fmla="*/ 2372 w 578046"/>
              <a:gd name="connsiteY12" fmla="*/ 213191 h 884703"/>
              <a:gd name="connsiteX0" fmla="*/ 163 w 927931"/>
              <a:gd name="connsiteY0" fmla="*/ 503238 h 903434"/>
              <a:gd name="connsiteX1" fmla="*/ 426011 w 927931"/>
              <a:gd name="connsiteY1" fmla="*/ 25905 h 903434"/>
              <a:gd name="connsiteX2" fmla="*/ 600915 w 927931"/>
              <a:gd name="connsiteY2" fmla="*/ 81204 h 903434"/>
              <a:gd name="connsiteX3" fmla="*/ 616960 w 927931"/>
              <a:gd name="connsiteY3" fmla="*/ 212470 h 903434"/>
              <a:gd name="connsiteX4" fmla="*/ 584999 w 927931"/>
              <a:gd name="connsiteY4" fmla="*/ 302521 h 903434"/>
              <a:gd name="connsiteX5" fmla="*/ 685392 w 927931"/>
              <a:gd name="connsiteY5" fmla="*/ 473187 h 903434"/>
              <a:gd name="connsiteX6" fmla="*/ 914071 w 927931"/>
              <a:gd name="connsiteY6" fmla="*/ 385936 h 903434"/>
              <a:gd name="connsiteX7" fmla="*/ 871866 w 927931"/>
              <a:gd name="connsiteY7" fmla="*/ 877499 h 903434"/>
              <a:gd name="connsiteX8" fmla="*/ 619965 w 927931"/>
              <a:gd name="connsiteY8" fmla="*/ 825474 h 903434"/>
              <a:gd name="connsiteX9" fmla="*/ 488722 w 927931"/>
              <a:gd name="connsiteY9" fmla="*/ 743108 h 903434"/>
              <a:gd name="connsiteX10" fmla="*/ 459493 w 927931"/>
              <a:gd name="connsiteY10" fmla="*/ 553533 h 903434"/>
              <a:gd name="connsiteX11" fmla="*/ 376448 w 927931"/>
              <a:gd name="connsiteY11" fmla="*/ 468510 h 903434"/>
              <a:gd name="connsiteX12" fmla="*/ 163 w 927931"/>
              <a:gd name="connsiteY12" fmla="*/ 503238 h 903434"/>
              <a:gd name="connsiteX0" fmla="*/ 1885 w 929653"/>
              <a:gd name="connsiteY0" fmla="*/ 503238 h 903434"/>
              <a:gd name="connsiteX1" fmla="*/ 427733 w 929653"/>
              <a:gd name="connsiteY1" fmla="*/ 25905 h 903434"/>
              <a:gd name="connsiteX2" fmla="*/ 602637 w 929653"/>
              <a:gd name="connsiteY2" fmla="*/ 81204 h 903434"/>
              <a:gd name="connsiteX3" fmla="*/ 618682 w 929653"/>
              <a:gd name="connsiteY3" fmla="*/ 212470 h 903434"/>
              <a:gd name="connsiteX4" fmla="*/ 586721 w 929653"/>
              <a:gd name="connsiteY4" fmla="*/ 302521 h 903434"/>
              <a:gd name="connsiteX5" fmla="*/ 687114 w 929653"/>
              <a:gd name="connsiteY5" fmla="*/ 473187 h 903434"/>
              <a:gd name="connsiteX6" fmla="*/ 915793 w 929653"/>
              <a:gd name="connsiteY6" fmla="*/ 385936 h 903434"/>
              <a:gd name="connsiteX7" fmla="*/ 873588 w 929653"/>
              <a:gd name="connsiteY7" fmla="*/ 877499 h 903434"/>
              <a:gd name="connsiteX8" fmla="*/ 621687 w 929653"/>
              <a:gd name="connsiteY8" fmla="*/ 825474 h 903434"/>
              <a:gd name="connsiteX9" fmla="*/ 490444 w 929653"/>
              <a:gd name="connsiteY9" fmla="*/ 743108 h 903434"/>
              <a:gd name="connsiteX10" fmla="*/ 461215 w 929653"/>
              <a:gd name="connsiteY10" fmla="*/ 553533 h 903434"/>
              <a:gd name="connsiteX11" fmla="*/ 279282 w 929653"/>
              <a:gd name="connsiteY11" fmla="*/ 659164 h 903434"/>
              <a:gd name="connsiteX12" fmla="*/ 1885 w 929653"/>
              <a:gd name="connsiteY12" fmla="*/ 503238 h 903434"/>
              <a:gd name="connsiteX0" fmla="*/ 1857 w 929625"/>
              <a:gd name="connsiteY0" fmla="*/ 503238 h 903434"/>
              <a:gd name="connsiteX1" fmla="*/ 427705 w 929625"/>
              <a:gd name="connsiteY1" fmla="*/ 25905 h 903434"/>
              <a:gd name="connsiteX2" fmla="*/ 602609 w 929625"/>
              <a:gd name="connsiteY2" fmla="*/ 81204 h 903434"/>
              <a:gd name="connsiteX3" fmla="*/ 618654 w 929625"/>
              <a:gd name="connsiteY3" fmla="*/ 212470 h 903434"/>
              <a:gd name="connsiteX4" fmla="*/ 586693 w 929625"/>
              <a:gd name="connsiteY4" fmla="*/ 302521 h 903434"/>
              <a:gd name="connsiteX5" fmla="*/ 687086 w 929625"/>
              <a:gd name="connsiteY5" fmla="*/ 473187 h 903434"/>
              <a:gd name="connsiteX6" fmla="*/ 915765 w 929625"/>
              <a:gd name="connsiteY6" fmla="*/ 385936 h 903434"/>
              <a:gd name="connsiteX7" fmla="*/ 873560 w 929625"/>
              <a:gd name="connsiteY7" fmla="*/ 877499 h 903434"/>
              <a:gd name="connsiteX8" fmla="*/ 621659 w 929625"/>
              <a:gd name="connsiteY8" fmla="*/ 825474 h 903434"/>
              <a:gd name="connsiteX9" fmla="*/ 490416 w 929625"/>
              <a:gd name="connsiteY9" fmla="*/ 743108 h 903434"/>
              <a:gd name="connsiteX10" fmla="*/ 437946 w 929625"/>
              <a:gd name="connsiteY10" fmla="*/ 674658 h 903434"/>
              <a:gd name="connsiteX11" fmla="*/ 279254 w 929625"/>
              <a:gd name="connsiteY11" fmla="*/ 659164 h 903434"/>
              <a:gd name="connsiteX12" fmla="*/ 1857 w 929625"/>
              <a:gd name="connsiteY12" fmla="*/ 503238 h 903434"/>
              <a:gd name="connsiteX0" fmla="*/ 4549 w 932317"/>
              <a:gd name="connsiteY0" fmla="*/ 425311 h 825507"/>
              <a:gd name="connsiteX1" fmla="*/ 146140 w 932317"/>
              <a:gd name="connsiteY1" fmla="*/ 281889 h 825507"/>
              <a:gd name="connsiteX2" fmla="*/ 605301 w 932317"/>
              <a:gd name="connsiteY2" fmla="*/ 3277 h 825507"/>
              <a:gd name="connsiteX3" fmla="*/ 621346 w 932317"/>
              <a:gd name="connsiteY3" fmla="*/ 134543 h 825507"/>
              <a:gd name="connsiteX4" fmla="*/ 589385 w 932317"/>
              <a:gd name="connsiteY4" fmla="*/ 224594 h 825507"/>
              <a:gd name="connsiteX5" fmla="*/ 689778 w 932317"/>
              <a:gd name="connsiteY5" fmla="*/ 395260 h 825507"/>
              <a:gd name="connsiteX6" fmla="*/ 918457 w 932317"/>
              <a:gd name="connsiteY6" fmla="*/ 308009 h 825507"/>
              <a:gd name="connsiteX7" fmla="*/ 876252 w 932317"/>
              <a:gd name="connsiteY7" fmla="*/ 799572 h 825507"/>
              <a:gd name="connsiteX8" fmla="*/ 624351 w 932317"/>
              <a:gd name="connsiteY8" fmla="*/ 747547 h 825507"/>
              <a:gd name="connsiteX9" fmla="*/ 493108 w 932317"/>
              <a:gd name="connsiteY9" fmla="*/ 665181 h 825507"/>
              <a:gd name="connsiteX10" fmla="*/ 440638 w 932317"/>
              <a:gd name="connsiteY10" fmla="*/ 596731 h 825507"/>
              <a:gd name="connsiteX11" fmla="*/ 281946 w 932317"/>
              <a:gd name="connsiteY11" fmla="*/ 581237 h 825507"/>
              <a:gd name="connsiteX12" fmla="*/ 4549 w 932317"/>
              <a:gd name="connsiteY12" fmla="*/ 425311 h 825507"/>
              <a:gd name="connsiteX0" fmla="*/ 3415 w 931183"/>
              <a:gd name="connsiteY0" fmla="*/ 301704 h 701900"/>
              <a:gd name="connsiteX1" fmla="*/ 145006 w 931183"/>
              <a:gd name="connsiteY1" fmla="*/ 158282 h 701900"/>
              <a:gd name="connsiteX2" fmla="*/ 420438 w 931183"/>
              <a:gd name="connsiteY2" fmla="*/ 351705 h 701900"/>
              <a:gd name="connsiteX3" fmla="*/ 620212 w 931183"/>
              <a:gd name="connsiteY3" fmla="*/ 10936 h 701900"/>
              <a:gd name="connsiteX4" fmla="*/ 588251 w 931183"/>
              <a:gd name="connsiteY4" fmla="*/ 100987 h 701900"/>
              <a:gd name="connsiteX5" fmla="*/ 688644 w 931183"/>
              <a:gd name="connsiteY5" fmla="*/ 271653 h 701900"/>
              <a:gd name="connsiteX6" fmla="*/ 917323 w 931183"/>
              <a:gd name="connsiteY6" fmla="*/ 184402 h 701900"/>
              <a:gd name="connsiteX7" fmla="*/ 875118 w 931183"/>
              <a:gd name="connsiteY7" fmla="*/ 675965 h 701900"/>
              <a:gd name="connsiteX8" fmla="*/ 623217 w 931183"/>
              <a:gd name="connsiteY8" fmla="*/ 623940 h 701900"/>
              <a:gd name="connsiteX9" fmla="*/ 491974 w 931183"/>
              <a:gd name="connsiteY9" fmla="*/ 541574 h 701900"/>
              <a:gd name="connsiteX10" fmla="*/ 439504 w 931183"/>
              <a:gd name="connsiteY10" fmla="*/ 473124 h 701900"/>
              <a:gd name="connsiteX11" fmla="*/ 280812 w 931183"/>
              <a:gd name="connsiteY11" fmla="*/ 457630 h 701900"/>
              <a:gd name="connsiteX12" fmla="*/ 3415 w 931183"/>
              <a:gd name="connsiteY12" fmla="*/ 301704 h 701900"/>
              <a:gd name="connsiteX0" fmla="*/ 3415 w 931183"/>
              <a:gd name="connsiteY0" fmla="*/ 290840 h 691036"/>
              <a:gd name="connsiteX1" fmla="*/ 145006 w 931183"/>
              <a:gd name="connsiteY1" fmla="*/ 147418 h 691036"/>
              <a:gd name="connsiteX2" fmla="*/ 420438 w 931183"/>
              <a:gd name="connsiteY2" fmla="*/ 340841 h 691036"/>
              <a:gd name="connsiteX3" fmla="*/ 620212 w 931183"/>
              <a:gd name="connsiteY3" fmla="*/ 72 h 691036"/>
              <a:gd name="connsiteX4" fmla="*/ 544666 w 931183"/>
              <a:gd name="connsiteY4" fmla="*/ 377169 h 691036"/>
              <a:gd name="connsiteX5" fmla="*/ 688644 w 931183"/>
              <a:gd name="connsiteY5" fmla="*/ 260789 h 691036"/>
              <a:gd name="connsiteX6" fmla="*/ 917323 w 931183"/>
              <a:gd name="connsiteY6" fmla="*/ 173538 h 691036"/>
              <a:gd name="connsiteX7" fmla="*/ 875118 w 931183"/>
              <a:gd name="connsiteY7" fmla="*/ 665101 h 691036"/>
              <a:gd name="connsiteX8" fmla="*/ 623217 w 931183"/>
              <a:gd name="connsiteY8" fmla="*/ 613076 h 691036"/>
              <a:gd name="connsiteX9" fmla="*/ 491974 w 931183"/>
              <a:gd name="connsiteY9" fmla="*/ 530710 h 691036"/>
              <a:gd name="connsiteX10" fmla="*/ 439504 w 931183"/>
              <a:gd name="connsiteY10" fmla="*/ 462260 h 691036"/>
              <a:gd name="connsiteX11" fmla="*/ 280812 w 931183"/>
              <a:gd name="connsiteY11" fmla="*/ 446766 h 691036"/>
              <a:gd name="connsiteX12" fmla="*/ 3415 w 931183"/>
              <a:gd name="connsiteY12" fmla="*/ 290840 h 691036"/>
              <a:gd name="connsiteX0" fmla="*/ 3415 w 931183"/>
              <a:gd name="connsiteY0" fmla="*/ 143904 h 544100"/>
              <a:gd name="connsiteX1" fmla="*/ 145006 w 931183"/>
              <a:gd name="connsiteY1" fmla="*/ 482 h 544100"/>
              <a:gd name="connsiteX2" fmla="*/ 420438 w 931183"/>
              <a:gd name="connsiteY2" fmla="*/ 193905 h 544100"/>
              <a:gd name="connsiteX3" fmla="*/ 544666 w 931183"/>
              <a:gd name="connsiteY3" fmla="*/ 230233 h 544100"/>
              <a:gd name="connsiteX4" fmla="*/ 688644 w 931183"/>
              <a:gd name="connsiteY4" fmla="*/ 113853 h 544100"/>
              <a:gd name="connsiteX5" fmla="*/ 917323 w 931183"/>
              <a:gd name="connsiteY5" fmla="*/ 26602 h 544100"/>
              <a:gd name="connsiteX6" fmla="*/ 875118 w 931183"/>
              <a:gd name="connsiteY6" fmla="*/ 518165 h 544100"/>
              <a:gd name="connsiteX7" fmla="*/ 623217 w 931183"/>
              <a:gd name="connsiteY7" fmla="*/ 466140 h 544100"/>
              <a:gd name="connsiteX8" fmla="*/ 491974 w 931183"/>
              <a:gd name="connsiteY8" fmla="*/ 383774 h 544100"/>
              <a:gd name="connsiteX9" fmla="*/ 439504 w 931183"/>
              <a:gd name="connsiteY9" fmla="*/ 315324 h 544100"/>
              <a:gd name="connsiteX10" fmla="*/ 280812 w 931183"/>
              <a:gd name="connsiteY10" fmla="*/ 299830 h 544100"/>
              <a:gd name="connsiteX11" fmla="*/ 3415 w 931183"/>
              <a:gd name="connsiteY11" fmla="*/ 143904 h 544100"/>
              <a:gd name="connsiteX0" fmla="*/ 3415 w 1053316"/>
              <a:gd name="connsiteY0" fmla="*/ 143904 h 469722"/>
              <a:gd name="connsiteX1" fmla="*/ 145006 w 1053316"/>
              <a:gd name="connsiteY1" fmla="*/ 482 h 469722"/>
              <a:gd name="connsiteX2" fmla="*/ 420438 w 1053316"/>
              <a:gd name="connsiteY2" fmla="*/ 193905 h 469722"/>
              <a:gd name="connsiteX3" fmla="*/ 544666 w 1053316"/>
              <a:gd name="connsiteY3" fmla="*/ 230233 h 469722"/>
              <a:gd name="connsiteX4" fmla="*/ 688644 w 1053316"/>
              <a:gd name="connsiteY4" fmla="*/ 113853 h 469722"/>
              <a:gd name="connsiteX5" fmla="*/ 917323 w 1053316"/>
              <a:gd name="connsiteY5" fmla="*/ 26602 h 469722"/>
              <a:gd name="connsiteX6" fmla="*/ 1041402 w 1053316"/>
              <a:gd name="connsiteY6" fmla="*/ 256849 h 469722"/>
              <a:gd name="connsiteX7" fmla="*/ 623217 w 1053316"/>
              <a:gd name="connsiteY7" fmla="*/ 466140 h 469722"/>
              <a:gd name="connsiteX8" fmla="*/ 491974 w 1053316"/>
              <a:gd name="connsiteY8" fmla="*/ 383774 h 469722"/>
              <a:gd name="connsiteX9" fmla="*/ 439504 w 1053316"/>
              <a:gd name="connsiteY9" fmla="*/ 315324 h 469722"/>
              <a:gd name="connsiteX10" fmla="*/ 280812 w 1053316"/>
              <a:gd name="connsiteY10" fmla="*/ 299830 h 469722"/>
              <a:gd name="connsiteX11" fmla="*/ 3415 w 1053316"/>
              <a:gd name="connsiteY11" fmla="*/ 143904 h 469722"/>
              <a:gd name="connsiteX0" fmla="*/ 3415 w 1053316"/>
              <a:gd name="connsiteY0" fmla="*/ 143904 h 469722"/>
              <a:gd name="connsiteX1" fmla="*/ 145006 w 1053316"/>
              <a:gd name="connsiteY1" fmla="*/ 482 h 469722"/>
              <a:gd name="connsiteX2" fmla="*/ 420438 w 1053316"/>
              <a:gd name="connsiteY2" fmla="*/ 193905 h 469722"/>
              <a:gd name="connsiteX3" fmla="*/ 560727 w 1053316"/>
              <a:gd name="connsiteY3" fmla="*/ 99242 h 469722"/>
              <a:gd name="connsiteX4" fmla="*/ 688644 w 1053316"/>
              <a:gd name="connsiteY4" fmla="*/ 113853 h 469722"/>
              <a:gd name="connsiteX5" fmla="*/ 917323 w 1053316"/>
              <a:gd name="connsiteY5" fmla="*/ 26602 h 469722"/>
              <a:gd name="connsiteX6" fmla="*/ 1041402 w 1053316"/>
              <a:gd name="connsiteY6" fmla="*/ 256849 h 469722"/>
              <a:gd name="connsiteX7" fmla="*/ 623217 w 1053316"/>
              <a:gd name="connsiteY7" fmla="*/ 466140 h 469722"/>
              <a:gd name="connsiteX8" fmla="*/ 491974 w 1053316"/>
              <a:gd name="connsiteY8" fmla="*/ 383774 h 469722"/>
              <a:gd name="connsiteX9" fmla="*/ 439504 w 1053316"/>
              <a:gd name="connsiteY9" fmla="*/ 315324 h 469722"/>
              <a:gd name="connsiteX10" fmla="*/ 280812 w 1053316"/>
              <a:gd name="connsiteY10" fmla="*/ 299830 h 469722"/>
              <a:gd name="connsiteX11" fmla="*/ 3415 w 1053316"/>
              <a:gd name="connsiteY11" fmla="*/ 143904 h 469722"/>
              <a:gd name="connsiteX0" fmla="*/ 3378 w 1053279"/>
              <a:gd name="connsiteY0" fmla="*/ 143537 h 469355"/>
              <a:gd name="connsiteX1" fmla="*/ 144969 w 1053279"/>
              <a:gd name="connsiteY1" fmla="*/ 115 h 469355"/>
              <a:gd name="connsiteX2" fmla="*/ 412464 w 1053279"/>
              <a:gd name="connsiteY2" fmla="*/ 121410 h 469355"/>
              <a:gd name="connsiteX3" fmla="*/ 560690 w 1053279"/>
              <a:gd name="connsiteY3" fmla="*/ 98875 h 469355"/>
              <a:gd name="connsiteX4" fmla="*/ 688607 w 1053279"/>
              <a:gd name="connsiteY4" fmla="*/ 113486 h 469355"/>
              <a:gd name="connsiteX5" fmla="*/ 917286 w 1053279"/>
              <a:gd name="connsiteY5" fmla="*/ 26235 h 469355"/>
              <a:gd name="connsiteX6" fmla="*/ 1041365 w 1053279"/>
              <a:gd name="connsiteY6" fmla="*/ 256482 h 469355"/>
              <a:gd name="connsiteX7" fmla="*/ 623180 w 1053279"/>
              <a:gd name="connsiteY7" fmla="*/ 465773 h 469355"/>
              <a:gd name="connsiteX8" fmla="*/ 491937 w 1053279"/>
              <a:gd name="connsiteY8" fmla="*/ 383407 h 469355"/>
              <a:gd name="connsiteX9" fmla="*/ 439467 w 1053279"/>
              <a:gd name="connsiteY9" fmla="*/ 314957 h 469355"/>
              <a:gd name="connsiteX10" fmla="*/ 280775 w 1053279"/>
              <a:gd name="connsiteY10" fmla="*/ 299463 h 469355"/>
              <a:gd name="connsiteX11" fmla="*/ 3378 w 1053279"/>
              <a:gd name="connsiteY11" fmla="*/ 143537 h 469355"/>
              <a:gd name="connsiteX0" fmla="*/ 1846 w 1051747"/>
              <a:gd name="connsiteY0" fmla="*/ 143537 h 469355"/>
              <a:gd name="connsiteX1" fmla="*/ 143437 w 1051747"/>
              <a:gd name="connsiteY1" fmla="*/ 115 h 469355"/>
              <a:gd name="connsiteX2" fmla="*/ 410932 w 1051747"/>
              <a:gd name="connsiteY2" fmla="*/ 121410 h 469355"/>
              <a:gd name="connsiteX3" fmla="*/ 559158 w 1051747"/>
              <a:gd name="connsiteY3" fmla="*/ 98875 h 469355"/>
              <a:gd name="connsiteX4" fmla="*/ 687075 w 1051747"/>
              <a:gd name="connsiteY4" fmla="*/ 113486 h 469355"/>
              <a:gd name="connsiteX5" fmla="*/ 915754 w 1051747"/>
              <a:gd name="connsiteY5" fmla="*/ 26235 h 469355"/>
              <a:gd name="connsiteX6" fmla="*/ 1039833 w 1051747"/>
              <a:gd name="connsiteY6" fmla="*/ 256482 h 469355"/>
              <a:gd name="connsiteX7" fmla="*/ 621648 w 1051747"/>
              <a:gd name="connsiteY7" fmla="*/ 465773 h 469355"/>
              <a:gd name="connsiteX8" fmla="*/ 490405 w 1051747"/>
              <a:gd name="connsiteY8" fmla="*/ 383407 h 469355"/>
              <a:gd name="connsiteX9" fmla="*/ 437935 w 1051747"/>
              <a:gd name="connsiteY9" fmla="*/ 314957 h 469355"/>
              <a:gd name="connsiteX10" fmla="*/ 238371 w 1051747"/>
              <a:gd name="connsiteY10" fmla="*/ 402860 h 469355"/>
              <a:gd name="connsiteX11" fmla="*/ 1846 w 1051747"/>
              <a:gd name="connsiteY11" fmla="*/ 143537 h 469355"/>
              <a:gd name="connsiteX0" fmla="*/ 7063 w 960651"/>
              <a:gd name="connsiteY0" fmla="*/ 207713 h 470639"/>
              <a:gd name="connsiteX1" fmla="*/ 52341 w 960651"/>
              <a:gd name="connsiteY1" fmla="*/ 1399 h 470639"/>
              <a:gd name="connsiteX2" fmla="*/ 319836 w 960651"/>
              <a:gd name="connsiteY2" fmla="*/ 122694 h 470639"/>
              <a:gd name="connsiteX3" fmla="*/ 468062 w 960651"/>
              <a:gd name="connsiteY3" fmla="*/ 100159 h 470639"/>
              <a:gd name="connsiteX4" fmla="*/ 595979 w 960651"/>
              <a:gd name="connsiteY4" fmla="*/ 114770 h 470639"/>
              <a:gd name="connsiteX5" fmla="*/ 824658 w 960651"/>
              <a:gd name="connsiteY5" fmla="*/ 27519 h 470639"/>
              <a:gd name="connsiteX6" fmla="*/ 948737 w 960651"/>
              <a:gd name="connsiteY6" fmla="*/ 257766 h 470639"/>
              <a:gd name="connsiteX7" fmla="*/ 530552 w 960651"/>
              <a:gd name="connsiteY7" fmla="*/ 467057 h 470639"/>
              <a:gd name="connsiteX8" fmla="*/ 399309 w 960651"/>
              <a:gd name="connsiteY8" fmla="*/ 384691 h 470639"/>
              <a:gd name="connsiteX9" fmla="*/ 346839 w 960651"/>
              <a:gd name="connsiteY9" fmla="*/ 316241 h 470639"/>
              <a:gd name="connsiteX10" fmla="*/ 147275 w 960651"/>
              <a:gd name="connsiteY10" fmla="*/ 404144 h 470639"/>
              <a:gd name="connsiteX11" fmla="*/ 7063 w 960651"/>
              <a:gd name="connsiteY11" fmla="*/ 207713 h 47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651" h="470639">
                <a:moveTo>
                  <a:pt x="7063" y="207713"/>
                </a:moveTo>
                <a:cubicBezTo>
                  <a:pt x="-8759" y="140589"/>
                  <a:pt x="212" y="15569"/>
                  <a:pt x="52341" y="1399"/>
                </a:cubicBezTo>
                <a:cubicBezTo>
                  <a:pt x="104470" y="-12771"/>
                  <a:pt x="253226" y="84402"/>
                  <a:pt x="319836" y="122694"/>
                </a:cubicBezTo>
                <a:cubicBezTo>
                  <a:pt x="386446" y="160986"/>
                  <a:pt x="422038" y="101480"/>
                  <a:pt x="468062" y="100159"/>
                </a:cubicBezTo>
                <a:cubicBezTo>
                  <a:pt x="514086" y="98838"/>
                  <a:pt x="536546" y="126877"/>
                  <a:pt x="595979" y="114770"/>
                </a:cubicBezTo>
                <a:cubicBezTo>
                  <a:pt x="655412" y="102663"/>
                  <a:pt x="765865" y="3686"/>
                  <a:pt x="824658" y="27519"/>
                </a:cubicBezTo>
                <a:cubicBezTo>
                  <a:pt x="883451" y="51352"/>
                  <a:pt x="997755" y="184510"/>
                  <a:pt x="948737" y="257766"/>
                </a:cubicBezTo>
                <a:cubicBezTo>
                  <a:pt x="899719" y="331022"/>
                  <a:pt x="622123" y="445903"/>
                  <a:pt x="530552" y="467057"/>
                </a:cubicBezTo>
                <a:cubicBezTo>
                  <a:pt x="438981" y="488211"/>
                  <a:pt x="429928" y="409827"/>
                  <a:pt x="399309" y="384691"/>
                </a:cubicBezTo>
                <a:cubicBezTo>
                  <a:pt x="368690" y="359555"/>
                  <a:pt x="394651" y="335665"/>
                  <a:pt x="346839" y="316241"/>
                </a:cubicBezTo>
                <a:cubicBezTo>
                  <a:pt x="299027" y="296817"/>
                  <a:pt x="203904" y="422232"/>
                  <a:pt x="147275" y="404144"/>
                </a:cubicBezTo>
                <a:cubicBezTo>
                  <a:pt x="90646" y="386056"/>
                  <a:pt x="22885" y="274837"/>
                  <a:pt x="7063" y="207713"/>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3" algn="ctr" eaLnBrk="0" hangingPunct="0"/>
            <a:endParaRPr lang="en-US" dirty="0">
              <a:solidFill>
                <a:prstClr val="white"/>
              </a:solidFill>
            </a:endParaRPr>
          </a:p>
        </p:txBody>
      </p:sp>
      <p:pic>
        <p:nvPicPr>
          <p:cNvPr id="4" name="Picture 3" descr="Clock Circular Time · Free vector graphic on Pixabay"/>
          <p:cNvPicPr>
            <a:picLocks noChangeAspect="1"/>
          </p:cNvPicPr>
          <p:nvPr/>
        </p:nvPicPr>
        <p:blipFill>
          <a:blip r:embed="rId2" cstate="hqprint">
            <a:biLevel thresh="75000"/>
            <a:extLst>
              <a:ext uri="{28A0092B-C50C-407E-A947-70E740481C1C}">
                <a14:useLocalDpi xmlns:a14="http://schemas.microsoft.com/office/drawing/2010/main"/>
              </a:ext>
            </a:extLst>
          </a:blip>
          <a:stretch>
            <a:fillRect/>
          </a:stretch>
        </p:blipFill>
        <p:spPr>
          <a:xfrm>
            <a:off x="7248755" y="4618549"/>
            <a:ext cx="537393" cy="537393"/>
          </a:xfrm>
          <a:prstGeom prst="rect">
            <a:avLst/>
          </a:prstGeom>
        </p:spPr>
      </p:pic>
      <p:pic>
        <p:nvPicPr>
          <p:cNvPr id="17" name="Picture 16" descr="Clock Circular Time · Free vector graphic on Pixabay"/>
          <p:cNvPicPr>
            <a:picLocks noChangeAspect="1"/>
          </p:cNvPicPr>
          <p:nvPr/>
        </p:nvPicPr>
        <p:blipFill>
          <a:blip r:embed="rId2" cstate="hqprint">
            <a:biLevel thresh="75000"/>
            <a:extLst>
              <a:ext uri="{28A0092B-C50C-407E-A947-70E740481C1C}">
                <a14:useLocalDpi xmlns:a14="http://schemas.microsoft.com/office/drawing/2010/main"/>
              </a:ext>
            </a:extLst>
          </a:blip>
          <a:stretch>
            <a:fillRect/>
          </a:stretch>
        </p:blipFill>
        <p:spPr>
          <a:xfrm>
            <a:off x="7338124" y="2041129"/>
            <a:ext cx="537393" cy="537393"/>
          </a:xfrm>
          <a:prstGeom prst="rect">
            <a:avLst/>
          </a:prstGeom>
        </p:spPr>
      </p:pic>
      <p:pic>
        <p:nvPicPr>
          <p:cNvPr id="19" name="Picture 18" descr="Clock Circular Time · Free vector graphic on Pixabay"/>
          <p:cNvPicPr>
            <a:picLocks noChangeAspect="1"/>
          </p:cNvPicPr>
          <p:nvPr/>
        </p:nvPicPr>
        <p:blipFill>
          <a:blip r:embed="rId2" cstate="hqprint">
            <a:biLevel thresh="75000"/>
            <a:extLst>
              <a:ext uri="{28A0092B-C50C-407E-A947-70E740481C1C}">
                <a14:useLocalDpi xmlns:a14="http://schemas.microsoft.com/office/drawing/2010/main"/>
              </a:ext>
            </a:extLst>
          </a:blip>
          <a:stretch>
            <a:fillRect/>
          </a:stretch>
        </p:blipFill>
        <p:spPr>
          <a:xfrm>
            <a:off x="4946159" y="2235971"/>
            <a:ext cx="537393" cy="537393"/>
          </a:xfrm>
          <a:prstGeom prst="rect">
            <a:avLst/>
          </a:prstGeom>
        </p:spPr>
      </p:pic>
      <p:pic>
        <p:nvPicPr>
          <p:cNvPr id="20" name="Picture 19" descr="Clock Circular Time · Free vector graphic on Pixabay"/>
          <p:cNvPicPr>
            <a:picLocks noChangeAspect="1"/>
          </p:cNvPicPr>
          <p:nvPr/>
        </p:nvPicPr>
        <p:blipFill>
          <a:blip r:embed="rId2" cstate="hqprint">
            <a:biLevel thresh="75000"/>
            <a:extLst>
              <a:ext uri="{28A0092B-C50C-407E-A947-70E740481C1C}">
                <a14:useLocalDpi xmlns:a14="http://schemas.microsoft.com/office/drawing/2010/main"/>
              </a:ext>
            </a:extLst>
          </a:blip>
          <a:stretch>
            <a:fillRect/>
          </a:stretch>
        </p:blipFill>
        <p:spPr>
          <a:xfrm>
            <a:off x="9677593" y="5029138"/>
            <a:ext cx="537393" cy="537393"/>
          </a:xfrm>
          <a:prstGeom prst="rect">
            <a:avLst/>
          </a:prstGeom>
        </p:spPr>
      </p:pic>
      <p:cxnSp>
        <p:nvCxnSpPr>
          <p:cNvPr id="21" name="Straight Arrow Connector 20"/>
          <p:cNvCxnSpPr/>
          <p:nvPr/>
        </p:nvCxnSpPr>
        <p:spPr>
          <a:xfrm flipH="1" flipV="1">
            <a:off x="8478534" y="4887245"/>
            <a:ext cx="574026" cy="410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61928" y="2203655"/>
            <a:ext cx="694398" cy="3010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Chainsaw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11371" y="5297834"/>
            <a:ext cx="1474199" cy="554299"/>
          </a:xfrm>
          <a:prstGeom prst="rect">
            <a:avLst/>
          </a:prstGeom>
        </p:spPr>
      </p:pic>
      <p:pic>
        <p:nvPicPr>
          <p:cNvPr id="23" name="Picture 22" descr="Chainsaw PNG"/>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110958" y="1755526"/>
            <a:ext cx="1474199" cy="554299"/>
          </a:xfrm>
          <a:prstGeom prst="rect">
            <a:avLst/>
          </a:prstGeom>
        </p:spPr>
      </p:pic>
    </p:spTree>
    <p:extLst>
      <p:ext uri="{BB962C8B-B14F-4D97-AF65-F5344CB8AC3E}">
        <p14:creationId xmlns:p14="http://schemas.microsoft.com/office/powerpoint/2010/main" val="24702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mph" presetSubtype="0" fill="hold" grpId="0" nodeType="clickEffect">
                                  <p:stCondLst>
                                    <p:cond delay="0"/>
                                  </p:stCondLst>
                                  <p:childTnLst>
                                    <p:animClr clrSpc="hsl" dir="cw">
                                      <p:cBhvr override="childStyle">
                                        <p:cTn id="10" dur="2000" fill="hold"/>
                                        <p:tgtEl>
                                          <p:spTgt spid="12"/>
                                        </p:tgtEl>
                                        <p:attrNameLst>
                                          <p:attrName>style.color</p:attrName>
                                        </p:attrNameLst>
                                      </p:cBhvr>
                                      <p:by>
                                        <p:hsl h="0" s="12549" l="25098"/>
                                      </p:by>
                                    </p:animClr>
                                    <p:animClr clrSpc="hsl" dir="cw">
                                      <p:cBhvr>
                                        <p:cTn id="11" dur="2000" fill="hold"/>
                                        <p:tgtEl>
                                          <p:spTgt spid="12"/>
                                        </p:tgtEl>
                                        <p:attrNameLst>
                                          <p:attrName>fillcolor</p:attrName>
                                        </p:attrNameLst>
                                      </p:cBhvr>
                                      <p:by>
                                        <p:hsl h="0" s="12549" l="25098"/>
                                      </p:by>
                                    </p:animClr>
                                    <p:animClr clrSpc="hsl" dir="cw">
                                      <p:cBhvr>
                                        <p:cTn id="12" dur="2000" fill="hold"/>
                                        <p:tgtEl>
                                          <p:spTgt spid="12"/>
                                        </p:tgtEl>
                                        <p:attrNameLst>
                                          <p:attrName>stroke.color</p:attrName>
                                        </p:attrNameLst>
                                      </p:cBhvr>
                                      <p:by>
                                        <p:hsl h="0" s="12549" l="25098"/>
                                      </p:by>
                                    </p:animClr>
                                    <p:set>
                                      <p:cBhvr>
                                        <p:cTn id="13" dur="2000" fill="hold"/>
                                        <p:tgtEl>
                                          <p:spTgt spid="12"/>
                                        </p:tgtEl>
                                        <p:attrNameLst>
                                          <p:attrName>fill.type</p:attrName>
                                        </p:attrNameLst>
                                      </p:cBhvr>
                                      <p:to>
                                        <p:strVal val="solid"/>
                                      </p:to>
                                    </p:set>
                                  </p:childTnLst>
                                </p:cTn>
                              </p:par>
                              <p:par>
                                <p:cTn id="14" presetID="30" presetClass="emph" presetSubtype="0" fill="hold" grpId="0" nodeType="withEffect">
                                  <p:stCondLst>
                                    <p:cond delay="0"/>
                                  </p:stCondLst>
                                  <p:childTnLst>
                                    <p:animClr clrSpc="hsl" dir="cw">
                                      <p:cBhvr override="childStyle">
                                        <p:cTn id="15" dur="2000" fill="hold"/>
                                        <p:tgtEl>
                                          <p:spTgt spid="10"/>
                                        </p:tgtEl>
                                        <p:attrNameLst>
                                          <p:attrName>style.color</p:attrName>
                                        </p:attrNameLst>
                                      </p:cBhvr>
                                      <p:by>
                                        <p:hsl h="0" s="12549" l="25098"/>
                                      </p:by>
                                    </p:animClr>
                                    <p:animClr clrSpc="hsl" dir="cw">
                                      <p:cBhvr>
                                        <p:cTn id="16" dur="2000" fill="hold"/>
                                        <p:tgtEl>
                                          <p:spTgt spid="10"/>
                                        </p:tgtEl>
                                        <p:attrNameLst>
                                          <p:attrName>fillcolor</p:attrName>
                                        </p:attrNameLst>
                                      </p:cBhvr>
                                      <p:by>
                                        <p:hsl h="0" s="12549" l="25098"/>
                                      </p:by>
                                    </p:animClr>
                                    <p:animClr clrSpc="hsl" dir="cw">
                                      <p:cBhvr>
                                        <p:cTn id="17" dur="2000" fill="hold"/>
                                        <p:tgtEl>
                                          <p:spTgt spid="10"/>
                                        </p:tgtEl>
                                        <p:attrNameLst>
                                          <p:attrName>stroke.color</p:attrName>
                                        </p:attrNameLst>
                                      </p:cBhvr>
                                      <p:by>
                                        <p:hsl h="0" s="12549" l="25098"/>
                                      </p:by>
                                    </p:animClr>
                                    <p:set>
                                      <p:cBhvr>
                                        <p:cTn id="18" dur="2000" fill="hold"/>
                                        <p:tgtEl>
                                          <p:spTgt spid="10"/>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0" y="457200"/>
            <a:ext cx="4715570" cy="1600200"/>
          </a:xfrm>
        </p:spPr>
        <p:txBody>
          <a:bodyPr>
            <a:normAutofit/>
          </a:bodyPr>
          <a:lstStyle/>
          <a:p>
            <a:r>
              <a:rPr lang="en-US" sz="3600" b="1" dirty="0"/>
              <a:t>Question 2:</a:t>
            </a:r>
            <a:br>
              <a:rPr lang="en-US" sz="3600" dirty="0"/>
            </a:br>
            <a:r>
              <a:rPr lang="en-US" sz="3600" dirty="0"/>
              <a:t>Corridors &amp; </a:t>
            </a:r>
            <a:br>
              <a:rPr lang="en-US" sz="3600" dirty="0"/>
            </a:br>
            <a:r>
              <a:rPr lang="en-US" sz="3600" dirty="0"/>
              <a:t>Stepping Stones</a:t>
            </a:r>
          </a:p>
        </p:txBody>
      </p:sp>
      <p:sp>
        <p:nvSpPr>
          <p:cNvPr id="18" name="Text Placeholder 17">
            <a:extLst>
              <a:ext uri="{FF2B5EF4-FFF2-40B4-BE49-F238E27FC236}">
                <a16:creationId xmlns:a16="http://schemas.microsoft.com/office/drawing/2014/main" id="{ADE3C487-7154-4BCE-8FE0-01F0A5FC350F}"/>
              </a:ext>
            </a:extLst>
          </p:cNvPr>
          <p:cNvSpPr>
            <a:spLocks noGrp="1"/>
          </p:cNvSpPr>
          <p:nvPr>
            <p:ph type="body" sz="half" idx="2"/>
          </p:nvPr>
        </p:nvSpPr>
        <p:spPr>
          <a:xfrm>
            <a:off x="809309" y="2301240"/>
            <a:ext cx="3224212" cy="2583875"/>
          </a:xfrm>
        </p:spPr>
        <p:txBody>
          <a:bodyPr>
            <a:normAutofit/>
          </a:bodyPr>
          <a:lstStyle/>
          <a:p>
            <a:pPr marL="285750" indent="-285750">
              <a:buFont typeface="Wingdings" panose="05000000000000000000" pitchFamily="2" charset="2"/>
              <a:buChar char="§"/>
            </a:pPr>
            <a:r>
              <a:rPr lang="en-US" sz="3200" dirty="0"/>
              <a:t>Feasible?</a:t>
            </a:r>
          </a:p>
          <a:p>
            <a:pPr marL="742950" lvl="1" indent="-285750">
              <a:buFont typeface="Wingdings" panose="05000000000000000000" pitchFamily="2" charset="2"/>
              <a:buChar char="§"/>
            </a:pPr>
            <a:r>
              <a:rPr lang="en-US" sz="2400" dirty="0"/>
              <a:t>Number</a:t>
            </a:r>
          </a:p>
          <a:p>
            <a:pPr marL="742950" lvl="1" indent="-285750">
              <a:buFont typeface="Wingdings" panose="05000000000000000000" pitchFamily="2" charset="2"/>
              <a:buChar char="§"/>
            </a:pPr>
            <a:r>
              <a:rPr lang="en-US" sz="2400" dirty="0"/>
              <a:t>Distance</a:t>
            </a:r>
          </a:p>
          <a:p>
            <a:pPr marL="742950" lvl="1" indent="-285750">
              <a:buFont typeface="Wingdings" panose="05000000000000000000" pitchFamily="2" charset="2"/>
              <a:buChar char="§"/>
            </a:pPr>
            <a:r>
              <a:rPr lang="en-US" sz="2400" dirty="0"/>
              <a:t>Maintenance frequency</a:t>
            </a:r>
          </a:p>
        </p:txBody>
      </p:sp>
      <p:pic>
        <p:nvPicPr>
          <p:cNvPr id="6" name="Picture 5" descr="qgis - How to get additional subbasin areas designated by points in the river network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6187" y="457200"/>
            <a:ext cx="7434187" cy="5736617"/>
          </a:xfrm>
          <a:prstGeom prst="rect">
            <a:avLst/>
          </a:prstGeom>
        </p:spPr>
      </p:pic>
      <p:sp>
        <p:nvSpPr>
          <p:cNvPr id="3" name="Rectangle 2"/>
          <p:cNvSpPr/>
          <p:nvPr/>
        </p:nvSpPr>
        <p:spPr>
          <a:xfrm>
            <a:off x="7369543" y="1779591"/>
            <a:ext cx="1005403" cy="2215991"/>
          </a:xfrm>
          <a:prstGeom prst="rect">
            <a:avLst/>
          </a:prstGeom>
          <a:noFill/>
        </p:spPr>
        <p:txBody>
          <a:bodyPr wrap="none" lIns="91440" tIns="45720" rIns="91440" bIns="45720">
            <a:spAutoFit/>
          </a:bodyPr>
          <a:lstStyle/>
          <a:p>
            <a:pPr algn="ctr"/>
            <a:r>
              <a:rPr lang="en-US" sz="13800" b="0" cap="none" spc="0" dirty="0">
                <a:ln w="0"/>
                <a:solidFill>
                  <a:schemeClr val="tx1"/>
                </a:solidFill>
                <a:effectLst>
                  <a:outerShdw blurRad="38100" dist="19050" dir="2700000" algn="tl" rotWithShape="0">
                    <a:schemeClr val="dk1">
                      <a:alpha val="40000"/>
                    </a:schemeClr>
                  </a:outerShdw>
                </a:effectLst>
              </a:rPr>
              <a:t>?</a:t>
            </a:r>
          </a:p>
        </p:txBody>
      </p:sp>
      <p:pic>
        <p:nvPicPr>
          <p:cNvPr id="14" name="Picture 13"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4">
            <a:extLst>
              <a:ext uri="{28A0092B-C50C-407E-A947-70E740481C1C}">
                <a14:useLocalDpi xmlns:a14="http://schemas.microsoft.com/office/drawing/2010/main" val="0"/>
              </a:ext>
            </a:extLst>
          </a:blip>
          <a:srcRect l="23721" t="8431" r="15016" b="7088"/>
          <a:stretch/>
        </p:blipFill>
        <p:spPr>
          <a:xfrm>
            <a:off x="9186130" y="5131796"/>
            <a:ext cx="705840" cy="649705"/>
          </a:xfrm>
          <a:prstGeom prst="rect">
            <a:avLst/>
          </a:prstGeom>
          <a:effectLst/>
        </p:spPr>
      </p:pic>
      <p:pic>
        <p:nvPicPr>
          <p:cNvPr id="16" name="Picture 15"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4">
            <a:extLst>
              <a:ext uri="{28A0092B-C50C-407E-A947-70E740481C1C}">
                <a14:useLocalDpi xmlns:a14="http://schemas.microsoft.com/office/drawing/2010/main" val="0"/>
              </a:ext>
            </a:extLst>
          </a:blip>
          <a:srcRect l="23721" t="8431" r="15016" b="7088"/>
          <a:stretch/>
        </p:blipFill>
        <p:spPr>
          <a:xfrm>
            <a:off x="8364328" y="5456649"/>
            <a:ext cx="705840" cy="649705"/>
          </a:xfrm>
          <a:prstGeom prst="rect">
            <a:avLst/>
          </a:prstGeom>
          <a:effectLst/>
        </p:spPr>
      </p:pic>
      <p:pic>
        <p:nvPicPr>
          <p:cNvPr id="17" name="Picture 16"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4">
            <a:extLst>
              <a:ext uri="{28A0092B-C50C-407E-A947-70E740481C1C}">
                <a14:useLocalDpi xmlns:a14="http://schemas.microsoft.com/office/drawing/2010/main" val="0"/>
              </a:ext>
            </a:extLst>
          </a:blip>
          <a:srcRect l="23721" t="8431" r="15016" b="7088"/>
          <a:stretch/>
        </p:blipFill>
        <p:spPr>
          <a:xfrm>
            <a:off x="4576346" y="717101"/>
            <a:ext cx="705840" cy="649705"/>
          </a:xfrm>
          <a:prstGeom prst="rect">
            <a:avLst/>
          </a:prstGeom>
          <a:effectLst/>
        </p:spPr>
      </p:pic>
      <p:pic>
        <p:nvPicPr>
          <p:cNvPr id="19" name="Picture 18"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4">
            <a:extLst>
              <a:ext uri="{28A0092B-C50C-407E-A947-70E740481C1C}">
                <a14:useLocalDpi xmlns:a14="http://schemas.microsoft.com/office/drawing/2010/main" val="0"/>
              </a:ext>
            </a:extLst>
          </a:blip>
          <a:srcRect l="23721" t="8431" r="15016" b="7088"/>
          <a:stretch/>
        </p:blipFill>
        <p:spPr>
          <a:xfrm>
            <a:off x="5462366" y="392249"/>
            <a:ext cx="705840" cy="649705"/>
          </a:xfrm>
          <a:prstGeom prst="rect">
            <a:avLst/>
          </a:prstGeom>
          <a:effectLst/>
        </p:spPr>
      </p:pic>
    </p:spTree>
    <p:extLst>
      <p:ext uri="{BB962C8B-B14F-4D97-AF65-F5344CB8AC3E}">
        <p14:creationId xmlns:p14="http://schemas.microsoft.com/office/powerpoint/2010/main" val="378275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74" y="141149"/>
            <a:ext cx="3191806" cy="821890"/>
          </a:xfrm>
          <a:ln>
            <a:solidFill>
              <a:schemeClr val="tx1"/>
            </a:solidFill>
          </a:ln>
        </p:spPr>
        <p:txBody>
          <a:bodyPr>
            <a:noAutofit/>
          </a:bodyPr>
          <a:lstStyle/>
          <a:p>
            <a:r>
              <a:rPr lang="en-US" sz="3600" dirty="0">
                <a:ln>
                  <a:solidFill>
                    <a:schemeClr val="tx1"/>
                  </a:solidFill>
                </a:ln>
              </a:rPr>
              <a:t>Previous SEIBM</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1536" y="1752398"/>
            <a:ext cx="8241286" cy="4296538"/>
          </a:xfrm>
          <a:prstGeom prst="rect">
            <a:avLst/>
          </a:prstGeom>
        </p:spPr>
      </p:pic>
      <p:sp>
        <p:nvSpPr>
          <p:cNvPr id="7" name="TextBox 6"/>
          <p:cNvSpPr txBox="1"/>
          <p:nvPr/>
        </p:nvSpPr>
        <p:spPr>
          <a:xfrm>
            <a:off x="3891781" y="547540"/>
            <a:ext cx="4628016" cy="830997"/>
          </a:xfrm>
          <a:prstGeom prst="rect">
            <a:avLst/>
          </a:prstGeom>
          <a:noFill/>
        </p:spPr>
        <p:txBody>
          <a:bodyPr wrap="square" rtlCol="0">
            <a:spAutoFit/>
          </a:bodyPr>
          <a:lstStyle/>
          <a:p>
            <a:pPr algn="ctr"/>
            <a:r>
              <a:rPr lang="en-US" sz="2400" dirty="0"/>
              <a:t>Used data from a </a:t>
            </a:r>
            <a:r>
              <a:rPr lang="en-US" sz="2400" u="sng" dirty="0"/>
              <a:t>surrogate species</a:t>
            </a:r>
            <a:r>
              <a:rPr lang="en-US" sz="2400" dirty="0"/>
              <a:t>:</a:t>
            </a:r>
          </a:p>
          <a:p>
            <a:pPr algn="ctr"/>
            <a:r>
              <a:rPr lang="en-US" sz="2400" dirty="0"/>
              <a:t>Appalachian brown butterfly</a:t>
            </a:r>
          </a:p>
        </p:txBody>
      </p:sp>
      <p:sp>
        <p:nvSpPr>
          <p:cNvPr id="8" name="TextBox 7"/>
          <p:cNvSpPr txBox="1"/>
          <p:nvPr/>
        </p:nvSpPr>
        <p:spPr>
          <a:xfrm>
            <a:off x="4676138" y="3102766"/>
            <a:ext cx="6829812" cy="1569660"/>
          </a:xfrm>
          <a:prstGeom prst="rect">
            <a:avLst/>
          </a:prstGeom>
          <a:solidFill>
            <a:schemeClr val="bg1">
              <a:lumMod val="85000"/>
            </a:schemeClr>
          </a:solidFill>
        </p:spPr>
        <p:txBody>
          <a:bodyPr wrap="square" rtlCol="0">
            <a:spAutoFit/>
          </a:bodyPr>
          <a:lstStyle/>
          <a:p>
            <a:pPr algn="ctr"/>
            <a:r>
              <a:rPr lang="en-US" sz="2400" b="1" dirty="0">
                <a:solidFill>
                  <a:srgbClr val="C00000"/>
                </a:solidFill>
              </a:rPr>
              <a:t>APPALACHIAN BROWN </a:t>
            </a:r>
          </a:p>
          <a:p>
            <a:pPr algn="ctr"/>
            <a:r>
              <a:rPr lang="en-US" sz="2400" b="1" dirty="0">
                <a:solidFill>
                  <a:srgbClr val="C00000"/>
                </a:solidFill>
              </a:rPr>
              <a:t>NOT A GOOD SURROGATE FOR SFS!!</a:t>
            </a:r>
          </a:p>
          <a:p>
            <a:pPr algn="ctr"/>
            <a:endParaRPr lang="en-US" sz="2400" b="1" dirty="0">
              <a:solidFill>
                <a:srgbClr val="C00000"/>
              </a:solidFill>
            </a:endParaRPr>
          </a:p>
          <a:p>
            <a:pPr algn="ctr"/>
            <a:r>
              <a:rPr lang="en-US" sz="2400" b="1" dirty="0">
                <a:solidFill>
                  <a:srgbClr val="C00000"/>
                </a:solidFill>
              </a:rPr>
              <a:t>Henry et al. (2019)</a:t>
            </a:r>
          </a:p>
        </p:txBody>
      </p:sp>
      <p:pic>
        <p:nvPicPr>
          <p:cNvPr id="9" name="Picture 8"/>
          <p:cNvPicPr>
            <a:picLocks noChangeAspect="1"/>
          </p:cNvPicPr>
          <p:nvPr/>
        </p:nvPicPr>
        <p:blipFill>
          <a:blip r:embed="rId4"/>
          <a:stretch>
            <a:fillRect/>
          </a:stretch>
        </p:blipFill>
        <p:spPr>
          <a:xfrm>
            <a:off x="8827359" y="141149"/>
            <a:ext cx="1635692" cy="1482564"/>
          </a:xfrm>
          <a:prstGeom prst="rect">
            <a:avLst/>
          </a:prstGeom>
        </p:spPr>
      </p:pic>
      <p:sp>
        <p:nvSpPr>
          <p:cNvPr id="10" name="&quot;No&quot; Symbol 9"/>
          <p:cNvSpPr/>
          <p:nvPr/>
        </p:nvSpPr>
        <p:spPr>
          <a:xfrm>
            <a:off x="8630041" y="-36655"/>
            <a:ext cx="2091738" cy="1838171"/>
          </a:xfrm>
          <a:prstGeom prst="noSmoking">
            <a:avLst>
              <a:gd name="adj" fmla="val 1429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05434" y="4013558"/>
            <a:ext cx="2268682" cy="1168736"/>
          </a:xfrm>
          <a:prstGeom prst="rect">
            <a:avLst/>
          </a:prstGeom>
        </p:spPr>
      </p:pic>
      <p:pic>
        <p:nvPicPr>
          <p:cNvPr id="12" name="Picture 11"/>
          <p:cNvPicPr>
            <a:picLocks noChangeAspect="1"/>
          </p:cNvPicPr>
          <p:nvPr/>
        </p:nvPicPr>
        <p:blipFill>
          <a:blip r:embed="rId6"/>
          <a:stretch>
            <a:fillRect/>
          </a:stretch>
        </p:blipFill>
        <p:spPr>
          <a:xfrm>
            <a:off x="869890" y="2022695"/>
            <a:ext cx="2139771" cy="1390169"/>
          </a:xfrm>
          <a:prstGeom prst="rect">
            <a:avLst/>
          </a:prstGeom>
        </p:spPr>
      </p:pic>
      <p:sp>
        <p:nvSpPr>
          <p:cNvPr id="13" name="TextBox 12"/>
          <p:cNvSpPr txBox="1"/>
          <p:nvPr/>
        </p:nvSpPr>
        <p:spPr>
          <a:xfrm>
            <a:off x="702663" y="1567732"/>
            <a:ext cx="2474227" cy="369332"/>
          </a:xfrm>
          <a:prstGeom prst="rect">
            <a:avLst/>
          </a:prstGeom>
          <a:noFill/>
        </p:spPr>
        <p:txBody>
          <a:bodyPr wrap="square" rtlCol="0">
            <a:spAutoFit/>
          </a:bodyPr>
          <a:lstStyle/>
          <a:p>
            <a:pPr algn="ctr"/>
            <a:r>
              <a:rPr lang="en-US" dirty="0"/>
              <a:t>Time-step = 5 seconds</a:t>
            </a:r>
          </a:p>
        </p:txBody>
      </p:sp>
      <p:sp>
        <p:nvSpPr>
          <p:cNvPr id="14" name="&quot;No&quot; Symbol 13"/>
          <p:cNvSpPr/>
          <p:nvPr/>
        </p:nvSpPr>
        <p:spPr>
          <a:xfrm>
            <a:off x="322808" y="1609101"/>
            <a:ext cx="3320736" cy="3247153"/>
          </a:xfrm>
          <a:prstGeom prst="noSmoking">
            <a:avLst>
              <a:gd name="adj" fmla="val 1429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90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54764" y="695739"/>
            <a:ext cx="164432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itle 1"/>
          <p:cNvSpPr>
            <a:spLocks noGrp="1"/>
          </p:cNvSpPr>
          <p:nvPr>
            <p:ph type="title"/>
          </p:nvPr>
        </p:nvSpPr>
        <p:spPr>
          <a:xfrm>
            <a:off x="281608" y="135331"/>
            <a:ext cx="3385517" cy="888399"/>
          </a:xfrm>
        </p:spPr>
        <p:txBody>
          <a:bodyPr>
            <a:normAutofit/>
          </a:bodyPr>
          <a:lstStyle/>
          <a:p>
            <a:r>
              <a:rPr lang="en-US" sz="4000" dirty="0"/>
              <a:t>New SFS SEIBM</a:t>
            </a:r>
          </a:p>
        </p:txBody>
      </p:sp>
      <p:grpSp>
        <p:nvGrpSpPr>
          <p:cNvPr id="28" name="Group 27"/>
          <p:cNvGrpSpPr/>
          <p:nvPr/>
        </p:nvGrpSpPr>
        <p:grpSpPr>
          <a:xfrm>
            <a:off x="1498677" y="1126600"/>
            <a:ext cx="9371141" cy="4885580"/>
            <a:chOff x="1498677" y="1126600"/>
            <a:chExt cx="9371141" cy="4885580"/>
          </a:xfrm>
        </p:grpSpPr>
        <p:grpSp>
          <p:nvGrpSpPr>
            <p:cNvPr id="26" name="Group 25"/>
            <p:cNvGrpSpPr/>
            <p:nvPr/>
          </p:nvGrpSpPr>
          <p:grpSpPr>
            <a:xfrm>
              <a:off x="1498677" y="1126600"/>
              <a:ext cx="9371141" cy="4885580"/>
              <a:chOff x="1498677" y="1126600"/>
              <a:chExt cx="9371141" cy="4885580"/>
            </a:xfrm>
          </p:grpSpPr>
          <p:grpSp>
            <p:nvGrpSpPr>
              <p:cNvPr id="24" name="Group 23"/>
              <p:cNvGrpSpPr/>
              <p:nvPr/>
            </p:nvGrpSpPr>
            <p:grpSpPr>
              <a:xfrm>
                <a:off x="1498677" y="1126600"/>
                <a:ext cx="9371141" cy="4885580"/>
                <a:chOff x="1498677" y="1126600"/>
                <a:chExt cx="9371141" cy="4885580"/>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8677" y="1126600"/>
                  <a:ext cx="9371141" cy="4885580"/>
                </a:xfrm>
                <a:prstGeom prst="rect">
                  <a:avLst/>
                </a:prstGeom>
              </p:spPr>
            </p:pic>
            <p:sp>
              <p:nvSpPr>
                <p:cNvPr id="23" name="Rectangle 22"/>
                <p:cNvSpPr/>
                <p:nvPr/>
              </p:nvSpPr>
              <p:spPr>
                <a:xfrm>
                  <a:off x="1540242" y="4166886"/>
                  <a:ext cx="1950579" cy="1030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895514" y="4762630"/>
                <a:ext cx="2595341" cy="107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1741134" y="2798618"/>
              <a:ext cx="1099048" cy="325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004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54764" y="695739"/>
            <a:ext cx="164432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806396768"/>
              </p:ext>
            </p:extLst>
          </p:nvPr>
        </p:nvGraphicFramePr>
        <p:xfrm>
          <a:off x="1762166" y="533910"/>
          <a:ext cx="9943697" cy="5608131"/>
        </p:xfrm>
        <a:graphic>
          <a:graphicData uri="http://schemas.openxmlformats.org/presentationml/2006/ole">
            <mc:AlternateContent xmlns:mc="http://schemas.openxmlformats.org/markup-compatibility/2006">
              <mc:Choice xmlns:v="urn:schemas-microsoft-com:vml" Requires="v">
                <p:oleObj spid="_x0000_s2076" name="Slide" r:id="rId4" imgW="5939087" imgH="3342138" progId="PowerPoint.Slide.12">
                  <p:embed/>
                </p:oleObj>
              </mc:Choice>
              <mc:Fallback>
                <p:oleObj name="Slide" r:id="rId4" imgW="5939087" imgH="3342138" progId="PowerPoint.Slide.12">
                  <p:embed/>
                  <p:pic>
                    <p:nvPicPr>
                      <p:cNvPr id="4" name="Object 3"/>
                      <p:cNvPicPr>
                        <a:picLocks noChangeAspect="1" noChangeArrowheads="1"/>
                      </p:cNvPicPr>
                      <p:nvPr/>
                    </p:nvPicPr>
                    <p:blipFill>
                      <a:blip r:embed="rId5"/>
                      <a:srcRect/>
                      <a:stretch>
                        <a:fillRect/>
                      </a:stretch>
                    </p:blipFill>
                    <p:spPr bwMode="auto">
                      <a:xfrm>
                        <a:off x="1762166" y="533910"/>
                        <a:ext cx="9943697" cy="5608131"/>
                      </a:xfrm>
                      <a:prstGeom prst="rect">
                        <a:avLst/>
                      </a:prstGeom>
                      <a:noFill/>
                    </p:spPr>
                  </p:pic>
                </p:oleObj>
              </mc:Fallback>
            </mc:AlternateContent>
          </a:graphicData>
        </a:graphic>
      </p:graphicFrame>
      <p:sp>
        <p:nvSpPr>
          <p:cNvPr id="10" name="Title 1"/>
          <p:cNvSpPr>
            <a:spLocks noGrp="1"/>
          </p:cNvSpPr>
          <p:nvPr>
            <p:ph type="title"/>
          </p:nvPr>
        </p:nvSpPr>
        <p:spPr>
          <a:xfrm>
            <a:off x="281608" y="135331"/>
            <a:ext cx="3385517" cy="888399"/>
          </a:xfrm>
        </p:spPr>
        <p:txBody>
          <a:bodyPr>
            <a:normAutofit/>
          </a:bodyPr>
          <a:lstStyle/>
          <a:p>
            <a:r>
              <a:rPr lang="en-US" sz="4000" dirty="0"/>
              <a:t>New SFS SEIBM</a:t>
            </a: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85077" y="3263148"/>
            <a:ext cx="1397005" cy="2111176"/>
          </a:xfrm>
          <a:prstGeom prst="rect">
            <a:avLst/>
          </a:prstGeom>
        </p:spPr>
      </p:pic>
      <p:sp>
        <p:nvSpPr>
          <p:cNvPr id="15" name="TextBox 14"/>
          <p:cNvSpPr txBox="1"/>
          <p:nvPr/>
        </p:nvSpPr>
        <p:spPr>
          <a:xfrm>
            <a:off x="1221331" y="981883"/>
            <a:ext cx="2501618" cy="400110"/>
          </a:xfrm>
          <a:prstGeom prst="rect">
            <a:avLst/>
          </a:prstGeom>
          <a:noFill/>
        </p:spPr>
        <p:txBody>
          <a:bodyPr wrap="square" rtlCol="0">
            <a:spAutoFit/>
          </a:bodyPr>
          <a:lstStyle/>
          <a:p>
            <a:pPr algn="ctr"/>
            <a:r>
              <a:rPr lang="en-US" sz="2000" dirty="0"/>
              <a:t>Time Step = 1 day</a:t>
            </a:r>
          </a:p>
        </p:txBody>
      </p:sp>
      <p:cxnSp>
        <p:nvCxnSpPr>
          <p:cNvPr id="5" name="Straight Arrow Connector 4"/>
          <p:cNvCxnSpPr/>
          <p:nvPr/>
        </p:nvCxnSpPr>
        <p:spPr>
          <a:xfrm>
            <a:off x="3439207" y="1249720"/>
            <a:ext cx="1191144" cy="13227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38335" y="2188126"/>
            <a:ext cx="1887493" cy="707886"/>
          </a:xfrm>
          <a:prstGeom prst="rect">
            <a:avLst/>
          </a:prstGeom>
          <a:noFill/>
        </p:spPr>
        <p:txBody>
          <a:bodyPr wrap="square" rtlCol="0">
            <a:spAutoFit/>
          </a:bodyPr>
          <a:lstStyle/>
          <a:p>
            <a:pPr algn="ctr"/>
            <a:r>
              <a:rPr lang="en-US" sz="2000" dirty="0"/>
              <a:t>One Time Step</a:t>
            </a:r>
          </a:p>
          <a:p>
            <a:pPr algn="ctr"/>
            <a:r>
              <a:rPr lang="en-US" sz="2000" dirty="0"/>
              <a:t>= weeks</a:t>
            </a:r>
          </a:p>
        </p:txBody>
      </p:sp>
      <p:sp>
        <p:nvSpPr>
          <p:cNvPr id="21" name="TextBox 20"/>
          <p:cNvSpPr txBox="1"/>
          <p:nvPr/>
        </p:nvSpPr>
        <p:spPr>
          <a:xfrm>
            <a:off x="8752314" y="5685593"/>
            <a:ext cx="2197721" cy="400110"/>
          </a:xfrm>
          <a:prstGeom prst="rect">
            <a:avLst/>
          </a:prstGeom>
          <a:noFill/>
        </p:spPr>
        <p:txBody>
          <a:bodyPr wrap="square" rtlCol="0">
            <a:spAutoFit/>
          </a:bodyPr>
          <a:lstStyle/>
          <a:p>
            <a:pPr algn="ctr"/>
            <a:r>
              <a:rPr lang="en-US" sz="2000" dirty="0"/>
              <a:t>Time Step = 1 day</a:t>
            </a:r>
          </a:p>
        </p:txBody>
      </p:sp>
      <p:cxnSp>
        <p:nvCxnSpPr>
          <p:cNvPr id="22" name="Straight Arrow Connector 21"/>
          <p:cNvCxnSpPr/>
          <p:nvPr/>
        </p:nvCxnSpPr>
        <p:spPr>
          <a:xfrm flipH="1" flipV="1">
            <a:off x="7784522" y="5148922"/>
            <a:ext cx="1116411" cy="736726"/>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7" cstate="hqprint">
            <a:extLst>
              <a:ext uri="{28A0092B-C50C-407E-A947-70E740481C1C}">
                <a14:useLocalDpi xmlns:a14="http://schemas.microsoft.com/office/drawing/2010/main"/>
              </a:ext>
            </a:extLst>
          </a:blip>
          <a:srcRect l="12961" r="27209"/>
          <a:stretch/>
        </p:blipFill>
        <p:spPr>
          <a:xfrm>
            <a:off x="1585802" y="1840744"/>
            <a:ext cx="1485330" cy="1655053"/>
          </a:xfrm>
          <a:prstGeom prst="rect">
            <a:avLst/>
          </a:prstGeom>
        </p:spPr>
      </p:pic>
      <p:sp>
        <p:nvSpPr>
          <p:cNvPr id="24" name="TextBox 23"/>
          <p:cNvSpPr txBox="1"/>
          <p:nvPr/>
        </p:nvSpPr>
        <p:spPr>
          <a:xfrm>
            <a:off x="818419" y="3894376"/>
            <a:ext cx="1887493" cy="707886"/>
          </a:xfrm>
          <a:prstGeom prst="rect">
            <a:avLst/>
          </a:prstGeom>
          <a:noFill/>
        </p:spPr>
        <p:txBody>
          <a:bodyPr wrap="square" rtlCol="0">
            <a:spAutoFit/>
          </a:bodyPr>
          <a:lstStyle/>
          <a:p>
            <a:pPr algn="ctr"/>
            <a:r>
              <a:rPr lang="en-US" sz="2000" dirty="0"/>
              <a:t>One Time Step</a:t>
            </a:r>
          </a:p>
          <a:p>
            <a:pPr algn="ctr"/>
            <a:r>
              <a:rPr lang="en-US" sz="2000" dirty="0"/>
              <a:t>= months</a:t>
            </a:r>
          </a:p>
        </p:txBody>
      </p:sp>
      <p:sp>
        <p:nvSpPr>
          <p:cNvPr id="9" name="Oval 8"/>
          <p:cNvSpPr/>
          <p:nvPr/>
        </p:nvSpPr>
        <p:spPr>
          <a:xfrm>
            <a:off x="4016479" y="389204"/>
            <a:ext cx="3409963" cy="17746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237075" y="-18435"/>
            <a:ext cx="1518629" cy="1268153"/>
            <a:chOff x="7237075" y="-18435"/>
            <a:chExt cx="1518629" cy="1268153"/>
          </a:xfrm>
        </p:grpSpPr>
        <p:pic>
          <p:nvPicPr>
            <p:cNvPr id="17" name="Picture 16"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8">
              <a:extLst>
                <a:ext uri="{28A0092B-C50C-407E-A947-70E740481C1C}">
                  <a14:useLocalDpi xmlns:a14="http://schemas.microsoft.com/office/drawing/2010/main" val="0"/>
                </a:ext>
              </a:extLst>
            </a:blip>
            <a:srcRect l="23721" t="8431" r="15016" b="7088"/>
            <a:stretch/>
          </p:blipFill>
          <p:spPr>
            <a:xfrm>
              <a:off x="7237075" y="-18435"/>
              <a:ext cx="1281126" cy="1179239"/>
            </a:xfrm>
            <a:prstGeom prst="rect">
              <a:avLst/>
            </a:prstGeom>
            <a:effectLst/>
          </p:spPr>
        </p:pic>
        <p:sp>
          <p:nvSpPr>
            <p:cNvPr id="3" name="TextBox 2"/>
            <p:cNvSpPr txBox="1"/>
            <p:nvPr/>
          </p:nvSpPr>
          <p:spPr>
            <a:xfrm rot="16200000">
              <a:off x="8195272" y="689287"/>
              <a:ext cx="866947" cy="253916"/>
            </a:xfrm>
            <a:prstGeom prst="rect">
              <a:avLst/>
            </a:prstGeom>
            <a:noFill/>
          </p:spPr>
          <p:txBody>
            <a:bodyPr wrap="square" rtlCol="0">
              <a:spAutoFit/>
            </a:bodyPr>
            <a:lstStyle/>
            <a:p>
              <a:r>
                <a:rPr lang="en-US" sz="1050" dirty="0"/>
                <a:t>Dave Pavlik</a:t>
              </a:r>
            </a:p>
          </p:txBody>
        </p:sp>
      </p:grpSp>
      <p:grpSp>
        <p:nvGrpSpPr>
          <p:cNvPr id="20" name="Group 19"/>
          <p:cNvGrpSpPr/>
          <p:nvPr/>
        </p:nvGrpSpPr>
        <p:grpSpPr>
          <a:xfrm>
            <a:off x="3546507" y="5104544"/>
            <a:ext cx="1510869" cy="1247170"/>
            <a:chOff x="7007332" y="-18435"/>
            <a:chExt cx="1510869" cy="1247170"/>
          </a:xfrm>
        </p:grpSpPr>
        <p:pic>
          <p:nvPicPr>
            <p:cNvPr id="26" name="Picture 25" descr="A close up of an insect&#10;&#10;Description automatically generated">
              <a:extLst>
                <a:ext uri="{FF2B5EF4-FFF2-40B4-BE49-F238E27FC236}">
                  <a16:creationId xmlns:a16="http://schemas.microsoft.com/office/drawing/2014/main" id="{E00E366B-442A-4590-8C33-349344508B38}"/>
                </a:ext>
              </a:extLst>
            </p:cNvPr>
            <p:cNvPicPr>
              <a:picLocks noChangeAspect="1"/>
            </p:cNvPicPr>
            <p:nvPr/>
          </p:nvPicPr>
          <p:blipFill rotWithShape="1">
            <a:blip r:embed="rId8">
              <a:extLst>
                <a:ext uri="{28A0092B-C50C-407E-A947-70E740481C1C}">
                  <a14:useLocalDpi xmlns:a14="http://schemas.microsoft.com/office/drawing/2010/main" val="0"/>
                </a:ext>
              </a:extLst>
            </a:blip>
            <a:srcRect l="23721" t="8431" r="15016" b="7088"/>
            <a:stretch/>
          </p:blipFill>
          <p:spPr>
            <a:xfrm>
              <a:off x="7237075" y="-18435"/>
              <a:ext cx="1281126" cy="1179239"/>
            </a:xfrm>
            <a:prstGeom prst="rect">
              <a:avLst/>
            </a:prstGeom>
            <a:effectLst/>
          </p:spPr>
        </p:pic>
        <p:sp>
          <p:nvSpPr>
            <p:cNvPr id="27" name="TextBox 26"/>
            <p:cNvSpPr txBox="1"/>
            <p:nvPr/>
          </p:nvSpPr>
          <p:spPr>
            <a:xfrm rot="16200000">
              <a:off x="6700816" y="668304"/>
              <a:ext cx="866947" cy="253916"/>
            </a:xfrm>
            <a:prstGeom prst="rect">
              <a:avLst/>
            </a:prstGeom>
            <a:noFill/>
          </p:spPr>
          <p:txBody>
            <a:bodyPr wrap="square" rtlCol="0">
              <a:spAutoFit/>
            </a:bodyPr>
            <a:lstStyle/>
            <a:p>
              <a:r>
                <a:rPr lang="en-US" sz="1050" dirty="0"/>
                <a:t>Dave Pavlik</a:t>
              </a:r>
            </a:p>
          </p:txBody>
        </p:sp>
      </p:grpSp>
      <p:sp>
        <p:nvSpPr>
          <p:cNvPr id="25" name="Oval 24"/>
          <p:cNvSpPr/>
          <p:nvPr/>
        </p:nvSpPr>
        <p:spPr>
          <a:xfrm>
            <a:off x="4826558" y="4292773"/>
            <a:ext cx="3401140" cy="17746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1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grpId="1" nodeType="after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1" nodeType="after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9" grpId="0" animBg="1"/>
      <p:bldP spid="9" grpId="1" animBg="1"/>
      <p:bldP spid="25" grpId="0" animBg="1"/>
      <p:bldP spid="25" grpId="1" animBg="1"/>
    </p:bld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14627</TotalTime>
  <Words>673</Words>
  <Application>Microsoft Office PowerPoint</Application>
  <PresentationFormat>Widescreen</PresentationFormat>
  <Paragraphs>91</Paragraphs>
  <Slides>15</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Source Sans Pro</vt:lpstr>
      <vt:lpstr>Wingdings</vt:lpstr>
      <vt:lpstr>Retrospect</vt:lpstr>
      <vt:lpstr>Office Theme</vt:lpstr>
      <vt:lpstr>Slide</vt:lpstr>
      <vt:lpstr>Saint Francis Satyr (SFS) Spatially Explicit Individual-Based Model (SEIBM)</vt:lpstr>
      <vt:lpstr>PowerPoint Presentation</vt:lpstr>
      <vt:lpstr>Question 1: Optimal Restoration</vt:lpstr>
      <vt:lpstr>Question 1: Optimal Restoration</vt:lpstr>
      <vt:lpstr>Question 1: Optimal Restoration</vt:lpstr>
      <vt:lpstr>Question 2: Corridors &amp;  Stepping Stones</vt:lpstr>
      <vt:lpstr>Previous SEIBM</vt:lpstr>
      <vt:lpstr>New SFS SEIBM</vt:lpstr>
      <vt:lpstr>New SFS SEIBM</vt:lpstr>
      <vt:lpstr>SFS SEIBM Inputs</vt:lpstr>
      <vt:lpstr>SFS SEIBM Inputs</vt:lpstr>
      <vt:lpstr>SFS SEIBM Inputs</vt:lpstr>
      <vt:lpstr>All Inputs for the SFS SEIBM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Explicit Individual-Based Modeling (SEIBM)</dc:title>
  <dc:creator>Himes Boor, Gina</dc:creator>
  <cp:lastModifiedBy>Jeffrey Marcus</cp:lastModifiedBy>
  <cp:revision>355</cp:revision>
  <dcterms:created xsi:type="dcterms:W3CDTF">2019-10-08T18:59:38Z</dcterms:created>
  <dcterms:modified xsi:type="dcterms:W3CDTF">2022-03-09T14:56:33Z</dcterms:modified>
</cp:coreProperties>
</file>