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5" r:id="rId2"/>
    <p:sldId id="284" r:id="rId3"/>
    <p:sldId id="278" r:id="rId4"/>
    <p:sldId id="280" r:id="rId5"/>
    <p:sldId id="279" r:id="rId6"/>
    <p:sldId id="283" r:id="rId7"/>
    <p:sldId id="270" r:id="rId8"/>
    <p:sldId id="277" r:id="rId9"/>
    <p:sldId id="274" r:id="rId10"/>
    <p:sldId id="264" r:id="rId11"/>
    <p:sldId id="263" r:id="rId12"/>
    <p:sldId id="261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2" pos="2160">
          <p15:clr>
            <a:srgbClr val="A4A3A4"/>
          </p15:clr>
        </p15:guide>
        <p15:guide id="3" orient="horz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57E7"/>
    <a:srgbClr val="DBC1DB"/>
    <a:srgbClr val="FF0066"/>
    <a:srgbClr val="CC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vertBarState="maximized">
    <p:restoredLeft sz="34573" autoAdjust="0"/>
    <p:restoredTop sz="95198" autoAdjust="0"/>
  </p:normalViewPr>
  <p:slideViewPr>
    <p:cSldViewPr>
      <p:cViewPr varScale="1">
        <p:scale>
          <a:sx n="64" d="100"/>
          <a:sy n="64" d="100"/>
        </p:scale>
        <p:origin x="90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946" y="90"/>
      </p:cViewPr>
      <p:guideLst>
        <p:guide pos="2160"/>
        <p:guide orient="horz"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/>
              <a:t>SOPI Population</a:t>
            </a:r>
            <a:r>
              <a:rPr lang="en-US" sz="1800" baseline="0" dirty="0"/>
              <a:t> </a:t>
            </a:r>
            <a:r>
              <a:rPr lang="en-US" sz="1800" dirty="0"/>
              <a:t>Census</a:t>
            </a:r>
          </a:p>
        </c:rich>
      </c:tx>
      <c:layout>
        <c:manualLayout>
          <c:xMode val="edge"/>
          <c:yMode val="edge"/>
          <c:x val="0.27913461538461537"/>
          <c:y val="6.2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367088012976944"/>
          <c:y val="0.25319061679790028"/>
          <c:w val="0.74877181653418579"/>
          <c:h val="0.58173453318335211"/>
        </c:manualLayout>
      </c:layout>
      <c:lineChart>
        <c:grouping val="standard"/>
        <c:varyColors val="0"/>
        <c:ser>
          <c:idx val="0"/>
          <c:order val="0"/>
          <c:tx>
            <c:strRef>
              <c:f>Sheet1!$E$27</c:f>
              <c:strCache>
                <c:ptCount val="1"/>
                <c:pt idx="0">
                  <c:v>Southern Pines + Pinehurst (SoPi) Census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Sheet1!$C$28:$C$33</c:f>
              <c:numCache>
                <c:formatCode>General</c:formatCode>
                <c:ptCount val="6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</c:numCache>
            </c:numRef>
          </c:cat>
          <c:val>
            <c:numRef>
              <c:f>Sheet1!$E$28:$E$33</c:f>
              <c:numCache>
                <c:formatCode>General</c:formatCode>
                <c:ptCount val="6"/>
                <c:pt idx="0">
                  <c:v>20700</c:v>
                </c:pt>
                <c:pt idx="1">
                  <c:v>23100</c:v>
                </c:pt>
                <c:pt idx="2">
                  <c:v>25400</c:v>
                </c:pt>
                <c:pt idx="3">
                  <c:v>29000</c:v>
                </c:pt>
                <c:pt idx="4">
                  <c:v>33300</c:v>
                </c:pt>
                <c:pt idx="5">
                  <c:v>36000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6D-43FB-91C5-DC9261E37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436736"/>
        <c:axId val="43069824"/>
      </c:lineChart>
      <c:catAx>
        <c:axId val="178436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2400000"/>
          <a:lstStyle/>
          <a:p>
            <a:pPr>
              <a:defRPr/>
            </a:pPr>
            <a:endParaRPr lang="en-US"/>
          </a:p>
        </c:txPr>
        <c:crossAx val="43069824"/>
        <c:crosses val="autoZero"/>
        <c:auto val="1"/>
        <c:lblAlgn val="ctr"/>
        <c:lblOffset val="100"/>
        <c:noMultiLvlLbl val="0"/>
      </c:catAx>
      <c:valAx>
        <c:axId val="43069824"/>
        <c:scaling>
          <c:orientation val="minMax"/>
          <c:max val="50000"/>
          <c:min val="15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8436736"/>
        <c:crosses val="autoZero"/>
        <c:crossBetween val="between"/>
      </c:valAx>
      <c:spPr>
        <a:solidFill>
          <a:schemeClr val="bg1">
            <a:lumMod val="75000"/>
          </a:schemeClr>
        </a:solidFill>
      </c:spPr>
    </c:plotArea>
    <c:plotVisOnly val="1"/>
    <c:dispBlanksAs val="gap"/>
    <c:showDLblsOverMax val="0"/>
  </c:chart>
  <c:spPr>
    <a:solidFill>
      <a:schemeClr val="bg1"/>
    </a:solidFill>
    <a:ln w="6350">
      <a:solidFill>
        <a:schemeClr val="tx1"/>
      </a:solidFill>
    </a:ln>
  </c:spPr>
  <c:txPr>
    <a:bodyPr/>
    <a:lstStyle/>
    <a:p>
      <a:pPr>
        <a:defRPr sz="1050" b="1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b="1" i="0" u="none" strike="noStrike" baseline="0" dirty="0">
                <a:effectLst/>
              </a:rPr>
              <a:t>Southern Pines + Pinehurst </a:t>
            </a:r>
            <a:r>
              <a:rPr lang="en-US" sz="2000" dirty="0"/>
              <a:t> (SOPI)</a:t>
            </a:r>
          </a:p>
          <a:p>
            <a:pPr>
              <a:defRPr sz="2000"/>
            </a:pPr>
            <a:r>
              <a:rPr lang="en-US" sz="2000" dirty="0"/>
              <a:t> RCW Groups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0229554767994931E-2"/>
          <c:y val="0.22948338774726335"/>
          <c:w val="0.88168004239854636"/>
          <c:h val="0.59660508782556032"/>
        </c:manualLayout>
      </c:layout>
      <c:lineChart>
        <c:grouping val="standard"/>
        <c:varyColors val="0"/>
        <c:ser>
          <c:idx val="0"/>
          <c:order val="0"/>
          <c:tx>
            <c:strRef>
              <c:f>Sheet1!$E$37</c:f>
              <c:strCache>
                <c:ptCount val="1"/>
                <c:pt idx="0">
                  <c:v># of SOPI RCW Groups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Sheet1!$F$38:$F$43</c:f>
              <c:numCache>
                <c:formatCode>General</c:formatCode>
                <c:ptCount val="6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</c:numCache>
            </c:numRef>
          </c:cat>
          <c:val>
            <c:numRef>
              <c:f>Sheet1!$E$38:$E$43</c:f>
              <c:numCache>
                <c:formatCode>General</c:formatCode>
                <c:ptCount val="6"/>
                <c:pt idx="0">
                  <c:v>37</c:v>
                </c:pt>
                <c:pt idx="1">
                  <c:v>39</c:v>
                </c:pt>
                <c:pt idx="2">
                  <c:v>42</c:v>
                </c:pt>
                <c:pt idx="3">
                  <c:v>41</c:v>
                </c:pt>
                <c:pt idx="4">
                  <c:v>46</c:v>
                </c:pt>
                <c:pt idx="5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40-4C14-B19E-0EB2B91372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832384"/>
        <c:axId val="206833920"/>
      </c:lineChart>
      <c:catAx>
        <c:axId val="206832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2400000"/>
          <a:lstStyle/>
          <a:p>
            <a:pPr>
              <a:defRPr sz="1200" b="1"/>
            </a:pPr>
            <a:endParaRPr lang="en-US"/>
          </a:p>
        </c:txPr>
        <c:crossAx val="206833920"/>
        <c:crosses val="autoZero"/>
        <c:auto val="1"/>
        <c:lblAlgn val="ctr"/>
        <c:lblOffset val="100"/>
        <c:noMultiLvlLbl val="0"/>
      </c:catAx>
      <c:valAx>
        <c:axId val="206833920"/>
        <c:scaling>
          <c:orientation val="minMax"/>
          <c:min val="2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6832384"/>
        <c:crosses val="autoZero"/>
        <c:crossBetween val="between"/>
      </c:valAx>
      <c:spPr>
        <a:solidFill>
          <a:schemeClr val="bg1">
            <a:lumMod val="7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b="1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/>
              <a:t># of MOOR RCW Groups</a:t>
            </a:r>
          </a:p>
        </c:rich>
      </c:tx>
      <c:layout>
        <c:manualLayout>
          <c:xMode val="edge"/>
          <c:yMode val="edge"/>
          <c:x val="2.8897637795275592E-2"/>
          <c:y val="2.724295834600592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3041065179352572E-2"/>
          <c:y val="0.15982084815670553"/>
          <c:w val="0.61145581802274718"/>
          <c:h val="0.68921660834062404"/>
        </c:manualLayout>
      </c:layout>
      <c:lineChart>
        <c:grouping val="standard"/>
        <c:varyColors val="0"/>
        <c:ser>
          <c:idx val="0"/>
          <c:order val="0"/>
          <c:tx>
            <c:strRef>
              <c:f>Sheet1!$J$37</c:f>
              <c:strCache>
                <c:ptCount val="1"/>
                <c:pt idx="0">
                  <c:v># of MOOR RCW Groups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Sheet1!$K$38:$K$43</c:f>
              <c:numCache>
                <c:formatCode>General</c:formatCode>
                <c:ptCount val="6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</c:numCache>
            </c:numRef>
          </c:cat>
          <c:val>
            <c:numRef>
              <c:f>Sheet1!$J$38:$J$43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13</c:v>
                </c:pt>
                <c:pt idx="5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A2-4308-9E54-6644B86C4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519168"/>
        <c:axId val="124520704"/>
      </c:lineChart>
      <c:catAx>
        <c:axId val="124519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2400000"/>
          <a:lstStyle/>
          <a:p>
            <a:pPr>
              <a:defRPr sz="1400"/>
            </a:pPr>
            <a:endParaRPr lang="en-US"/>
          </a:p>
        </c:txPr>
        <c:crossAx val="124520704"/>
        <c:crosses val="autoZero"/>
        <c:auto val="1"/>
        <c:lblAlgn val="ctr"/>
        <c:lblOffset val="100"/>
        <c:noMultiLvlLbl val="0"/>
      </c:catAx>
      <c:valAx>
        <c:axId val="124520704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4519168"/>
        <c:crosses val="autoZero"/>
        <c:crossBetween val="between"/>
      </c:valAx>
      <c:spPr>
        <a:solidFill>
          <a:schemeClr val="bg1">
            <a:lumMod val="85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b="1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'Partnership Lands (2)'!$N$2</c:f>
              <c:strCache>
                <c:ptCount val="1"/>
                <c:pt idx="0">
                  <c:v>Calloway 2800ac</c:v>
                </c:pt>
              </c:strCache>
            </c:strRef>
          </c:tx>
          <c:invertIfNegative val="0"/>
          <c:cat>
            <c:numRef>
              <c:f>'Partnership Lands (2)'!$M$3:$M$8</c:f>
              <c:numCache>
                <c:formatCode>General</c:formatCode>
                <c:ptCount val="6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</c:numCache>
            </c:numRef>
          </c:cat>
          <c:val>
            <c:numRef>
              <c:f>'Partnership Lands (2)'!$N$3:$N$8</c:f>
              <c:numCache>
                <c:formatCode>General</c:formatCode>
                <c:ptCount val="6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11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3D-4D8E-9DE9-EB9D1A83D1E9}"/>
            </c:ext>
          </c:extLst>
        </c:ser>
        <c:ser>
          <c:idx val="1"/>
          <c:order val="1"/>
          <c:tx>
            <c:strRef>
              <c:f>'Partnership Lands (2)'!$O$2</c:f>
              <c:strCache>
                <c:ptCount val="1"/>
                <c:pt idx="0">
                  <c:v>McCain 2000ac</c:v>
                </c:pt>
              </c:strCache>
            </c:strRef>
          </c:tx>
          <c:invertIfNegative val="0"/>
          <c:cat>
            <c:numRef>
              <c:f>'Partnership Lands (2)'!$M$3:$M$8</c:f>
              <c:numCache>
                <c:formatCode>General</c:formatCode>
                <c:ptCount val="6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</c:numCache>
            </c:numRef>
          </c:cat>
          <c:val>
            <c:numRef>
              <c:f>'Partnership Lands (2)'!$O$3:$O$8</c:f>
              <c:numCache>
                <c:formatCode>General</c:formatCode>
                <c:ptCount val="6"/>
                <c:pt idx="0">
                  <c:v>4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3D-4D8E-9DE9-EB9D1A83D1E9}"/>
            </c:ext>
          </c:extLst>
        </c:ser>
        <c:ser>
          <c:idx val="2"/>
          <c:order val="2"/>
          <c:tx>
            <c:strRef>
              <c:f>'Partnership Lands (2)'!$P$2</c:f>
              <c:strCache>
                <c:ptCount val="1"/>
                <c:pt idx="0">
                  <c:v> WeWo 1200ac</c:v>
                </c:pt>
              </c:strCache>
            </c:strRef>
          </c:tx>
          <c:invertIfNegative val="0"/>
          <c:cat>
            <c:numRef>
              <c:f>'Partnership Lands (2)'!$M$3:$M$8</c:f>
              <c:numCache>
                <c:formatCode>General</c:formatCode>
                <c:ptCount val="6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</c:numCache>
            </c:numRef>
          </c:cat>
          <c:val>
            <c:numRef>
              <c:f>'Partnership Lands (2)'!$P$3:$P$8</c:f>
              <c:numCache>
                <c:formatCode>General</c:formatCode>
                <c:ptCount val="6"/>
                <c:pt idx="0">
                  <c:v>4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3D-4D8E-9DE9-EB9D1A83D1E9}"/>
            </c:ext>
          </c:extLst>
        </c:ser>
        <c:ser>
          <c:idx val="3"/>
          <c:order val="3"/>
          <c:tx>
            <c:strRef>
              <c:f>'Partnership Lands (2)'!$Q$2</c:f>
              <c:strCache>
                <c:ptCount val="1"/>
                <c:pt idx="0">
                  <c:v>Carvers Cr 3300ac</c:v>
                </c:pt>
              </c:strCache>
            </c:strRef>
          </c:tx>
          <c:invertIfNegative val="0"/>
          <c:cat>
            <c:numRef>
              <c:f>'Partnership Lands (2)'!$M$3:$M$8</c:f>
              <c:numCache>
                <c:formatCode>General</c:formatCode>
                <c:ptCount val="6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2020</c:v>
                </c:pt>
                <c:pt idx="5">
                  <c:v>2025</c:v>
                </c:pt>
              </c:numCache>
            </c:numRef>
          </c:cat>
          <c:val>
            <c:numRef>
              <c:f>'Partnership Lands (2)'!$Q$3:$Q$8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3D-4D8E-9DE9-EB9D1A83D1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4827136"/>
        <c:axId val="124828672"/>
        <c:axId val="0"/>
      </c:bar3DChart>
      <c:catAx>
        <c:axId val="124827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2400000"/>
          <a:lstStyle/>
          <a:p>
            <a:pPr>
              <a:defRPr sz="1400" b="1"/>
            </a:pPr>
            <a:endParaRPr lang="en-US"/>
          </a:p>
        </c:txPr>
        <c:crossAx val="124828672"/>
        <c:crosses val="autoZero"/>
        <c:auto val="1"/>
        <c:lblAlgn val="ctr"/>
        <c:lblOffset val="100"/>
        <c:noMultiLvlLbl val="0"/>
      </c:catAx>
      <c:valAx>
        <c:axId val="124828672"/>
        <c:scaling>
          <c:orientation val="minMax"/>
          <c:max val="1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482713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3.7574257425742573E-2"/>
          <c:y val="0"/>
          <c:w val="0.92155115511551156"/>
          <c:h val="0.10940405565742638"/>
        </c:manualLayout>
      </c:layout>
      <c:overlay val="0"/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2880902263454694E-2"/>
          <c:y val="1.4957156090782769E-2"/>
          <c:w val="0.79267326732673271"/>
          <c:h val="0.88643527095877717"/>
        </c:manualLayout>
      </c:layout>
      <c:lineChart>
        <c:grouping val="standard"/>
        <c:varyColors val="0"/>
        <c:ser>
          <c:idx val="0"/>
          <c:order val="0"/>
          <c:tx>
            <c:strRef>
              <c:f>'Sandhills EastWest update 2025'!$P$5</c:f>
              <c:strCache>
                <c:ptCount val="1"/>
                <c:pt idx="0">
                  <c:v>FB +MACK 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'Sandhills EastWest update 2025'!$B$7:$B$26</c:f>
              <c:numCache>
                <c:formatCode>General</c:formatCode>
                <c:ptCount val="2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</c:numCache>
            </c:numRef>
          </c:cat>
          <c:val>
            <c:numRef>
              <c:f>'Sandhills EastWest update 2025'!$P$6:$P$26</c:f>
              <c:numCache>
                <c:formatCode>General</c:formatCode>
                <c:ptCount val="21"/>
                <c:pt idx="1">
                  <c:v>360</c:v>
                </c:pt>
                <c:pt idx="2">
                  <c:v>377</c:v>
                </c:pt>
                <c:pt idx="3">
                  <c:v>383</c:v>
                </c:pt>
                <c:pt idx="4">
                  <c:v>387</c:v>
                </c:pt>
                <c:pt idx="5">
                  <c:v>402</c:v>
                </c:pt>
                <c:pt idx="6">
                  <c:v>407</c:v>
                </c:pt>
                <c:pt idx="7">
                  <c:v>414</c:v>
                </c:pt>
                <c:pt idx="8">
                  <c:v>416</c:v>
                </c:pt>
                <c:pt idx="9">
                  <c:v>427</c:v>
                </c:pt>
                <c:pt idx="10">
                  <c:v>438</c:v>
                </c:pt>
                <c:pt idx="11">
                  <c:v>445</c:v>
                </c:pt>
                <c:pt idx="12">
                  <c:v>448</c:v>
                </c:pt>
                <c:pt idx="13">
                  <c:v>460</c:v>
                </c:pt>
                <c:pt idx="14">
                  <c:v>468</c:v>
                </c:pt>
                <c:pt idx="15">
                  <c:v>474</c:v>
                </c:pt>
                <c:pt idx="16">
                  <c:v>480</c:v>
                </c:pt>
                <c:pt idx="17">
                  <c:v>486</c:v>
                </c:pt>
                <c:pt idx="18">
                  <c:v>502</c:v>
                </c:pt>
                <c:pt idx="19">
                  <c:v>506</c:v>
                </c:pt>
                <c:pt idx="20">
                  <c:v>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54-457F-A9E1-94582CC5F1FB}"/>
            </c:ext>
          </c:extLst>
        </c:ser>
        <c:ser>
          <c:idx val="1"/>
          <c:order val="1"/>
          <c:tx>
            <c:strRef>
              <c:f>'Sandhills EastWest update 2025'!$Q$5</c:f>
              <c:strCache>
                <c:ptCount val="1"/>
                <c:pt idx="0">
                  <c:v>SGL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'Sandhills EastWest update 2025'!$B$7:$B$26</c:f>
              <c:numCache>
                <c:formatCode>General</c:formatCode>
                <c:ptCount val="2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</c:numCache>
            </c:numRef>
          </c:cat>
          <c:val>
            <c:numRef>
              <c:f>'Sandhills EastWest update 2025'!$Q$6:$Q$26</c:f>
              <c:numCache>
                <c:formatCode>General</c:formatCode>
                <c:ptCount val="21"/>
                <c:pt idx="1">
                  <c:v>121</c:v>
                </c:pt>
                <c:pt idx="2">
                  <c:v>134</c:v>
                </c:pt>
                <c:pt idx="3">
                  <c:v>136</c:v>
                </c:pt>
                <c:pt idx="4">
                  <c:v>135</c:v>
                </c:pt>
                <c:pt idx="5">
                  <c:v>135</c:v>
                </c:pt>
                <c:pt idx="6">
                  <c:v>143</c:v>
                </c:pt>
                <c:pt idx="7">
                  <c:v>150</c:v>
                </c:pt>
                <c:pt idx="8">
                  <c:v>147</c:v>
                </c:pt>
                <c:pt idx="9">
                  <c:v>151</c:v>
                </c:pt>
                <c:pt idx="10">
                  <c:v>154</c:v>
                </c:pt>
                <c:pt idx="11">
                  <c:v>153</c:v>
                </c:pt>
                <c:pt idx="12">
                  <c:v>157</c:v>
                </c:pt>
                <c:pt idx="13">
                  <c:v>165</c:v>
                </c:pt>
                <c:pt idx="14">
                  <c:v>175</c:v>
                </c:pt>
                <c:pt idx="15">
                  <c:v>180</c:v>
                </c:pt>
                <c:pt idx="16">
                  <c:v>195</c:v>
                </c:pt>
                <c:pt idx="17">
                  <c:v>191</c:v>
                </c:pt>
                <c:pt idx="18">
                  <c:v>186</c:v>
                </c:pt>
                <c:pt idx="19">
                  <c:v>192</c:v>
                </c:pt>
                <c:pt idx="20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54-457F-A9E1-94582CC5F1FB}"/>
            </c:ext>
          </c:extLst>
        </c:ser>
        <c:ser>
          <c:idx val="2"/>
          <c:order val="2"/>
          <c:tx>
            <c:strRef>
              <c:f>'Sandhills EastWest update 2025'!$R$5</c:f>
              <c:strCache>
                <c:ptCount val="1"/>
                <c:pt idx="0">
                  <c:v>Protected</c:v>
                </c:pt>
              </c:strCache>
            </c:strRef>
          </c:tx>
          <c:marker>
            <c:symbol val="none"/>
          </c:marker>
          <c:cat>
            <c:numRef>
              <c:f>'Sandhills EastWest update 2025'!$B$7:$B$26</c:f>
              <c:numCache>
                <c:formatCode>General</c:formatCode>
                <c:ptCount val="2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</c:numCache>
            </c:numRef>
          </c:cat>
          <c:val>
            <c:numRef>
              <c:f>'Sandhills EastWest update 2025'!$R$6:$R$26</c:f>
              <c:numCache>
                <c:formatCode>General</c:formatCode>
                <c:ptCount val="21"/>
                <c:pt idx="1">
                  <c:v>21</c:v>
                </c:pt>
                <c:pt idx="2">
                  <c:v>22</c:v>
                </c:pt>
                <c:pt idx="3">
                  <c:v>20</c:v>
                </c:pt>
                <c:pt idx="4">
                  <c:v>21</c:v>
                </c:pt>
                <c:pt idx="5">
                  <c:v>21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22</c:v>
                </c:pt>
                <c:pt idx="10">
                  <c:v>23</c:v>
                </c:pt>
                <c:pt idx="11">
                  <c:v>23</c:v>
                </c:pt>
                <c:pt idx="12">
                  <c:v>24</c:v>
                </c:pt>
                <c:pt idx="13">
                  <c:v>26</c:v>
                </c:pt>
                <c:pt idx="14">
                  <c:v>29</c:v>
                </c:pt>
                <c:pt idx="15">
                  <c:v>33</c:v>
                </c:pt>
                <c:pt idx="16">
                  <c:v>33</c:v>
                </c:pt>
                <c:pt idx="17">
                  <c:v>34</c:v>
                </c:pt>
                <c:pt idx="18">
                  <c:v>37</c:v>
                </c:pt>
                <c:pt idx="19">
                  <c:v>38</c:v>
                </c:pt>
                <c:pt idx="20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54-457F-A9E1-94582CC5F1FB}"/>
            </c:ext>
          </c:extLst>
        </c:ser>
        <c:ser>
          <c:idx val="3"/>
          <c:order val="3"/>
          <c:tx>
            <c:strRef>
              <c:f>'Sandhills EastWest update 2025'!$S$5</c:f>
              <c:strCache>
                <c:ptCount val="1"/>
                <c:pt idx="0">
                  <c:v>Private</c:v>
                </c:pt>
              </c:strCache>
            </c:strRef>
          </c:tx>
          <c:marker>
            <c:symbol val="none"/>
          </c:marker>
          <c:cat>
            <c:numRef>
              <c:f>'Sandhills EastWest update 2025'!$B$7:$B$26</c:f>
              <c:numCache>
                <c:formatCode>General</c:formatCode>
                <c:ptCount val="2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</c:numCache>
            </c:numRef>
          </c:cat>
          <c:val>
            <c:numRef>
              <c:f>'Sandhills EastWest update 2025'!$S$6:$S$26</c:f>
              <c:numCache>
                <c:formatCode>General</c:formatCode>
                <c:ptCount val="21"/>
                <c:pt idx="1">
                  <c:v>51</c:v>
                </c:pt>
                <c:pt idx="2">
                  <c:v>49</c:v>
                </c:pt>
                <c:pt idx="3">
                  <c:v>51</c:v>
                </c:pt>
                <c:pt idx="4">
                  <c:v>50</c:v>
                </c:pt>
                <c:pt idx="5">
                  <c:v>53</c:v>
                </c:pt>
                <c:pt idx="6">
                  <c:v>57</c:v>
                </c:pt>
                <c:pt idx="7">
                  <c:v>57</c:v>
                </c:pt>
                <c:pt idx="8">
                  <c:v>54</c:v>
                </c:pt>
                <c:pt idx="9">
                  <c:v>59</c:v>
                </c:pt>
                <c:pt idx="10">
                  <c:v>64</c:v>
                </c:pt>
                <c:pt idx="11">
                  <c:v>63</c:v>
                </c:pt>
                <c:pt idx="12">
                  <c:v>62</c:v>
                </c:pt>
                <c:pt idx="13">
                  <c:v>55</c:v>
                </c:pt>
                <c:pt idx="14">
                  <c:v>70</c:v>
                </c:pt>
                <c:pt idx="15">
                  <c:v>72</c:v>
                </c:pt>
                <c:pt idx="16">
                  <c:v>74</c:v>
                </c:pt>
                <c:pt idx="17">
                  <c:v>67</c:v>
                </c:pt>
                <c:pt idx="18">
                  <c:v>75</c:v>
                </c:pt>
                <c:pt idx="19">
                  <c:v>77</c:v>
                </c:pt>
                <c:pt idx="20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54-457F-A9E1-94582CC5F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5291520"/>
        <c:axId val="125297408"/>
      </c:lineChart>
      <c:catAx>
        <c:axId val="125291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2400000"/>
          <a:lstStyle/>
          <a:p>
            <a:pPr>
              <a:defRPr sz="1400" b="1"/>
            </a:pPr>
            <a:endParaRPr lang="en-US"/>
          </a:p>
        </c:txPr>
        <c:crossAx val="125297408"/>
        <c:crosses val="autoZero"/>
        <c:auto val="1"/>
        <c:lblAlgn val="ctr"/>
        <c:lblOffset val="100"/>
        <c:noMultiLvlLbl val="0"/>
      </c:catAx>
      <c:valAx>
        <c:axId val="125297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2529152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3161690184766501"/>
          <c:y val="0.26551644279759146"/>
          <c:w val="0.16673293313583326"/>
          <c:h val="0.24837887911069939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0.11984</cdr:x>
      <cdr:y>0.18131</cdr:y>
    </cdr:from>
    <cdr:to>
      <cdr:x>0.23865</cdr:x>
      <cdr:y>0.35778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86273" y="1008558"/>
          <a:ext cx="977759" cy="981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 err="1">
              <a:solidFill>
                <a:srgbClr val="C00000"/>
              </a:solidFill>
            </a:rPr>
            <a:t>Sandhills</a:t>
          </a:r>
          <a:r>
            <a:rPr lang="en-US" sz="1200" b="1" dirty="0">
              <a:solidFill>
                <a:srgbClr val="C00000"/>
              </a:solidFill>
            </a:rPr>
            <a:t> East</a:t>
          </a:r>
        </a:p>
        <a:p xmlns:a="http://schemas.openxmlformats.org/drawingml/2006/main">
          <a:pPr algn="ctr"/>
          <a:r>
            <a:rPr lang="en-US" sz="1200" b="1" dirty="0">
              <a:solidFill>
                <a:srgbClr val="C00000"/>
              </a:solidFill>
            </a:rPr>
            <a:t>Recovery </a:t>
          </a:r>
        </a:p>
        <a:p xmlns:a="http://schemas.openxmlformats.org/drawingml/2006/main">
          <a:pPr algn="ctr"/>
          <a:r>
            <a:rPr lang="en-US" sz="1200" b="1" dirty="0">
              <a:solidFill>
                <a:srgbClr val="C00000"/>
              </a:solidFill>
            </a:rPr>
            <a:t>2005</a:t>
          </a:r>
        </a:p>
      </cdr:txBody>
    </cdr:sp>
  </cdr:relSizeAnchor>
  <cdr:relSizeAnchor xmlns:cdr="http://schemas.openxmlformats.org/drawingml/2006/chartDrawing">
    <cdr:from>
      <cdr:x>0.54762</cdr:x>
      <cdr:y>0.02901</cdr:y>
    </cdr:from>
    <cdr:to>
      <cdr:x>0.68623</cdr:x>
      <cdr:y>0.20548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06686" y="161368"/>
          <a:ext cx="1140705" cy="981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100" b="1" dirty="0" err="1">
              <a:solidFill>
                <a:srgbClr val="C00000"/>
              </a:solidFill>
            </a:rPr>
            <a:t>Sandhills</a:t>
          </a:r>
          <a:endParaRPr lang="en-US" sz="1100" b="1" dirty="0">
            <a:solidFill>
              <a:srgbClr val="C00000"/>
            </a:solidFill>
          </a:endParaRPr>
        </a:p>
        <a:p xmlns:a="http://schemas.openxmlformats.org/drawingml/2006/main">
          <a:pPr algn="ctr"/>
          <a:r>
            <a:rPr lang="en-US" b="1" dirty="0" err="1">
              <a:solidFill>
                <a:srgbClr val="C00000"/>
              </a:solidFill>
            </a:rPr>
            <a:t>East_West</a:t>
          </a:r>
          <a:r>
            <a:rPr lang="en-US" b="1" dirty="0">
              <a:solidFill>
                <a:srgbClr val="C00000"/>
              </a:solidFill>
            </a:rPr>
            <a:t> One</a:t>
          </a:r>
        </a:p>
        <a:p xmlns:a="http://schemas.openxmlformats.org/drawingml/2006/main">
          <a:pPr algn="ctr"/>
          <a:r>
            <a:rPr lang="en-US" sz="1100" b="1" dirty="0">
              <a:solidFill>
                <a:srgbClr val="C00000"/>
              </a:solidFill>
            </a:rPr>
            <a:t>(</a:t>
          </a:r>
          <a:r>
            <a:rPr lang="en-US" sz="1200" b="1" dirty="0">
              <a:solidFill>
                <a:srgbClr val="C00000"/>
              </a:solidFill>
            </a:rPr>
            <a:t>SSA</a:t>
          </a:r>
          <a:r>
            <a:rPr lang="en-US" sz="1100" b="1" dirty="0">
              <a:solidFill>
                <a:srgbClr val="C00000"/>
              </a:solidFill>
            </a:rPr>
            <a:t> 2017)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AC2A1-FFF7-4C2B-82F4-FC8DFD3888DC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E3D04-DE76-4BD0-B93C-B2DD7152A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92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53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67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638800" cy="4572000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0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2000" y="4191000"/>
            <a:ext cx="5486400" cy="4114800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04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343400"/>
          </a:xfrm>
        </p:spPr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2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3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8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Partnership props that played</a:t>
            </a:r>
            <a:r>
              <a:rPr lang="en-US" baseline="0" dirty="0"/>
              <a:t> an important supporting role in recovery:</a:t>
            </a:r>
          </a:p>
          <a:p>
            <a:endParaRPr lang="en-US" baseline="0" dirty="0"/>
          </a:p>
          <a:p>
            <a:r>
              <a:rPr lang="en-US" b="1" baseline="0" dirty="0"/>
              <a:t>TNC Calloway </a:t>
            </a:r>
            <a:r>
              <a:rPr lang="en-US" baseline="0" dirty="0"/>
              <a:t>is a mitigation back for NCDOT projects and that </a:t>
            </a:r>
            <a:r>
              <a:rPr lang="en-US" baseline="0" dirty="0" err="1"/>
              <a:t>subpop</a:t>
            </a:r>
            <a:r>
              <a:rPr lang="en-US" baseline="0" dirty="0"/>
              <a:t> has doubled in 25 years from 5 to 12.  TNC excellent job</a:t>
            </a:r>
            <a:r>
              <a:rPr lang="en-US" dirty="0"/>
              <a:t>  restoring t</a:t>
            </a:r>
            <a:r>
              <a:rPr lang="en-US" baseline="0" dirty="0"/>
              <a:t>his parcel that was raked intensively for </a:t>
            </a:r>
            <a:r>
              <a:rPr lang="en-US" baseline="0" dirty="0" err="1"/>
              <a:t>pinestraw</a:t>
            </a:r>
            <a:r>
              <a:rPr lang="en-US" baseline="0" dirty="0"/>
              <a:t> production for years</a:t>
            </a:r>
          </a:p>
          <a:p>
            <a:endParaRPr lang="en-US" baseline="0" dirty="0"/>
          </a:p>
          <a:p>
            <a:r>
              <a:rPr lang="en-US" b="1" baseline="0" dirty="0"/>
              <a:t>McCain</a:t>
            </a:r>
            <a:r>
              <a:rPr lang="en-US" baseline="0" dirty="0"/>
              <a:t> state property managed by NC </a:t>
            </a:r>
            <a:r>
              <a:rPr lang="en-US" baseline="0" dirty="0" err="1"/>
              <a:t>Dept</a:t>
            </a:r>
            <a:r>
              <a:rPr lang="en-US" baseline="0" dirty="0"/>
              <a:t> of Agriculture that while seeing some gains levelled off in recent years.</a:t>
            </a:r>
            <a:r>
              <a:rPr lang="en-US" dirty="0"/>
              <a:t>  Rob Ross hardwood </a:t>
            </a:r>
            <a:r>
              <a:rPr lang="en-US" dirty="0" err="1"/>
              <a:t>midstory</a:t>
            </a:r>
            <a:r>
              <a:rPr lang="en-US" dirty="0"/>
              <a:t> project in the works</a:t>
            </a:r>
            <a:endParaRPr lang="en-US" baseline="0" dirty="0"/>
          </a:p>
          <a:p>
            <a:endParaRPr lang="en-US" baseline="0" dirty="0"/>
          </a:p>
          <a:p>
            <a:r>
              <a:rPr lang="en-US" b="1" baseline="0" dirty="0" err="1"/>
              <a:t>WeWo</a:t>
            </a:r>
            <a:r>
              <a:rPr lang="en-US" b="1" baseline="0" dirty="0"/>
              <a:t> </a:t>
            </a:r>
            <a:r>
              <a:rPr lang="en-US" baseline="0" dirty="0" err="1"/>
              <a:t>difficutly</a:t>
            </a:r>
            <a:r>
              <a:rPr lang="en-US" baseline="0" dirty="0"/>
              <a:t> maintaining group stability due to challenges with burning , especially on  super fire</a:t>
            </a:r>
            <a:r>
              <a:rPr lang="en-US" dirty="0"/>
              <a:t> </a:t>
            </a:r>
            <a:r>
              <a:rPr lang="en-US" dirty="0" err="1"/>
              <a:t>surpressed</a:t>
            </a:r>
            <a:r>
              <a:rPr lang="en-US" dirty="0"/>
              <a:t> </a:t>
            </a:r>
            <a:r>
              <a:rPr lang="en-US" baseline="0" dirty="0"/>
              <a:t>Boyd Tract.  Acquisition of Ives Property boosted their acreage</a:t>
            </a:r>
          </a:p>
          <a:p>
            <a:endParaRPr lang="en-US" baseline="0" dirty="0"/>
          </a:p>
          <a:p>
            <a:r>
              <a:rPr lang="en-US" b="1" baseline="0" dirty="0"/>
              <a:t>Carvers Creek SP </a:t>
            </a:r>
            <a:r>
              <a:rPr lang="en-US" baseline="0" dirty="0"/>
              <a:t>has expanded in response to cavity installation and foraging habitat enhancement.   In 2025 we no longer have group data for Carver’s Creek</a:t>
            </a:r>
            <a:r>
              <a:rPr lang="en-US" dirty="0"/>
              <a:t> due to federal funding cuts to a JCA contract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5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09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15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495800"/>
          </a:xfrm>
        </p:spPr>
        <p:txBody>
          <a:bodyPr/>
          <a:lstStyle/>
          <a:p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66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470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E3D04-DE76-4BD0-B93C-B2DD7152AF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46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83025" y="266634"/>
            <a:ext cx="5426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atin typeface="Arial Rounded MT Bold" panose="020F0704030504030204" pitchFamily="34" charset="0"/>
              </a:rPr>
              <a:t>NC SANDHILLS RCW STATUS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3505200"/>
            <a:ext cx="52715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 Rounded MT Bold" panose="020F0704030504030204" pitchFamily="34" charset="0"/>
              </a:rPr>
              <a:t>Private Lands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 Rounded MT Bold" panose="020F0704030504030204" pitchFamily="34" charset="0"/>
              </a:rPr>
              <a:t>State Lands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 Rounded MT Bold" panose="020F0704030504030204" pitchFamily="34" charset="0"/>
              </a:rPr>
              <a:t>Ties to Federal Recovery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Arial Rounded MT Bold" panose="020F0704030504030204" pitchFamily="34" charset="0"/>
              </a:rPr>
              <a:t>Avian Keratin Disorder</a:t>
            </a:r>
          </a:p>
        </p:txBody>
      </p:sp>
      <p:pic>
        <p:nvPicPr>
          <p:cNvPr id="5" name="Picture 4" descr="C:\Users\Kerry Brust\Desktop\photos for talk\IMG_20260818_0948558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986" y="1066800"/>
            <a:ext cx="3008152" cy="5215825"/>
          </a:xfrm>
          <a:prstGeom prst="rect">
            <a:avLst/>
          </a:prstGeom>
          <a:noFill/>
          <a:ln w="539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Kerry Brust\Desktop\photos for talk\cavity tree signa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3842585" cy="2161454"/>
          </a:xfrm>
          <a:prstGeom prst="rect">
            <a:avLst/>
          </a:prstGeom>
          <a:noFill/>
          <a:ln w="539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4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6109"/>
            <a:ext cx="41481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/>
              <a:t>PRIVATE LANDS 2000-2025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562292"/>
            <a:ext cx="7848599" cy="5138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12509" y="5486400"/>
            <a:ext cx="237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1006952"/>
            <a:ext cx="457200" cy="35303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026918" y="1006952"/>
            <a:ext cx="3688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Safe Harbor Properties (~65,000 ac)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5003" y="3465731"/>
            <a:ext cx="76807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------------------------  MOOR  ------------------I   I-------------------  SOPI -------------------------</a:t>
            </a:r>
          </a:p>
          <a:p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714384" y="3947005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MOSS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0200" y="4800600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CCNC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98886" y="601980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34363" y="628817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SGL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670" y="612387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SGL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83912" y="343332"/>
            <a:ext cx="250288" cy="275997"/>
          </a:xfrm>
          <a:prstGeom prst="rect">
            <a:avLst/>
          </a:prstGeom>
          <a:solidFill>
            <a:srgbClr val="DBC1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683912" y="855088"/>
            <a:ext cx="250288" cy="2759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983849" y="307295"/>
            <a:ext cx="1546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Fort Bragg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66857" y="823349"/>
            <a:ext cx="1546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Sandhills</a:t>
            </a:r>
            <a:r>
              <a:rPr lang="en-US" sz="1600" b="1" dirty="0"/>
              <a:t> GL</a:t>
            </a:r>
          </a:p>
        </p:txBody>
      </p:sp>
    </p:spTree>
    <p:extLst>
      <p:ext uri="{BB962C8B-B14F-4D97-AF65-F5344CB8AC3E}">
        <p14:creationId xmlns:p14="http://schemas.microsoft.com/office/powerpoint/2010/main" val="1917778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9611663"/>
              </p:ext>
            </p:extLst>
          </p:nvPr>
        </p:nvGraphicFramePr>
        <p:xfrm>
          <a:off x="990600" y="3818650"/>
          <a:ext cx="6727008" cy="2810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4964892"/>
              </p:ext>
            </p:extLst>
          </p:nvPr>
        </p:nvGraphicFramePr>
        <p:xfrm>
          <a:off x="1235893" y="600949"/>
          <a:ext cx="57912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57400" y="77729"/>
            <a:ext cx="41481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/>
              <a:t>PRIVATE LANDS 2000-2025</a:t>
            </a:r>
          </a:p>
        </p:txBody>
      </p:sp>
    </p:spTree>
    <p:extLst>
      <p:ext uri="{BB962C8B-B14F-4D97-AF65-F5344CB8AC3E}">
        <p14:creationId xmlns:p14="http://schemas.microsoft.com/office/powerpoint/2010/main" val="2960315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6109"/>
            <a:ext cx="41481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/>
              <a:t>PRIVATE LANDS 2000-2025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0"/>
            <a:ext cx="593552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80656" y="5516562"/>
            <a:ext cx="1992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 Moore County  NC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9269295"/>
              </p:ext>
            </p:extLst>
          </p:nvPr>
        </p:nvGraphicFramePr>
        <p:xfrm>
          <a:off x="6324600" y="1219200"/>
          <a:ext cx="3657600" cy="4451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Rectangle 3"/>
          <p:cNvSpPr/>
          <p:nvPr/>
        </p:nvSpPr>
        <p:spPr>
          <a:xfrm>
            <a:off x="1447800" y="1052206"/>
            <a:ext cx="381000" cy="3077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026918" y="884417"/>
            <a:ext cx="1706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Safe Harbor Properties</a:t>
            </a:r>
          </a:p>
        </p:txBody>
      </p:sp>
      <p:sp>
        <p:nvSpPr>
          <p:cNvPr id="3" name="5-Point Star 2"/>
          <p:cNvSpPr/>
          <p:nvPr/>
        </p:nvSpPr>
        <p:spPr>
          <a:xfrm>
            <a:off x="2197651" y="2590800"/>
            <a:ext cx="366009" cy="304800"/>
          </a:xfrm>
          <a:prstGeom prst="star5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3691" y="2990354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SOPI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79234" y="3055953"/>
            <a:ext cx="84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MOOR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3063" y="3359686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MOSS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14764" y="4015611"/>
            <a:ext cx="5870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CCNC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45412" y="472440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507896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SGL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61827" y="4990271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SGL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32871" y="1052206"/>
            <a:ext cx="1439818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/>
              <a:t>2009 FB ‘jumper’</a:t>
            </a:r>
          </a:p>
        </p:txBody>
      </p:sp>
      <p:sp>
        <p:nvSpPr>
          <p:cNvPr id="21" name="5-Point Star 20"/>
          <p:cNvSpPr/>
          <p:nvPr/>
        </p:nvSpPr>
        <p:spPr>
          <a:xfrm>
            <a:off x="4999711" y="1052206"/>
            <a:ext cx="366009" cy="304800"/>
          </a:xfrm>
          <a:prstGeom prst="star5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07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97" y="-4068"/>
            <a:ext cx="6172200" cy="6862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24600" y="457200"/>
            <a:ext cx="2362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Present day</a:t>
            </a:r>
          </a:p>
          <a:p>
            <a:pPr algn="ctr"/>
            <a:r>
              <a:rPr lang="en-US" b="1" dirty="0"/>
              <a:t>Spatial Configuration</a:t>
            </a:r>
          </a:p>
          <a:p>
            <a:pPr algn="ctr"/>
            <a:r>
              <a:rPr lang="en-US" b="1" dirty="0"/>
              <a:t>RCW Groups</a:t>
            </a:r>
          </a:p>
          <a:p>
            <a:pPr algn="ctr"/>
            <a:r>
              <a:rPr lang="en-US" b="1" dirty="0"/>
              <a:t>   </a:t>
            </a:r>
          </a:p>
          <a:p>
            <a:pPr algn="ctr"/>
            <a:r>
              <a:rPr lang="en-US" sz="1600" b="1" dirty="0"/>
              <a:t>Western Moore County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48400" y="2323759"/>
            <a:ext cx="2743199" cy="35548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   2026 Recruitment </a:t>
            </a:r>
          </a:p>
          <a:p>
            <a:pPr algn="ctr"/>
            <a:r>
              <a:rPr lang="en-US" dirty="0"/>
              <a:t>Clusters</a:t>
            </a:r>
          </a:p>
          <a:p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Nick’s Creek LL Preserve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Plant Cons. Program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Wimberley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Sweeney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Rose (NW off map)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629400" y="2417273"/>
            <a:ext cx="114300" cy="192382"/>
          </a:xfrm>
          <a:prstGeom prst="ellipse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199058" y="1448360"/>
            <a:ext cx="209038" cy="268582"/>
          </a:xfrm>
          <a:prstGeom prst="ellipse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8358423" y="1134348"/>
            <a:ext cx="114300" cy="192382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76600" y="3156695"/>
            <a:ext cx="209038" cy="268582"/>
          </a:xfrm>
          <a:prstGeom prst="ellipse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655023" y="1153555"/>
            <a:ext cx="209038" cy="268582"/>
          </a:xfrm>
          <a:prstGeom prst="ellipse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2209800" y="2513464"/>
            <a:ext cx="209038" cy="268582"/>
          </a:xfrm>
          <a:prstGeom prst="ellipse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6582031" y="2392379"/>
            <a:ext cx="209038" cy="268582"/>
          </a:xfrm>
          <a:prstGeom prst="ellipse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8186973" y="1038942"/>
            <a:ext cx="457200" cy="383195"/>
          </a:xfrm>
          <a:prstGeom prst="ellipse">
            <a:avLst/>
          </a:prstGeom>
          <a:noFill/>
          <a:ln>
            <a:solidFill>
              <a:srgbClr val="FB57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30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Wdmyclouddl2100\9914\NC Sandhills Conservation Partnership\maps\sandhills regional rcw ma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70" y="0"/>
            <a:ext cx="88750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589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erry Brust\Desktop\photos for talk\SGL_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200" y="-81455"/>
            <a:ext cx="5601399" cy="732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8602" y="2895600"/>
            <a:ext cx="3015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SGL A-Block (~ 19,000 ac.)</a:t>
            </a:r>
          </a:p>
          <a:p>
            <a:r>
              <a:rPr lang="en-US" sz="2000" b="1" dirty="0"/>
              <a:t>Field Trial Area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884" y="3886200"/>
            <a:ext cx="3143850" cy="258532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/>
          </a:p>
          <a:p>
            <a:r>
              <a:rPr lang="en-US" b="1" dirty="0"/>
              <a:t>Initial RCW Growth within </a:t>
            </a:r>
          </a:p>
          <a:p>
            <a:r>
              <a:rPr lang="en-US" b="1" dirty="0"/>
              <a:t>Field Trial Footprint</a:t>
            </a:r>
          </a:p>
          <a:p>
            <a:pPr algn="ctr"/>
            <a:endParaRPr lang="en-US" b="1" dirty="0"/>
          </a:p>
          <a:p>
            <a:r>
              <a:rPr lang="en-US" b="1" dirty="0"/>
              <a:t>Room for Expansion</a:t>
            </a:r>
          </a:p>
          <a:p>
            <a:r>
              <a:rPr lang="en-US" b="1" dirty="0"/>
              <a:t>Western + Southern edges</a:t>
            </a:r>
          </a:p>
          <a:p>
            <a:endParaRPr lang="en-US" b="1" dirty="0"/>
          </a:p>
          <a:p>
            <a:r>
              <a:rPr lang="en-US" b="1" dirty="0"/>
              <a:t>Strengthen  NE w/ Y-Block MOOR private lands groups</a:t>
            </a:r>
          </a:p>
        </p:txBody>
      </p:sp>
      <p:sp>
        <p:nvSpPr>
          <p:cNvPr id="9" name="Oval 8"/>
          <p:cNvSpPr/>
          <p:nvPr/>
        </p:nvSpPr>
        <p:spPr>
          <a:xfrm>
            <a:off x="4648200" y="2590801"/>
            <a:ext cx="2819400" cy="2286000"/>
          </a:xfrm>
          <a:prstGeom prst="ellips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CEC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209801" y="1676401"/>
            <a:ext cx="381000" cy="22860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CECFF"/>
              </a:solidFill>
            </a:endParaRPr>
          </a:p>
        </p:txBody>
      </p:sp>
      <p:pic>
        <p:nvPicPr>
          <p:cNvPr id="7" name="Picture 3" descr="C:\Users\Kerry Brust\Desktop\photos for talk\field trial sig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3" y="152400"/>
            <a:ext cx="3086551" cy="245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2019301" y="3289244"/>
            <a:ext cx="762000" cy="276254"/>
          </a:xfrm>
          <a:prstGeom prst="ellipse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818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/>
              <a:t># RCW PBG 2000-2025 Partnership Properties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8449206"/>
              </p:ext>
            </p:extLst>
          </p:nvPr>
        </p:nvGraphicFramePr>
        <p:xfrm>
          <a:off x="762000" y="990600"/>
          <a:ext cx="76962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23964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914" y="-1143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/>
              <a:t>Est. RCW PBGs NC </a:t>
            </a:r>
            <a:r>
              <a:rPr lang="en-US" sz="2800" dirty="0" err="1"/>
              <a:t>Sandhills</a:t>
            </a:r>
            <a:r>
              <a:rPr lang="en-US" sz="2800" dirty="0"/>
              <a:t> 2005-2024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627387"/>
              </p:ext>
            </p:extLst>
          </p:nvPr>
        </p:nvGraphicFramePr>
        <p:xfrm>
          <a:off x="304800" y="914400"/>
          <a:ext cx="82296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Down Arrow 2"/>
          <p:cNvSpPr/>
          <p:nvPr/>
        </p:nvSpPr>
        <p:spPr>
          <a:xfrm>
            <a:off x="1143000" y="2079171"/>
            <a:ext cx="79629" cy="749808"/>
          </a:xfrm>
          <a:prstGeom prst="downArrow">
            <a:avLst>
              <a:gd name="adj1" fmla="val 65839"/>
              <a:gd name="adj2" fmla="val 50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4800600" y="1307592"/>
            <a:ext cx="79629" cy="749808"/>
          </a:xfrm>
          <a:prstGeom prst="downArrow">
            <a:avLst>
              <a:gd name="adj1" fmla="val 65839"/>
              <a:gd name="adj2" fmla="val 50000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450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66700" y="-40888"/>
            <a:ext cx="6400800" cy="914400"/>
          </a:xfrm>
        </p:spPr>
        <p:txBody>
          <a:bodyPr>
            <a:normAutofit/>
          </a:bodyPr>
          <a:lstStyle/>
          <a:p>
            <a:r>
              <a:rPr lang="en-US" sz="2800" b="1" u="sng" dirty="0"/>
              <a:t>Avian Keratin Disorder (AKD)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97878"/>
            <a:ext cx="4495800" cy="535531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1990s</a:t>
            </a:r>
            <a:r>
              <a:rPr lang="en-US" dirty="0"/>
              <a:t> </a:t>
            </a:r>
          </a:p>
          <a:p>
            <a:r>
              <a:rPr lang="en-US" dirty="0"/>
              <a:t>AKD first described in Alaskan Black-capped Chickadee (BCCH) by USGS Alaska Science Center </a:t>
            </a:r>
          </a:p>
          <a:p>
            <a:endParaRPr lang="en-US" dirty="0"/>
          </a:p>
          <a:p>
            <a:r>
              <a:rPr lang="en-US" b="1" dirty="0"/>
              <a:t>~ 2007/2008</a:t>
            </a:r>
          </a:p>
          <a:p>
            <a:r>
              <a:rPr lang="en-US" dirty="0"/>
              <a:t>SEI began to see abnormally long / thick billed RCW during routine monitoring activities     (</a:t>
            </a:r>
            <a:r>
              <a:rPr lang="en-US" b="1" dirty="0"/>
              <a:t>FB only, few cases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b="1" dirty="0"/>
              <a:t>2018</a:t>
            </a:r>
          </a:p>
          <a:p>
            <a:r>
              <a:rPr lang="en-US" dirty="0"/>
              <a:t>SEI documented rise in FB cases, began investigation and </a:t>
            </a:r>
            <a:r>
              <a:rPr lang="en-US" dirty="0" err="1"/>
              <a:t>collab</a:t>
            </a:r>
            <a:r>
              <a:rPr lang="en-US" dirty="0"/>
              <a:t> with USGS group </a:t>
            </a:r>
          </a:p>
          <a:p>
            <a:endParaRPr lang="en-US" i="1" dirty="0"/>
          </a:p>
          <a:p>
            <a:r>
              <a:rPr lang="en-US" i="1" dirty="0" err="1"/>
              <a:t>Zylberberg</a:t>
            </a:r>
            <a:r>
              <a:rPr lang="en-US" i="1" dirty="0"/>
              <a:t> et al 2018*</a:t>
            </a:r>
          </a:p>
          <a:p>
            <a:r>
              <a:rPr lang="en-US" dirty="0"/>
              <a:t>USGS Alaska researchers isolated a Picornavirus in afflicted chickadees: </a:t>
            </a:r>
            <a:r>
              <a:rPr lang="en-US" b="1" dirty="0" err="1"/>
              <a:t>Poecivirus</a:t>
            </a:r>
            <a:endParaRPr lang="en-US" i="1" dirty="0"/>
          </a:p>
          <a:p>
            <a:pPr lvl="1"/>
            <a:r>
              <a:rPr lang="en-US" b="1" dirty="0"/>
              <a:t>	</a:t>
            </a:r>
            <a:r>
              <a:rPr lang="en-US" dirty="0"/>
              <a:t>	</a:t>
            </a:r>
          </a:p>
        </p:txBody>
      </p:sp>
      <p:pic>
        <p:nvPicPr>
          <p:cNvPr id="1026" name="Picture 2" descr="C:\Users\Kerry Brust\Desktop\AKD by famili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659" y="152401"/>
            <a:ext cx="2406673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54659" y="6353190"/>
            <a:ext cx="2540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Van Hemert et al. in prep</a:t>
            </a:r>
          </a:p>
        </p:txBody>
      </p:sp>
    </p:spTree>
    <p:extLst>
      <p:ext uri="{BB962C8B-B14F-4D97-AF65-F5344CB8AC3E}">
        <p14:creationId xmlns:p14="http://schemas.microsoft.com/office/powerpoint/2010/main" val="3865689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7" b="89879" l="0" r="93233">
                        <a14:foregroundMark x1="45301" y1="52078" x2="83882" y2="34786"/>
                        <a14:foregroundMark x1="44925" y1="64142" x2="83036" y2="48861"/>
                        <a14:foregroundMark x1="43938" y1="79558" x2="56532" y2="60858"/>
                        <a14:foregroundMark x1="1175" y1="69169" x2="32942" y2="68432"/>
                        <a14:foregroundMark x1="34492" y1="69504" x2="43280" y2="77815"/>
                        <a14:foregroundMark x1="55404" y1="54759" x2="64380" y2="52078"/>
                        <a14:foregroundMark x1="54135" y1="41622" x2="59962" y2="40550"/>
                        <a14:backgroundMark x1="56532" y1="52614" x2="80733" y2="42694"/>
                        <a14:backgroundMark x1="66259" y1="46850" x2="73543" y2="42895"/>
                        <a14:backgroundMark x1="67622" y1="44906" x2="71053" y2="43231"/>
                        <a14:backgroundMark x1="4323" y1="76139" x2="37265" y2="84450"/>
                        <a14:backgroundMark x1="62829" y1="61796" x2="67904" y2="60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45" y="1828801"/>
            <a:ext cx="4238599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Kerry Brust\Desktop\normal bi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287" b="99010" l="38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680622"/>
            <a:ext cx="4167786" cy="3195222"/>
          </a:xfrm>
          <a:prstGeom prst="rect">
            <a:avLst/>
          </a:prstGeom>
          <a:noFill/>
          <a:ln w="254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88" b="89984" l="0" r="898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37" y="3691857"/>
            <a:ext cx="5402766" cy="298845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0" y="762000"/>
            <a:ext cx="4495800" cy="205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cs typeface="Arial" panose="020B0604020202020204" pitchFamily="34" charset="0"/>
              </a:rPr>
              <a:t>Avian Keratin Disorder (AKD)</a:t>
            </a:r>
          </a:p>
          <a:p>
            <a:r>
              <a:rPr lang="en-US" sz="2400" b="1" dirty="0">
                <a:cs typeface="Arial" panose="020B0604020202020204" pitchFamily="34" charset="0"/>
              </a:rPr>
              <a:t>in Red-Cockaded Woodpeckers </a:t>
            </a:r>
            <a:br>
              <a:rPr lang="en-US" sz="2000" b="1" dirty="0"/>
            </a:br>
            <a:br>
              <a:rPr lang="en-US" sz="2000" b="1" dirty="0"/>
            </a:br>
            <a:endParaRPr lang="en-US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3462453" y="3845696"/>
            <a:ext cx="22190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/>
              <a:t>Longbill</a:t>
            </a:r>
            <a:br>
              <a:rPr lang="en-US" sz="2400" b="1" dirty="0"/>
            </a:br>
            <a:endParaRPr lang="en-US" sz="24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603810" y="1447800"/>
            <a:ext cx="1981200" cy="1143000"/>
          </a:xfrm>
        </p:spPr>
        <p:txBody>
          <a:bodyPr>
            <a:normAutofit/>
          </a:bodyPr>
          <a:lstStyle/>
          <a:p>
            <a:r>
              <a:rPr lang="en-US" sz="2400" b="1" dirty="0"/>
              <a:t>Normal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93273" y="5791200"/>
            <a:ext cx="22190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Severe </a:t>
            </a:r>
            <a:r>
              <a:rPr lang="en-US" sz="2400" b="1" dirty="0" err="1"/>
              <a:t>Longbill</a:t>
            </a:r>
            <a:br>
              <a:rPr lang="en-US" sz="2400" b="1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19857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812" b="89934" l="2963" r="89926">
                        <a14:backgroundMark x1="43407" y1="48020" x2="51259" y2="331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-807265"/>
            <a:ext cx="4837612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528759" y="2734416"/>
            <a:ext cx="2203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Juvenile male RCW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2469906"/>
            <a:ext cx="1635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Photo  J. </a:t>
            </a:r>
            <a:r>
              <a:rPr lang="en-US" sz="1600" b="1" dirty="0" err="1"/>
              <a:t>Schillaci</a:t>
            </a:r>
            <a:endParaRPr lang="en-US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304800"/>
            <a:ext cx="517327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Condition present in Central NC and Midlands SC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Absent coastal Carolinas populations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Camp Lejeune, Sunny Point, Low Country SC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Seasonal: late June peak;  subside by fall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Center outbreak on Ft Bragg + </a:t>
            </a:r>
            <a:r>
              <a:rPr lang="en-US" dirty="0" err="1"/>
              <a:t>adj</a:t>
            </a:r>
            <a:r>
              <a:rPr lang="en-US" dirty="0"/>
              <a:t> properties</a:t>
            </a:r>
          </a:p>
          <a:p>
            <a:r>
              <a:rPr lang="en-US" dirty="0"/>
              <a:t>	since expanded to SOPI and SGL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AKD Prevalence 2019 – 2021 </a:t>
            </a:r>
          </a:p>
          <a:p>
            <a:pPr lvl="1"/>
            <a:r>
              <a:rPr lang="en-US" b="1" i="1" dirty="0"/>
              <a:t>	</a:t>
            </a:r>
            <a:r>
              <a:rPr lang="en-US" b="1" i="1" u="sng" dirty="0"/>
              <a:t>+</a:t>
            </a:r>
            <a:r>
              <a:rPr lang="en-US" b="1" i="1" dirty="0"/>
              <a:t> 5%</a:t>
            </a:r>
            <a:r>
              <a:rPr lang="en-US" b="1" dirty="0"/>
              <a:t>  </a:t>
            </a:r>
            <a:r>
              <a:rPr lang="en-US" dirty="0"/>
              <a:t>across FB, SGL and SOPI </a:t>
            </a:r>
          </a:p>
          <a:p>
            <a:pPr lvl="1"/>
            <a:r>
              <a:rPr lang="en-US" b="1" i="1" dirty="0"/>
              <a:t>	</a:t>
            </a:r>
            <a:r>
              <a:rPr lang="en-US" b="1" i="1" u="sng" dirty="0"/>
              <a:t>+</a:t>
            </a:r>
            <a:r>
              <a:rPr lang="en-US" b="1" i="1" dirty="0"/>
              <a:t> 9%</a:t>
            </a:r>
            <a:r>
              <a:rPr lang="en-US" dirty="0"/>
              <a:t>  within FB alone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4267200"/>
            <a:ext cx="8198783" cy="2308324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chemeClr val="bg1">
                    <a:lumMod val="95000"/>
                  </a:schemeClr>
                </a:solidFill>
              </a:rPr>
              <a:t>MANUSCRIPT IN PREP</a:t>
            </a:r>
          </a:p>
          <a:p>
            <a:endParaRPr lang="en-US" b="1" u="sng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BEAK DEFORMITIES IN WILD BIRDS: USING CITIZEN SCIENCE </a:t>
            </a:r>
          </a:p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TO TRACK AN ISSUE OF GLOBAL CONCERN </a:t>
            </a:r>
          </a:p>
          <a:p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C. Van Hemert, C.M. Handel, D.E. Gerik, B. Lawson, K. Brust, C. </a:t>
            </a:r>
            <a:r>
              <a:rPr lang="en-US" b="1" dirty="0" err="1">
                <a:solidFill>
                  <a:schemeClr val="bg1">
                    <a:lumMod val="95000"/>
                  </a:schemeClr>
                </a:solidFill>
              </a:rPr>
              <a:t>Gorosito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, V.R. </a:t>
            </a:r>
            <a:r>
              <a:rPr lang="en-US" b="1" dirty="0" err="1">
                <a:solidFill>
                  <a:schemeClr val="bg1">
                    <a:lumMod val="95000"/>
                  </a:schemeClr>
                </a:solidFill>
              </a:rPr>
              <a:t>Cueto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, </a:t>
            </a:r>
          </a:p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A. Van </a:t>
            </a:r>
            <a:r>
              <a:rPr lang="en-US" b="1" dirty="0" err="1">
                <a:solidFill>
                  <a:schemeClr val="bg1">
                    <a:lumMod val="95000"/>
                  </a:schemeClr>
                </a:solidFill>
              </a:rPr>
              <a:t>Lanen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, A. Prinz, J. Schillaci, J.R. Walters, S. Cottrell, C. Anderson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30183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Kerry Brust\Desktop\photos for talk\Aubrey with Mr. Ro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22339" y="1745059"/>
            <a:ext cx="5511467" cy="2478545"/>
          </a:xfrm>
          <a:prstGeom prst="rect">
            <a:avLst/>
          </a:prstGeom>
          <a:noFill/>
          <a:ln w="444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24400" y="5943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RCW cavity insert install Mar 2026 </a:t>
            </a:r>
          </a:p>
          <a:p>
            <a:pPr algn="ctr"/>
            <a:r>
              <a:rPr lang="en-US" b="1" dirty="0"/>
              <a:t>Safe Harbor Land,  Moore Co., NC</a:t>
            </a:r>
          </a:p>
        </p:txBody>
      </p:sp>
      <p:sp>
        <p:nvSpPr>
          <p:cNvPr id="2" name="Rectangle 1"/>
          <p:cNvSpPr/>
          <p:nvPr/>
        </p:nvSpPr>
        <p:spPr>
          <a:xfrm>
            <a:off x="501520" y="929789"/>
            <a:ext cx="4733795" cy="42473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sz="2400" b="1" dirty="0"/>
              <a:t>SEI maintain RCW monitoring</a:t>
            </a:r>
          </a:p>
          <a:p>
            <a:r>
              <a:rPr lang="en-US" sz="2400" b="1" dirty="0"/>
              <a:t>SOPI and SGL 	</a:t>
            </a:r>
          </a:p>
          <a:p>
            <a:endParaRPr lang="en-US" sz="2400" b="1" dirty="0"/>
          </a:p>
          <a:p>
            <a:r>
              <a:rPr lang="en-US" sz="2400" b="1" dirty="0"/>
              <a:t>Increase outreach as people move to Sandhills region </a:t>
            </a:r>
          </a:p>
          <a:p>
            <a:endParaRPr lang="en-US" sz="2400" b="1" dirty="0"/>
          </a:p>
          <a:p>
            <a:r>
              <a:rPr lang="en-US" sz="2400" b="1" dirty="0"/>
              <a:t>Expand to Uwharries NF </a:t>
            </a:r>
          </a:p>
          <a:p>
            <a:endParaRPr lang="en-US" sz="2400" b="1" dirty="0"/>
          </a:p>
          <a:p>
            <a:r>
              <a:rPr lang="en-US" sz="2400" b="1" dirty="0"/>
              <a:t>Identify drivers of AKD</a:t>
            </a:r>
          </a:p>
          <a:p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729734"/>
            <a:ext cx="2102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1490476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3889</TotalTime>
  <Words>620</Words>
  <Application>Microsoft Office PowerPoint</Application>
  <PresentationFormat>On-screen Show (4:3)</PresentationFormat>
  <Paragraphs>141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Arial Rounded MT Bold</vt:lpstr>
      <vt:lpstr>Calibri</vt:lpstr>
      <vt:lpstr>Office Theme</vt:lpstr>
      <vt:lpstr>PowerPoint Presentation</vt:lpstr>
      <vt:lpstr>    </vt:lpstr>
      <vt:lpstr>PowerPoint Presentation</vt:lpstr>
      <vt:lpstr>    </vt:lpstr>
      <vt:lpstr>PowerPoint Presentation</vt:lpstr>
      <vt:lpstr>PowerPoint Presentation</vt:lpstr>
      <vt:lpstr>PowerPoint Presentation</vt:lpstr>
      <vt:lpstr># RCW PBG 2000-2025 Partnership Properties</vt:lpstr>
      <vt:lpstr>Est. RCW PBGs NC Sandhills 2005-2024</vt:lpstr>
      <vt:lpstr>Avian Keratin Disorder (AKD)</vt:lpstr>
      <vt:lpstr>Normal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Kerry Brust</dc:creator>
  <cp:lastModifiedBy>Andy Van lanen</cp:lastModifiedBy>
  <cp:revision>245</cp:revision>
  <cp:lastPrinted>2026-09-07T16:41:44Z</cp:lastPrinted>
  <dcterms:created xsi:type="dcterms:W3CDTF">2006-08-16T00:00:00Z</dcterms:created>
  <dcterms:modified xsi:type="dcterms:W3CDTF">2026-09-08T12:46:30Z</dcterms:modified>
</cp:coreProperties>
</file>