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2" r:id="rId3"/>
    <p:sldMasterId id="2147483820" r:id="rId4"/>
  </p:sldMasterIdLst>
  <p:notesMasterIdLst>
    <p:notesMasterId r:id="rId26"/>
  </p:notesMasterIdLst>
  <p:sldIdLst>
    <p:sldId id="333" r:id="rId5"/>
    <p:sldId id="344" r:id="rId6"/>
    <p:sldId id="342" r:id="rId7"/>
    <p:sldId id="257" r:id="rId8"/>
    <p:sldId id="285" r:id="rId9"/>
    <p:sldId id="310" r:id="rId10"/>
    <p:sldId id="309" r:id="rId11"/>
    <p:sldId id="335" r:id="rId12"/>
    <p:sldId id="336" r:id="rId13"/>
    <p:sldId id="316" r:id="rId14"/>
    <p:sldId id="348" r:id="rId15"/>
    <p:sldId id="347" r:id="rId16"/>
    <p:sldId id="349" r:id="rId17"/>
    <p:sldId id="350" r:id="rId18"/>
    <p:sldId id="343" r:id="rId19"/>
    <p:sldId id="266" r:id="rId20"/>
    <p:sldId id="337" r:id="rId21"/>
    <p:sldId id="326" r:id="rId22"/>
    <p:sldId id="338" r:id="rId23"/>
    <p:sldId id="346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6F6"/>
    <a:srgbClr val="D96E18"/>
    <a:srgbClr val="1DA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75EDBF-0C5E-47BF-A3DE-95B0846886CA}" v="1" dt="2025-12-08T20:44:16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30"/>
    <p:restoredTop sz="68696" autoAdjust="0"/>
  </p:normalViewPr>
  <p:slideViewPr>
    <p:cSldViewPr snapToGrid="0">
      <p:cViewPr varScale="1">
        <p:scale>
          <a:sx n="49" d="100"/>
          <a:sy n="49" d="100"/>
        </p:scale>
        <p:origin x="181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8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6E31D-42C4-6441-82D8-571F9F1DFF0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76741-E9BE-2E43-96F2-8E1A3B371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86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7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9998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6741-E9BE-2E43-96F2-8E1A3B371F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79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Northern had greater numbers of seeds infected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21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6741-E9BE-2E43-96F2-8E1A3B371F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47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6CB9D-B720-3D89-4865-E99E43903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D022D0-0B6F-E402-38BE-96A074406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778C5-BE00-58FD-0AFD-6AB3245C0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33D5E-A12C-6DD6-5B8E-AEC43A12B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6741-E9BE-2E43-96F2-8E1A3B371F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6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6741-E9BE-2E43-96F2-8E1A3B371F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45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0660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6D4-0418-569D-295F-79261B66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A2384A-AD73-E3CC-3483-82CF9131B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93BF4-881F-AF84-D6E2-1D19B949D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46023-02F4-5A0E-C3C1-BC3BF3C4A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6741-E9BE-2E43-96F2-8E1A3B371F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69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0668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949FB-FBF3-7233-04C8-066676C7F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>
            <a:extLst>
              <a:ext uri="{FF2B5EF4-FFF2-40B4-BE49-F238E27FC236}">
                <a16:creationId xmlns:a16="http://schemas.microsoft.com/office/drawing/2014/main" id="{7D81E78B-EB23-AB5B-ECA0-CA4530F8E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>
            <a:extLst>
              <a:ext uri="{FF2B5EF4-FFF2-40B4-BE49-F238E27FC236}">
                <a16:creationId xmlns:a16="http://schemas.microsoft.com/office/drawing/2014/main" id="{38231858-73B5-7B5C-87CA-81278796189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0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A859C-D562-0246-9413-383A1EDE9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97BE39-7352-3F41-AAB3-3DE896B3E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F9D2A-380B-25E0-6F3E-30A7DC693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00F21-665A-D4B3-6701-894CE6B4B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8EFCF-5A04-1C46-8C09-CBDF171D5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86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8EFCF-5A04-1C46-8C09-CBDF171D59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1899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6741-E9BE-2E43-96F2-8E1A3B371F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5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6741-E9BE-2E43-96F2-8E1A3B371F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5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1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D3BB-B733-6E44-8724-545390BE6B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7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Jen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6768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6BFAE-EB3B-6643-B3EA-A40BD0D438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9779C-0B7F-364C-B3A4-12E445B57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11A8A-277F-32BE-8288-37C4BF5C1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9FDF2-1A69-B4FB-DBA2-1C929808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2341A-84C5-FE59-F19C-488DB6E6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2F09A-DA85-1C48-311D-05B48B88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1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F6A1-2716-1EFE-0445-AB2A0E60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752B4-0778-9CA0-DD49-42E461E0D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AD7F8-6C3E-D185-48ED-9BC7918F0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33446-2745-A620-80E8-BE001A3F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7053D-B519-7042-C078-60780E5C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0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E26BEF-2EFE-F8CC-170D-820B11782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9BD39-3107-A705-2411-47B6D1EDD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A8ECB-149F-C683-F90F-105A43815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68689-0C36-D2A6-8257-D7D49A4B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4470C-9D1C-61BC-B12D-3855ACE4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5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24000" y="473274"/>
            <a:ext cx="9144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6" y="4723806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6" y="573285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04483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D260-E0F7-0942-95BF-A30E74483B44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FA9B-764A-C442-AB79-2228C3A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65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FE4102-23D0-A96C-5438-A961562D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F7DD5-ABB2-4A83-A77F-0E9C1DECAC7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97044-983B-092C-F2AE-B3F43133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80BE2-1552-C766-E428-7F2C4C1A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F31B-E65B-4615-83EF-34B2B1689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3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298406" y="182165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318993" cy="241102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FE4102-23D0-A96C-5438-A961562D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F7DD5-ABB2-4A83-A77F-0E9C1DECAC7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97044-983B-092C-F2AE-B3F43133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80BE2-1552-C766-E428-7F2C4C1A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F31B-E65B-4615-83EF-34B2B1689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ABD50-52C0-354C-BA4D-8049007FF7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2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4729-62ED-627D-5300-F04EA5AF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3AF0A-CAC1-7B37-7C76-0CF938D97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EFFF7-DACC-BEBE-5CA7-D87572D6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3460-75C6-0736-3980-F5A000FC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7D40-A2ED-93A5-D903-382C937C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2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B258-E040-6A85-39CE-F79FB61D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9AD77-63CE-B24B-4E68-98B29653B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2494-FC2B-E9CE-6697-0D5CF1F5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7BE66-6FF4-E96D-364C-55FB39A3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E412-ECF2-7822-EE3D-69462C0F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0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6132-81CD-8203-A09C-189DF10E2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5EC85-1011-1000-5DDD-56600DAF8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68453-1DF3-1BB4-4F0A-A626A356E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CFBCB-4389-C603-2D07-58D609451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7E847-95AD-D97F-E010-BB431A6E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19F97-7897-74B8-FD50-D4D2FD7A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0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5EF5-ABC9-7845-9357-BD1D8675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F2AD8-E7AB-29BC-DE24-88A167C93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3CD2C-558A-564D-9A13-1075455AC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CD4B-8B00-EB4D-5889-0253F2648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18BFC-0D70-90C1-8C1D-2D301B1EF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9F3513-8400-B3E5-A8D3-914FC3A3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9707E-4604-E5D9-F370-D8D30CA6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2345C0-0F29-9FD9-65D0-7870D10F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8BEE-0DFB-211C-4785-F49E9544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A8CA2-30BC-7363-6A33-0FF6E080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3EAAA-039E-EC24-E963-65E996060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5C4F6-2105-0D7F-7A5E-9C513B7B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6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7DED8-5EEB-741D-7BE5-4C397D4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6F46-3AA2-2225-A70C-0EF97AFE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6A9E0-9640-688B-3663-88C9D7C0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0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CAFE-78E8-CF17-64EA-D460DEBA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BA69E-3DD1-75D3-CE66-493BC36A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13F8B-99C0-46F5-AA03-8223E0E4F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A7958-8FE0-C771-E61B-AE01709B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C067B-8AAB-05C1-CF61-EEE80FAE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3F5F4-A45A-C79C-FCF9-7D226C5AA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9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87D3-7B5F-A936-8CC6-2AAD81F6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799382-C9F0-1731-A586-CBFC9D91B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2C0E0-6853-4E2E-74DB-7FFCA443B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2B702-C3D3-4B06-482A-F68A3E4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FB3B5-7D5A-B3B1-C468-6FD7EB8F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2874E-9CB3-CBFC-4848-8E081B21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5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A211D9-2407-8053-5BF5-7470752E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9257B-F572-F75E-186A-553EAA9B9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7116D-D7C5-05E9-13C5-CE2D3745CD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4783F6-6264-E240-9ECE-FAD6C4A0ACD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9CE5C-1A3F-7DA9-FA18-4EBEA6131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31B2A-A4B5-C900-1CD5-1A82E45DF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27CE52-90D0-394F-B838-8C111205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8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650" r:id="rId2"/>
    <p:sldLayoutId id="2147483651" r:id="rId3"/>
    <p:sldLayoutId id="2147483652" r:id="rId4"/>
    <p:sldLayoutId id="2147483858" r:id="rId5"/>
    <p:sldLayoutId id="2147483828" r:id="rId6"/>
    <p:sldLayoutId id="2147483859" r:id="rId7"/>
    <p:sldLayoutId id="2147483656" r:id="rId8"/>
    <p:sldLayoutId id="2147483657" r:id="rId9"/>
    <p:sldLayoutId id="2147483658" r:id="rId10"/>
    <p:sldLayoutId id="2147483659" r:id="rId11"/>
    <p:sldLayoutId id="21474838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2D260-E0F7-0942-95BF-A30E74483B44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6FA9B-764A-C442-AB79-2228C3A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9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318993" cy="275717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3" r:id="rId2"/>
    <p:sldLayoutId id="2147483654" r:id="rId3"/>
    <p:sldLayoutId id="2147483861" r:id="rId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8" y="-8468"/>
            <a:ext cx="12226406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799" y="609601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2160591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6B6E12-BAD2-A0D6-F5EB-8A76A78603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947"/>
            <a:ext cx="12192000" cy="1365504"/>
          </a:xfrm>
          <a:prstGeom prst="rect">
            <a:avLst/>
          </a:prstGeom>
        </p:spPr>
      </p:pic>
      <p:sp>
        <p:nvSpPr>
          <p:cNvPr id="119" name="Ecology of dominant bunchgrasses that maintain the grass-fire feedback in pine savannas"/>
          <p:cNvSpPr txBox="1">
            <a:spLocks noGrp="1"/>
          </p:cNvSpPr>
          <p:nvPr>
            <p:ph type="title"/>
          </p:nvPr>
        </p:nvSpPr>
        <p:spPr>
          <a:xfrm>
            <a:off x="1737657" y="183612"/>
            <a:ext cx="8716687" cy="1447359"/>
          </a:xfrm>
          <a:prstGeom prst="rect">
            <a:avLst/>
          </a:prstGeom>
        </p:spPr>
        <p:txBody>
          <a:bodyPr anchor="ctr">
            <a:norm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Fundamental fuel: Wiregrass ecology in fire-prone pine savannas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21" name="IMG_20190324_115154270.jpg" descr="IMG_20190324_115154270.jp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667" y="1383897"/>
            <a:ext cx="4920645" cy="4013793"/>
          </a:xfrm>
          <a:prstGeom prst="rect">
            <a:avLst/>
          </a:prstGeom>
          <a:effectLst>
            <a:reflection stA="0" endPos="40000" dir="5400000" sy="-100000" algn="bl" rotWithShape="0"/>
          </a:effectLst>
        </p:spPr>
      </p:pic>
      <p:pic>
        <p:nvPicPr>
          <p:cNvPr id="122" name="IMG_6879.jpg" descr="IMG_6879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" y="1383897"/>
            <a:ext cx="3302302" cy="4013793"/>
          </a:xfrm>
          <a:prstGeom prst="rect">
            <a:avLst/>
          </a:prstGeom>
          <a:effectLst>
            <a:reflection stA="0" endPos="40000" dir="5400000" sy="-100000" algn="bl" rotWithShape="0"/>
          </a:effectLst>
        </p:spPr>
      </p:pic>
      <p:pic>
        <p:nvPicPr>
          <p:cNvPr id="123" name="P1090016.JPG" descr="P1090016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647220" y="1385548"/>
            <a:ext cx="3171004" cy="3943903"/>
          </a:xfrm>
          <a:prstGeom prst="rect">
            <a:avLst/>
          </a:prstGeom>
          <a:effectLst>
            <a:reflection stA="0" endPos="40000" dir="5400000" sy="-100000" algn="bl" rotWithShape="0"/>
          </a:effec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AEB2825-34DD-DD44-B492-A23E9A1590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220" y="6047562"/>
            <a:ext cx="2438982" cy="81043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564AC50-2071-BE66-F66D-3E5A5BCC76C3}"/>
              </a:ext>
            </a:extLst>
          </p:cNvPr>
          <p:cNvSpPr txBox="1">
            <a:spLocks/>
          </p:cNvSpPr>
          <p:nvPr/>
        </p:nvSpPr>
        <p:spPr>
          <a:xfrm>
            <a:off x="708278" y="5357825"/>
            <a:ext cx="5188962" cy="1258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Jennifer Fill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 Assistant Scientist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0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jfill@ufl.edu</a:t>
            </a:r>
          </a:p>
        </p:txBody>
      </p:sp>
      <p:pic>
        <p:nvPicPr>
          <p:cNvPr id="6" name="Picture 5" descr="Nifa Logo - LogoDix">
            <a:extLst>
              <a:ext uri="{FF2B5EF4-FFF2-40B4-BE49-F238E27FC236}">
                <a16:creationId xmlns:a16="http://schemas.microsoft.com/office/drawing/2014/main" id="{2DE3000A-CA4B-8FDC-A386-A6B02582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061" y="6047562"/>
            <a:ext cx="1829847" cy="74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E1D91-E53F-E1F5-B10E-4E4833384A1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941" y="5955030"/>
            <a:ext cx="957155" cy="987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0763-E628-E86C-EF09-8C99BEE37720}"/>
              </a:ext>
            </a:extLst>
          </p:cNvPr>
          <p:cNvSpPr txBox="1"/>
          <p:nvPr/>
        </p:nvSpPr>
        <p:spPr>
          <a:xfrm>
            <a:off x="6974034" y="5489674"/>
            <a:ext cx="433739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Raelene M. Crandall, University of Florida</a:t>
            </a:r>
            <a:endParaRPr lang="en-US" b="1" kern="1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4E28389-B2FF-E48C-3F71-4E0063352D83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0E50E04D-3512-40CF-9B62-7E0EAE4D7F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595" y="4346763"/>
            <a:ext cx="3142965" cy="23572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lant in a field&#10;&#10;Description automatically generated">
            <a:extLst>
              <a:ext uri="{FF2B5EF4-FFF2-40B4-BE49-F238E27FC236}">
                <a16:creationId xmlns:a16="http://schemas.microsoft.com/office/drawing/2014/main" id="{4B650209-A980-4FDF-9F2C-6A7871597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756" y="2040621"/>
            <a:ext cx="3097804" cy="2026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149AC5-0696-8677-DA63-714722ABE039}"/>
              </a:ext>
            </a:extLst>
          </p:cNvPr>
          <p:cNvSpPr txBox="1"/>
          <p:nvPr/>
        </p:nvSpPr>
        <p:spPr>
          <a:xfrm>
            <a:off x="3114340" y="3528231"/>
            <a:ext cx="27206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Winter/January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88C24C-4C6D-7BED-33D1-62C01F4A5B28}"/>
              </a:ext>
            </a:extLst>
          </p:cNvPr>
          <p:cNvSpPr txBox="1"/>
          <p:nvPr/>
        </p:nvSpPr>
        <p:spPr>
          <a:xfrm>
            <a:off x="3285257" y="6485106"/>
            <a:ext cx="232851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Summer/June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A01396-9894-DD0A-9BD8-26D25180BA27}"/>
              </a:ext>
            </a:extLst>
          </p:cNvPr>
          <p:cNvGrpSpPr/>
          <p:nvPr/>
        </p:nvGrpSpPr>
        <p:grpSpPr>
          <a:xfrm>
            <a:off x="1110307" y="1793715"/>
            <a:ext cx="5284239" cy="2092641"/>
            <a:chOff x="2109975" y="2171611"/>
            <a:chExt cx="3914097" cy="1525790"/>
          </a:xfrm>
        </p:grpSpPr>
        <p:pic>
          <p:nvPicPr>
            <p:cNvPr id="12" name="Picture 11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A000E36E-D876-3FF4-6104-FFC98F9C1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9471" y="2171611"/>
              <a:ext cx="3164601" cy="1525790"/>
            </a:xfrm>
            <a:prstGeom prst="rect">
              <a:avLst/>
            </a:prstGeom>
          </p:spPr>
        </p:pic>
        <p:pic>
          <p:nvPicPr>
            <p:cNvPr id="13" name="Picture 12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8E9F1D7A-7D59-046B-2AA3-CBE8F204C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218492" flipH="1">
              <a:off x="2263809" y="2644706"/>
              <a:ext cx="423852" cy="73152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8A2244-BE6B-761D-F9F0-2BF997828DB8}"/>
              </a:ext>
            </a:extLst>
          </p:cNvPr>
          <p:cNvGrpSpPr/>
          <p:nvPr/>
        </p:nvGrpSpPr>
        <p:grpSpPr>
          <a:xfrm>
            <a:off x="847956" y="3429000"/>
            <a:ext cx="5654526" cy="3360007"/>
            <a:chOff x="1702238" y="3497993"/>
            <a:chExt cx="4411088" cy="250275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335C6F3-E6B9-7837-F26F-22F9E4999E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9502" y="3497993"/>
              <a:ext cx="3163824" cy="2502756"/>
              <a:chOff x="3988915" y="2339409"/>
              <a:chExt cx="2231347" cy="202825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676AFBC-3487-A117-3EB8-78FBEB216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34847" y="2339409"/>
                <a:ext cx="1139483" cy="190486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Picture 4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F84E822B-9D09-B71A-4CE1-9741E41650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88915" y="3291840"/>
                <a:ext cx="2231347" cy="1075828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4AE38D-DEDD-1D18-C041-ED0E005E9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2238" y="4271940"/>
              <a:ext cx="945732" cy="7315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85384A-DB70-F630-B4C7-60025171E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7841" y="4271940"/>
              <a:ext cx="945732" cy="7315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821150-A4C9-8D35-7A46-2B5C4B339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2661" y="5025290"/>
              <a:ext cx="945732" cy="731520"/>
            </a:xfrm>
            <a:prstGeom prst="rect">
              <a:avLst/>
            </a:prstGeom>
          </p:spPr>
        </p:pic>
        <p:pic>
          <p:nvPicPr>
            <p:cNvPr id="17" name="Picture 1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8E5AFD99-0BAF-95EB-13B8-1C522623B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218492" flipH="1">
              <a:off x="2034778" y="5004042"/>
              <a:ext cx="529816" cy="9144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952AC5-FB6C-0F4C-21B8-33A46033EE51}"/>
              </a:ext>
            </a:extLst>
          </p:cNvPr>
          <p:cNvSpPr txBox="1"/>
          <p:nvPr/>
        </p:nvSpPr>
        <p:spPr>
          <a:xfrm>
            <a:off x="7029511" y="3547173"/>
            <a:ext cx="158099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Annual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4222B9-1B2B-C6EA-F49A-355AF05DF46F}"/>
              </a:ext>
            </a:extLst>
          </p:cNvPr>
          <p:cNvSpPr txBox="1"/>
          <p:nvPr/>
        </p:nvSpPr>
        <p:spPr>
          <a:xfrm>
            <a:off x="6851231" y="6362241"/>
            <a:ext cx="27206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Triennial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498A7D-626D-862B-37EF-BF8CE47B4E34}"/>
              </a:ext>
            </a:extLst>
          </p:cNvPr>
          <p:cNvSpPr txBox="1"/>
          <p:nvPr/>
        </p:nvSpPr>
        <p:spPr>
          <a:xfrm>
            <a:off x="2323966" y="1550177"/>
            <a:ext cx="349832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dirty="0">
                <a:ln>
                  <a:noFill/>
                </a:ln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Fire regime seasonality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854314-D51C-B3EB-306E-9B0D8AE2DF0E}"/>
              </a:ext>
            </a:extLst>
          </p:cNvPr>
          <p:cNvSpPr txBox="1"/>
          <p:nvPr/>
        </p:nvSpPr>
        <p:spPr>
          <a:xfrm>
            <a:off x="7727884" y="1533486"/>
            <a:ext cx="333635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dirty="0">
                <a:ln>
                  <a:noFill/>
                </a:ln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Fire regime frequency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A6B1BB-57AF-3422-5304-2DBF471E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56" y="-25955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Fire regimes affect wiregrass reproduction</a:t>
            </a:r>
          </a:p>
        </p:txBody>
      </p:sp>
    </p:spTree>
    <p:extLst>
      <p:ext uri="{BB962C8B-B14F-4D97-AF65-F5344CB8AC3E}">
        <p14:creationId xmlns:p14="http://schemas.microsoft.com/office/powerpoint/2010/main" val="35834786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265416-CF78-2E62-BA99-7D8CBD5E24A3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35" name="To improve the efficacy of using…">
            <a:extLst>
              <a:ext uri="{FF2B5EF4-FFF2-40B4-BE49-F238E27FC236}">
                <a16:creationId xmlns:a16="http://schemas.microsoft.com/office/drawing/2014/main" id="{819CE338-20AA-DC51-FED6-167E13DC6C47}"/>
              </a:ext>
            </a:extLst>
          </p:cNvPr>
          <p:cNvSpPr txBox="1"/>
          <p:nvPr/>
        </p:nvSpPr>
        <p:spPr>
          <a:xfrm>
            <a:off x="288000" y="85195"/>
            <a:ext cx="10636226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4200">
                <a:solidFill>
                  <a:srgbClr val="FFFFFF"/>
                </a:solidFill>
              </a:defRPr>
            </a:pPr>
            <a:r>
              <a:rPr lang="en-US" sz="2953" dirty="0"/>
              <a:t>Outcrossing is required for </a:t>
            </a:r>
            <a:r>
              <a:rPr lang="en-US" sz="2953" dirty="0" err="1"/>
              <a:t>germinable</a:t>
            </a:r>
            <a:r>
              <a:rPr lang="en-US" sz="2953" dirty="0"/>
              <a:t> seeds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581812-69C3-A312-C261-2498134369B6}"/>
              </a:ext>
            </a:extLst>
          </p:cNvPr>
          <p:cNvSpPr txBox="1"/>
          <p:nvPr/>
        </p:nvSpPr>
        <p:spPr>
          <a:xfrm>
            <a:off x="1917714" y="6212042"/>
            <a:ext cx="7759903" cy="4819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sz="1266" b="0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Crandall, R.M., C. </a:t>
            </a:r>
            <a:r>
              <a:rPr lang="en-US" sz="1266" b="0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Baruzzi</a:t>
            </a:r>
            <a:r>
              <a:rPr lang="en-US" sz="1266" b="0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and O.A. </a:t>
            </a:r>
            <a:r>
              <a:rPr lang="en-US" sz="1266" b="0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Adedoja</a:t>
            </a:r>
            <a:r>
              <a:rPr lang="en-US" sz="1266" b="0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Pollen incompatibility of an ecologically important grass is revealed by examining germination, not seed production. </a:t>
            </a:r>
            <a:r>
              <a:rPr lang="en-US" sz="1266" b="0" i="1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review.</a:t>
            </a:r>
            <a:endParaRPr lang="en-US" sz="1266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51787AA3-BD72-8B23-C259-65357ECA1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863" y="1867922"/>
            <a:ext cx="5564562" cy="4161403"/>
          </a:xfrm>
          <a:prstGeom prst="rect">
            <a:avLst/>
          </a:prstGeom>
        </p:spPr>
      </p:pic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E9133CB1-232D-42B8-E2D4-9626757D9B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1316" y="2043113"/>
            <a:ext cx="1718072" cy="771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14919-EA61-34F8-B4D8-CCE9C11C37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575" y="1721879"/>
            <a:ext cx="3170288" cy="40987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222793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D25CE6-A5E3-1BD8-C484-C9BB1F583493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35" name="To improve the efficacy of using…">
            <a:extLst>
              <a:ext uri="{FF2B5EF4-FFF2-40B4-BE49-F238E27FC236}">
                <a16:creationId xmlns:a16="http://schemas.microsoft.com/office/drawing/2014/main" id="{819CE338-20AA-DC51-FED6-167E13DC6C47}"/>
              </a:ext>
            </a:extLst>
          </p:cNvPr>
          <p:cNvSpPr txBox="1"/>
          <p:nvPr/>
        </p:nvSpPr>
        <p:spPr>
          <a:xfrm>
            <a:off x="835200" y="-73205"/>
            <a:ext cx="10297826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4200">
                <a:solidFill>
                  <a:srgbClr val="FFFFFF"/>
                </a:solidFill>
              </a:defRPr>
            </a:pPr>
            <a:r>
              <a:rPr lang="en-US" sz="2953" dirty="0"/>
              <a:t>High- and low-quality seeds have similar appearance</a:t>
            </a: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96C4B0-3C5A-4120-0D76-48BDBCB13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141" y="1837730"/>
            <a:ext cx="4040010" cy="406300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3D0B3-DD7F-F7FB-04CD-CFE39110F0FD}"/>
              </a:ext>
            </a:extLst>
          </p:cNvPr>
          <p:cNvSpPr txBox="1"/>
          <p:nvPr/>
        </p:nvSpPr>
        <p:spPr>
          <a:xfrm>
            <a:off x="1966913" y="6199305"/>
            <a:ext cx="7372350" cy="4819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sz="1266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Pérez, H. E., &amp; </a:t>
            </a:r>
            <a:r>
              <a:rPr lang="en-US" sz="1266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Norcini</a:t>
            </a:r>
            <a:r>
              <a:rPr lang="en-US" sz="1266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 G. (2010). A new method of wiregrass (</a:t>
            </a:r>
            <a:r>
              <a:rPr lang="en-US" sz="1266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Aristida stricta</a:t>
            </a:r>
            <a:r>
              <a:rPr lang="en-US" sz="1266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Michaux.) viability testing using an enhanced forceps press test. </a:t>
            </a:r>
            <a:r>
              <a:rPr lang="en-US" sz="1266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Natural Areas Journal</a:t>
            </a:r>
            <a:r>
              <a:rPr lang="en-US" sz="1266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66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US" sz="1266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(4), 387-391.</a:t>
            </a:r>
            <a:endParaRPr lang="en-US" sz="126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A38A6-F2C5-A7FD-3990-8AA46A280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0247">
            <a:off x="6120898" y="2173715"/>
            <a:ext cx="3639536" cy="42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352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885F85-C880-799A-9DE5-1FF66CD2F4E1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86" name="To improve the efficacy of using…"/>
          <p:cNvSpPr txBox="1"/>
          <p:nvPr/>
        </p:nvSpPr>
        <p:spPr>
          <a:xfrm>
            <a:off x="2103100" y="63978"/>
            <a:ext cx="7804548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4200">
                <a:solidFill>
                  <a:srgbClr val="FFFFFF"/>
                </a:solidFill>
              </a:defRPr>
            </a:pPr>
            <a:r>
              <a:rPr lang="en-US" sz="2953" dirty="0"/>
              <a:t>Wiregrass can produce seeds and pickles</a:t>
            </a:r>
            <a:endParaRPr sz="2953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DD044BB-963C-E8B4-B3BB-CCA6A651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064" y="1730076"/>
            <a:ext cx="2865035" cy="358593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D34B3-4641-FA2B-A750-7FAC594C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066" y="1730076"/>
            <a:ext cx="2875359" cy="358593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2D64928-FF8D-5E8C-8943-B4DF1DCA5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03538" y="2238454"/>
            <a:ext cx="3585937" cy="2569181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7F652-EAD6-95C0-41A6-FDE95EF5C4ED}"/>
              </a:ext>
            </a:extLst>
          </p:cNvPr>
          <p:cNvSpPr txBox="1"/>
          <p:nvPr/>
        </p:nvSpPr>
        <p:spPr>
          <a:xfrm>
            <a:off x="3549181" y="5785272"/>
            <a:ext cx="6447307" cy="676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sz="1266" b="0" dirty="0"/>
              <a:t>Fill, J.M., I. Meadows, </a:t>
            </a:r>
            <a:r>
              <a:rPr lang="en-US" sz="1266" b="0" dirty="0">
                <a:latin typeface="Aharoni" panose="02010803020104030203" pitchFamily="2" charset="-79"/>
                <a:cs typeface="Aharoni" panose="02010803020104030203" pitchFamily="2" charset="-79"/>
              </a:rPr>
              <a:t>J.L. Walker</a:t>
            </a:r>
            <a:r>
              <a:rPr lang="en-US" sz="1266" b="0" dirty="0"/>
              <a:t>, R.M. Crandall, and J.L. Kerrigan. Smut fungus (</a:t>
            </a:r>
            <a:r>
              <a:rPr lang="en-US" sz="1266" b="0" i="1" dirty="0" err="1"/>
              <a:t>Langdonia</a:t>
            </a:r>
            <a:r>
              <a:rPr lang="en-US" sz="1266" b="0" i="1" dirty="0"/>
              <a:t> </a:t>
            </a:r>
            <a:r>
              <a:rPr lang="en-US" sz="1266" b="0" i="1" dirty="0" err="1"/>
              <a:t>walkerae</a:t>
            </a:r>
            <a:r>
              <a:rPr lang="en-US" sz="1266" b="0" dirty="0"/>
              <a:t>) incidence is lower in two bunchgrass species (</a:t>
            </a:r>
            <a:r>
              <a:rPr lang="en-US" sz="1266" b="0" i="1" dirty="0"/>
              <a:t>Aristida stricta </a:t>
            </a:r>
            <a:r>
              <a:rPr lang="en-US" sz="1266" b="0" dirty="0"/>
              <a:t>and </a:t>
            </a:r>
            <a:r>
              <a:rPr lang="en-US" sz="1266" b="0" i="1" dirty="0"/>
              <a:t>A. </a:t>
            </a:r>
            <a:r>
              <a:rPr lang="en-US" sz="1266" b="0" i="1" dirty="0" err="1"/>
              <a:t>beyrichiana</a:t>
            </a:r>
            <a:r>
              <a:rPr lang="en-US" sz="1266" b="0" dirty="0"/>
              <a:t>) after winter and spring prescribed burning.</a:t>
            </a:r>
          </a:p>
        </p:txBody>
      </p:sp>
      <p:pic>
        <p:nvPicPr>
          <p:cNvPr id="1028" name="Picture 4" descr="Joan Walker | Women in Science | SRS">
            <a:extLst>
              <a:ext uri="{FF2B5EF4-FFF2-40B4-BE49-F238E27FC236}">
                <a16:creationId xmlns:a16="http://schemas.microsoft.com/office/drawing/2014/main" id="{D608179D-1D68-7269-3D00-3E334FB12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6759" y="5464063"/>
            <a:ext cx="1667088" cy="1291634"/>
          </a:xfrm>
          <a:prstGeom prst="ellipse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1788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the middle of a forest&#10;&#10;Description automatically generated">
            <a:extLst>
              <a:ext uri="{FF2B5EF4-FFF2-40B4-BE49-F238E27FC236}">
                <a16:creationId xmlns:a16="http://schemas.microsoft.com/office/drawing/2014/main" id="{B86B6DB9-BF5B-45E1-A4F0-C88057E46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319" y="193910"/>
            <a:ext cx="3848099" cy="5443213"/>
          </a:xfrm>
          <a:prstGeom prst="rect">
            <a:avLst/>
          </a:prstGeom>
          <a:effectLst>
            <a:outerShdw blurRad="190500" dist="139700" dir="5400000" sx="101000" sy="101000" algn="tl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6" descr="A tree in a forest&#10;&#10;Description automatically generated">
            <a:extLst>
              <a:ext uri="{FF2B5EF4-FFF2-40B4-BE49-F238E27FC236}">
                <a16:creationId xmlns:a16="http://schemas.microsoft.com/office/drawing/2014/main" id="{00AE2EEF-B092-4AB5-A59D-63EF056203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8195" y="193910"/>
            <a:ext cx="3848100" cy="5443213"/>
          </a:xfrm>
          <a:prstGeom prst="rect">
            <a:avLst/>
          </a:prstGeom>
          <a:effectLst>
            <a:outerShdw blurRad="190500" dist="139700" dir="5400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1DFA25-1649-4CC3-9B31-1D3007867CB7}"/>
              </a:ext>
            </a:extLst>
          </p:cNvPr>
          <p:cNvSpPr txBox="1"/>
          <p:nvPr/>
        </p:nvSpPr>
        <p:spPr>
          <a:xfrm>
            <a:off x="151319" y="5843933"/>
            <a:ext cx="384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Annual Winter Fire</a:t>
            </a:r>
          </a:p>
          <a:p>
            <a:pPr algn="ctr"/>
            <a:r>
              <a:rPr lang="en-US" sz="2800" b="1" dirty="0"/>
              <a:t>Mesic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8F7462-9988-44FA-AE11-03F0B4FDDC2F}"/>
              </a:ext>
            </a:extLst>
          </p:cNvPr>
          <p:cNvSpPr txBox="1"/>
          <p:nvPr/>
        </p:nvSpPr>
        <p:spPr>
          <a:xfrm>
            <a:off x="4178195" y="5843932"/>
            <a:ext cx="384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Annual Summer Fire</a:t>
            </a:r>
          </a:p>
          <a:p>
            <a:pPr algn="ctr"/>
            <a:r>
              <a:rPr lang="en-US" sz="2800" b="1" dirty="0"/>
              <a:t>Xeric</a:t>
            </a:r>
          </a:p>
        </p:txBody>
      </p:sp>
      <p:pic>
        <p:nvPicPr>
          <p:cNvPr id="3" name="Picture 2" descr="A plant in a forest&#10;&#10;Description automatically generated">
            <a:extLst>
              <a:ext uri="{FF2B5EF4-FFF2-40B4-BE49-F238E27FC236}">
                <a16:creationId xmlns:a16="http://schemas.microsoft.com/office/drawing/2014/main" id="{22B9985D-3EC9-444C-9295-9C0E414268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30011" y="193910"/>
            <a:ext cx="3848099" cy="5443213"/>
          </a:xfrm>
          <a:prstGeom prst="rect">
            <a:avLst/>
          </a:prstGeom>
          <a:effectLst>
            <a:outerShdw blurRad="190500" dist="139700" dir="5400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2CFEE-AE2C-6825-9BDF-B045C08530B7}"/>
              </a:ext>
            </a:extLst>
          </p:cNvPr>
          <p:cNvSpPr txBox="1"/>
          <p:nvPr/>
        </p:nvSpPr>
        <p:spPr>
          <a:xfrm>
            <a:off x="8230011" y="5843931"/>
            <a:ext cx="384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Triennial Summer Fire</a:t>
            </a:r>
          </a:p>
          <a:p>
            <a:pPr algn="ctr"/>
            <a:r>
              <a:rPr lang="en-US" sz="2800" b="1" dirty="0"/>
              <a:t>Xeric</a:t>
            </a:r>
          </a:p>
        </p:txBody>
      </p:sp>
    </p:spTree>
    <p:extLst>
      <p:ext uri="{BB962C8B-B14F-4D97-AF65-F5344CB8AC3E}">
        <p14:creationId xmlns:p14="http://schemas.microsoft.com/office/powerpoint/2010/main" val="1220654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41DB2-ED3C-FDB1-5F22-BBA1D7ABA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9953359-3ED9-458F-537E-1507B0DEB4F7}"/>
              </a:ext>
            </a:extLst>
          </p:cNvPr>
          <p:cNvSpPr/>
          <p:nvPr/>
        </p:nvSpPr>
        <p:spPr>
          <a:xfrm>
            <a:off x="5852094" y="1006894"/>
            <a:ext cx="2961495" cy="4614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67B3DAB-F2F9-26F3-819E-15FEBFB745A6}"/>
              </a:ext>
            </a:extLst>
          </p:cNvPr>
          <p:cNvSpPr/>
          <p:nvPr/>
        </p:nvSpPr>
        <p:spPr>
          <a:xfrm>
            <a:off x="8831411" y="1006894"/>
            <a:ext cx="3111915" cy="4614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A4E66-65C7-839E-2F32-BA4009D3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62" y="1143000"/>
            <a:ext cx="4038600" cy="295801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Wiregrass populations are stable regardless of fire regime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E825A5-1188-35B1-FB78-1B64E08CD6BE}"/>
              </a:ext>
            </a:extLst>
          </p:cNvPr>
          <p:cNvSpPr>
            <a:spLocks noChangeAspect="1"/>
          </p:cNvSpPr>
          <p:nvPr/>
        </p:nvSpPr>
        <p:spPr>
          <a:xfrm>
            <a:off x="1262448" y="4130778"/>
            <a:ext cx="1828800" cy="18288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381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005596-9B91-E9A6-2378-5CB86BF6EDA3}"/>
              </a:ext>
            </a:extLst>
          </p:cNvPr>
          <p:cNvGrpSpPr>
            <a:grpSpLocks noChangeAspect="1"/>
          </p:cNvGrpSpPr>
          <p:nvPr/>
        </p:nvGrpSpPr>
        <p:grpSpPr>
          <a:xfrm>
            <a:off x="1346217" y="4130778"/>
            <a:ext cx="1661262" cy="1575879"/>
            <a:chOff x="3988915" y="2339409"/>
            <a:chExt cx="2231347" cy="20282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A90A3B-4C4B-856E-C1E5-54A97911A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4847" y="2339409"/>
              <a:ext cx="1139483" cy="1904862"/>
            </a:xfrm>
            <a:prstGeom prst="rect">
              <a:avLst/>
            </a:prstGeom>
          </p:spPr>
        </p:pic>
        <p:pic>
          <p:nvPicPr>
            <p:cNvPr id="8" name="Picture 7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A8F1C687-D792-A6E3-4CA4-42896ED4C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8915" y="3291840"/>
              <a:ext cx="2231347" cy="10758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DB9F65F-F96F-3E5F-31E4-C0A2DB6D6293}"/>
              </a:ext>
            </a:extLst>
          </p:cNvPr>
          <p:cNvSpPr txBox="1"/>
          <p:nvPr/>
        </p:nvSpPr>
        <p:spPr>
          <a:xfrm>
            <a:off x="615176" y="6402074"/>
            <a:ext cx="4535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Fill &amp; Crandall (2024)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9A6F5-1BCB-0A06-A4EB-E2F4B96F972E}"/>
              </a:ext>
            </a:extLst>
          </p:cNvPr>
          <p:cNvSpPr txBox="1"/>
          <p:nvPr/>
        </p:nvSpPr>
        <p:spPr>
          <a:xfrm>
            <a:off x="4337460" y="5196143"/>
            <a:ext cx="151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Declining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5F90B-8B92-8A1A-477A-B47A0899A7E5}"/>
              </a:ext>
            </a:extLst>
          </p:cNvPr>
          <p:cNvSpPr txBox="1"/>
          <p:nvPr/>
        </p:nvSpPr>
        <p:spPr>
          <a:xfrm>
            <a:off x="4456345" y="1143000"/>
            <a:ext cx="139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Growing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75B466-EED6-114A-1A54-20FB722EAF55}"/>
              </a:ext>
            </a:extLst>
          </p:cNvPr>
          <p:cNvSpPr txBox="1"/>
          <p:nvPr/>
        </p:nvSpPr>
        <p:spPr>
          <a:xfrm>
            <a:off x="4583677" y="3169572"/>
            <a:ext cx="126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Stable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6637C2-E18E-C353-F01E-3830C9055D9A}"/>
              </a:ext>
            </a:extLst>
          </p:cNvPr>
          <p:cNvSpPr txBox="1"/>
          <p:nvPr/>
        </p:nvSpPr>
        <p:spPr>
          <a:xfrm>
            <a:off x="5852095" y="441882"/>
            <a:ext cx="2961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Xeric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8190D9-0647-7F55-1DBF-5C8D72C588AE}"/>
              </a:ext>
            </a:extLst>
          </p:cNvPr>
          <p:cNvSpPr txBox="1"/>
          <p:nvPr/>
        </p:nvSpPr>
        <p:spPr>
          <a:xfrm>
            <a:off x="8819190" y="441882"/>
            <a:ext cx="320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Mesic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0B79964-C58A-ACAD-2534-E9E96FFF2773}"/>
              </a:ext>
            </a:extLst>
          </p:cNvPr>
          <p:cNvGrpSpPr/>
          <p:nvPr/>
        </p:nvGrpSpPr>
        <p:grpSpPr>
          <a:xfrm>
            <a:off x="6456881" y="2208340"/>
            <a:ext cx="1097280" cy="1097280"/>
            <a:chOff x="6477120" y="2208340"/>
            <a:chExt cx="1097280" cy="1097280"/>
          </a:xfrm>
        </p:grpSpPr>
        <p:pic>
          <p:nvPicPr>
            <p:cNvPr id="80" name="Picture 79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3A85ECEA-D1A5-6DC1-4F28-1932B33A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120" y="2208340"/>
              <a:ext cx="1097280" cy="1097280"/>
            </a:xfrm>
            <a:prstGeom prst="rect">
              <a:avLst/>
            </a:prstGeom>
            <a:ln>
              <a:noFill/>
            </a:ln>
            <a:effectLst>
              <a:outerShdw blurRad="190500" dist="63500" dir="8760000" algn="ctr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A04033-742B-8CB0-5408-87AB5FFC19B1}"/>
                </a:ext>
              </a:extLst>
            </p:cNvPr>
            <p:cNvSpPr txBox="1"/>
            <p:nvPr/>
          </p:nvSpPr>
          <p:spPr>
            <a:xfrm>
              <a:off x="6700922" y="2720845"/>
              <a:ext cx="649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FF">
                      <a:alpha val="74506"/>
                    </a:srgbClr>
                  </a:solidFill>
                </a:rPr>
                <a:t>3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2A74AAA-0068-68AC-BBD3-C3FC4AE0F82D}"/>
              </a:ext>
            </a:extLst>
          </p:cNvPr>
          <p:cNvGrpSpPr/>
          <p:nvPr/>
        </p:nvGrpSpPr>
        <p:grpSpPr>
          <a:xfrm>
            <a:off x="7125722" y="2640720"/>
            <a:ext cx="1097280" cy="1097280"/>
            <a:chOff x="7127464" y="2729928"/>
            <a:chExt cx="1097280" cy="1097280"/>
          </a:xfrm>
        </p:grpSpPr>
        <p:pic>
          <p:nvPicPr>
            <p:cNvPr id="11" name="Picture 10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121AD1DC-79BC-18C6-693C-C118F105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7464" y="2729928"/>
              <a:ext cx="1097280" cy="1097280"/>
            </a:xfrm>
            <a:prstGeom prst="rect">
              <a:avLst/>
            </a:prstGeom>
            <a:ln>
              <a:noFill/>
            </a:ln>
            <a:effectLst>
              <a:outerShdw blurRad="190500" dist="63500" dir="8760000" algn="ctr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0A9097-F346-BCB5-670D-2CF732FCCD60}"/>
                </a:ext>
              </a:extLst>
            </p:cNvPr>
            <p:cNvSpPr txBox="1"/>
            <p:nvPr/>
          </p:nvSpPr>
          <p:spPr>
            <a:xfrm>
              <a:off x="7351266" y="3242433"/>
              <a:ext cx="649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>
                      <a:alpha val="74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869E8C-325D-82C9-4E22-4C97DDC9F7BC}"/>
              </a:ext>
            </a:extLst>
          </p:cNvPr>
          <p:cNvGrpSpPr/>
          <p:nvPr/>
        </p:nvGrpSpPr>
        <p:grpSpPr>
          <a:xfrm>
            <a:off x="7839167" y="2640720"/>
            <a:ext cx="1097280" cy="1097280"/>
            <a:chOff x="7839167" y="2774532"/>
            <a:chExt cx="1097280" cy="1097280"/>
          </a:xfrm>
        </p:grpSpPr>
        <p:pic>
          <p:nvPicPr>
            <p:cNvPr id="13" name="Picture 12" descr="A yellow flame on a black background&#10;&#10;AI-generated content may be incorrect.">
              <a:extLst>
                <a:ext uri="{FF2B5EF4-FFF2-40B4-BE49-F238E27FC236}">
                  <a16:creationId xmlns:a16="http://schemas.microsoft.com/office/drawing/2014/main" id="{8B39BA81-51DC-3F72-A1C3-D7F7373D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9167" y="2774532"/>
              <a:ext cx="1097280" cy="1097280"/>
            </a:xfrm>
            <a:prstGeom prst="rect">
              <a:avLst/>
            </a:prstGeom>
            <a:effectLst>
              <a:outerShdw blurRad="190500" dist="101600" dir="9000000" algn="r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0DFCFC-9CB1-3657-9062-CFA9391EB5EF}"/>
                </a:ext>
              </a:extLst>
            </p:cNvPr>
            <p:cNvSpPr txBox="1"/>
            <p:nvPr/>
          </p:nvSpPr>
          <p:spPr>
            <a:xfrm>
              <a:off x="8080331" y="3287037"/>
              <a:ext cx="6149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>
                      <a:alpha val="74753"/>
                    </a:schemeClr>
                  </a:solidFill>
                </a:rPr>
                <a:t>V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F4A9EDC-04EB-60B8-2636-59B892FB36F1}"/>
              </a:ext>
            </a:extLst>
          </p:cNvPr>
          <p:cNvGrpSpPr/>
          <p:nvPr/>
        </p:nvGrpSpPr>
        <p:grpSpPr>
          <a:xfrm>
            <a:off x="5765738" y="2640720"/>
            <a:ext cx="1097280" cy="1097280"/>
            <a:chOff x="5765738" y="2746548"/>
            <a:chExt cx="1097280" cy="1097280"/>
          </a:xfrm>
        </p:grpSpPr>
        <p:pic>
          <p:nvPicPr>
            <p:cNvPr id="79" name="Picture 78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D36AF8C2-8031-4AB8-78FA-443D4A1C6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5738" y="2746548"/>
              <a:ext cx="1097280" cy="1097280"/>
            </a:xfrm>
            <a:prstGeom prst="rect">
              <a:avLst/>
            </a:prstGeom>
            <a:ln>
              <a:noFill/>
            </a:ln>
            <a:effectLst>
              <a:outerShdw blurRad="190500" dist="63500" dir="8760000" algn="ctr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CD9DE7-7592-F192-CD97-1AA247544143}"/>
                </a:ext>
              </a:extLst>
            </p:cNvPr>
            <p:cNvSpPr txBox="1"/>
            <p:nvPr/>
          </p:nvSpPr>
          <p:spPr>
            <a:xfrm>
              <a:off x="5989540" y="3259053"/>
              <a:ext cx="649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FF">
                      <a:alpha val="74506"/>
                    </a:srgbClr>
                  </a:solidFill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88553F-3493-B4C9-27D5-0FB6DA20A7F4}"/>
              </a:ext>
            </a:extLst>
          </p:cNvPr>
          <p:cNvGrpSpPr/>
          <p:nvPr/>
        </p:nvGrpSpPr>
        <p:grpSpPr>
          <a:xfrm>
            <a:off x="8726944" y="2640720"/>
            <a:ext cx="1097280" cy="1097280"/>
            <a:chOff x="9091778" y="2841913"/>
            <a:chExt cx="1097280" cy="1097280"/>
          </a:xfrm>
          <a:effectLst>
            <a:outerShdw blurRad="190500" dist="63500" dir="8760000" algn="ctr" rotWithShape="0">
              <a:srgbClr val="000000">
                <a:alpha val="30000"/>
              </a:srgbClr>
            </a:outerShdw>
          </a:effectLst>
        </p:grpSpPr>
        <p:pic>
          <p:nvPicPr>
            <p:cNvPr id="26" name="Picture 25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33334F59-D244-F1B0-7F1C-14D72A402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1778" y="2841913"/>
              <a:ext cx="1097280" cy="1097280"/>
            </a:xfrm>
            <a:prstGeom prst="rect">
              <a:avLst/>
            </a:prstGeom>
            <a:effectLst>
              <a:outerShdw blurRad="190500" dist="101600" dir="8700000" algn="tl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093A99-4788-D173-A1B5-362D72B138B2}"/>
                </a:ext>
              </a:extLst>
            </p:cNvPr>
            <p:cNvSpPr txBox="1"/>
            <p:nvPr/>
          </p:nvSpPr>
          <p:spPr>
            <a:xfrm>
              <a:off x="9332942" y="3354418"/>
              <a:ext cx="6149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>
                      <a:alpha val="74857"/>
                    </a:schemeClr>
                  </a:solidFill>
                </a:rPr>
                <a:t>1</a:t>
              </a:r>
            </a:p>
          </p:txBody>
        </p:sp>
      </p:grpSp>
      <p:pic>
        <p:nvPicPr>
          <p:cNvPr id="74" name="Picture 73" descr="A yellow flame on a black background&#10;&#10;AI-generated content may be incorrect.">
            <a:extLst>
              <a:ext uri="{FF2B5EF4-FFF2-40B4-BE49-F238E27FC236}">
                <a16:creationId xmlns:a16="http://schemas.microsoft.com/office/drawing/2014/main" id="{AEB785A0-7CB2-B3E5-9F4A-4467DE228F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580" y="6096349"/>
            <a:ext cx="640080" cy="640080"/>
          </a:xfrm>
          <a:prstGeom prst="rect">
            <a:avLst/>
          </a:prstGeom>
          <a:effectLst>
            <a:outerShdw blurRad="190500" dist="63500" dir="876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75" name="Picture 74" descr="A green and black logo&#10;&#10;AI-generated content may be incorrect.">
            <a:extLst>
              <a:ext uri="{FF2B5EF4-FFF2-40B4-BE49-F238E27FC236}">
                <a16:creationId xmlns:a16="http://schemas.microsoft.com/office/drawing/2014/main" id="{FC79B473-E037-96E3-C44C-1FB7717354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643" y="6096349"/>
            <a:ext cx="640080" cy="640080"/>
          </a:xfrm>
          <a:prstGeom prst="rect">
            <a:avLst/>
          </a:prstGeom>
          <a:ln>
            <a:noFill/>
          </a:ln>
          <a:effectLst>
            <a:outerShdw blurRad="190500" dist="63500" dir="876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E8121E9-10E9-AA88-BBFB-D05AE97C8BEB}"/>
              </a:ext>
            </a:extLst>
          </p:cNvPr>
          <p:cNvSpPr txBox="1"/>
          <p:nvPr/>
        </p:nvSpPr>
        <p:spPr>
          <a:xfrm>
            <a:off x="8916914" y="6185557"/>
            <a:ext cx="151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Growing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4F4DF2-47B6-FB4C-03DC-E4CBEDE9E6DF}"/>
              </a:ext>
            </a:extLst>
          </p:cNvPr>
          <p:cNvSpPr txBox="1"/>
          <p:nvPr/>
        </p:nvSpPr>
        <p:spPr>
          <a:xfrm>
            <a:off x="6459925" y="6185557"/>
            <a:ext cx="151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Dormant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1BBC7AB-D84E-7CD8-8562-74109033A5F6}"/>
              </a:ext>
            </a:extLst>
          </p:cNvPr>
          <p:cNvGrpSpPr/>
          <p:nvPr/>
        </p:nvGrpSpPr>
        <p:grpSpPr>
          <a:xfrm>
            <a:off x="9300355" y="2640720"/>
            <a:ext cx="1097280" cy="1097280"/>
            <a:chOff x="9086500" y="2677605"/>
            <a:chExt cx="1097280" cy="1097280"/>
          </a:xfrm>
        </p:grpSpPr>
        <p:pic>
          <p:nvPicPr>
            <p:cNvPr id="4" name="Picture 3" descr="A yellow flame on a black background&#10;&#10;AI-generated content may be incorrect.">
              <a:extLst>
                <a:ext uri="{FF2B5EF4-FFF2-40B4-BE49-F238E27FC236}">
                  <a16:creationId xmlns:a16="http://schemas.microsoft.com/office/drawing/2014/main" id="{6CFE2AED-4C1D-9062-01EF-14CD97DAE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6500" y="2677605"/>
              <a:ext cx="1097280" cy="1097280"/>
            </a:xfrm>
            <a:prstGeom prst="rect">
              <a:avLst/>
            </a:prstGeom>
            <a:effectLst>
              <a:outerShdw blurRad="190500" dist="63500" dir="8760000" algn="ctr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C8BFAE-1644-5D6E-4134-8699D29783C3}"/>
                </a:ext>
              </a:extLst>
            </p:cNvPr>
            <p:cNvSpPr txBox="1"/>
            <p:nvPr/>
          </p:nvSpPr>
          <p:spPr>
            <a:xfrm>
              <a:off x="9310302" y="3190110"/>
              <a:ext cx="649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>
                      <a:alpha val="7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302EE38-88EB-9D04-1657-F9C7EECFD0FE}"/>
              </a:ext>
            </a:extLst>
          </p:cNvPr>
          <p:cNvGrpSpPr/>
          <p:nvPr/>
        </p:nvGrpSpPr>
        <p:grpSpPr>
          <a:xfrm>
            <a:off x="9873766" y="2640720"/>
            <a:ext cx="1097280" cy="1097280"/>
            <a:chOff x="10001971" y="3858338"/>
            <a:chExt cx="1097280" cy="1097280"/>
          </a:xfrm>
        </p:grpSpPr>
        <p:pic>
          <p:nvPicPr>
            <p:cNvPr id="87" name="Picture 86" descr="A yellow flame on a black background&#10;&#10;AI-generated content may be incorrect.">
              <a:extLst>
                <a:ext uri="{FF2B5EF4-FFF2-40B4-BE49-F238E27FC236}">
                  <a16:creationId xmlns:a16="http://schemas.microsoft.com/office/drawing/2014/main" id="{9B2CB310-3A16-EAE5-63E7-40ACCDFAF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1971" y="3858338"/>
              <a:ext cx="1097280" cy="1097280"/>
            </a:xfrm>
            <a:prstGeom prst="rect">
              <a:avLst/>
            </a:prstGeom>
            <a:effectLst>
              <a:outerShdw blurRad="139700" dist="101600" dir="8760000" algn="tl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FE24F6E-79C3-9FAD-9A1C-7C61B726562E}"/>
                </a:ext>
              </a:extLst>
            </p:cNvPr>
            <p:cNvSpPr txBox="1"/>
            <p:nvPr/>
          </p:nvSpPr>
          <p:spPr>
            <a:xfrm>
              <a:off x="10243135" y="4370843"/>
              <a:ext cx="6149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>
                      <a:alpha val="7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0E2E399-AD18-C7CB-C5FB-786CA1ABA7FA}"/>
              </a:ext>
            </a:extLst>
          </p:cNvPr>
          <p:cNvGrpSpPr/>
          <p:nvPr/>
        </p:nvGrpSpPr>
        <p:grpSpPr>
          <a:xfrm>
            <a:off x="10447177" y="2640720"/>
            <a:ext cx="1097280" cy="1097280"/>
            <a:chOff x="11599796" y="3631237"/>
            <a:chExt cx="1097280" cy="1097280"/>
          </a:xfrm>
        </p:grpSpPr>
        <p:pic>
          <p:nvPicPr>
            <p:cNvPr id="30" name="Picture 29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8049A1DB-B34F-6039-7734-14B1FF533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99796" y="3631237"/>
              <a:ext cx="1097280" cy="1097280"/>
            </a:xfrm>
            <a:prstGeom prst="rect">
              <a:avLst/>
            </a:prstGeom>
            <a:effectLst>
              <a:outerShdw blurRad="190500" dist="101600" dir="8760000" algn="bl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F5A9AA-6D7F-1324-8B9E-16EC0CF5DE79}"/>
                </a:ext>
              </a:extLst>
            </p:cNvPr>
            <p:cNvSpPr txBox="1"/>
            <p:nvPr/>
          </p:nvSpPr>
          <p:spPr>
            <a:xfrm>
              <a:off x="11823598" y="4143742"/>
              <a:ext cx="649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>
                      <a:alpha val="74781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A0D8557-49D3-670D-AC0E-02DA98332F0F}"/>
              </a:ext>
            </a:extLst>
          </p:cNvPr>
          <p:cNvGrpSpPr/>
          <p:nvPr/>
        </p:nvGrpSpPr>
        <p:grpSpPr>
          <a:xfrm>
            <a:off x="11020588" y="2640720"/>
            <a:ext cx="1097280" cy="1097280"/>
            <a:chOff x="13050061" y="3582138"/>
            <a:chExt cx="1097280" cy="1097280"/>
          </a:xfrm>
        </p:grpSpPr>
        <p:pic>
          <p:nvPicPr>
            <p:cNvPr id="86" name="Picture 85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FA397354-B257-EC9E-586B-E2783DA77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50061" y="3582138"/>
              <a:ext cx="1097280" cy="1097280"/>
            </a:xfrm>
            <a:prstGeom prst="rect">
              <a:avLst/>
            </a:prstGeom>
            <a:effectLst>
              <a:outerShdw blurRad="190500" dist="101600" dir="9000000" algn="ctr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F525EC5-9191-C1BE-4BAC-7C284055A159}"/>
                </a:ext>
              </a:extLst>
            </p:cNvPr>
            <p:cNvSpPr txBox="1"/>
            <p:nvPr/>
          </p:nvSpPr>
          <p:spPr>
            <a:xfrm>
              <a:off x="13273863" y="4094643"/>
              <a:ext cx="649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>
                      <a:alpha val="75000"/>
                    </a:schemeClr>
                  </a:solidFill>
                </a:rPr>
                <a:t>V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FEBE3C2-281C-6B14-097C-4B2AC8F17467}"/>
              </a:ext>
            </a:extLst>
          </p:cNvPr>
          <p:cNvSpPr/>
          <p:nvPr/>
        </p:nvSpPr>
        <p:spPr>
          <a:xfrm>
            <a:off x="5852094" y="999459"/>
            <a:ext cx="6091232" cy="4626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6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E41241-A7A5-F051-25C1-589ED449F73C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A4189B-FD96-174B-693A-CA5CEEE6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Stability results from high survival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tree trunk in the grass&#10;&#10;AI-generated content may be incorrect.">
            <a:extLst>
              <a:ext uri="{FF2B5EF4-FFF2-40B4-BE49-F238E27FC236}">
                <a16:creationId xmlns:a16="http://schemas.microsoft.com/office/drawing/2014/main" id="{5EEE70B3-C522-BFC7-25CE-4EED5D93D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477" y="1676968"/>
            <a:ext cx="6644186" cy="498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801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G_8206.JPG" descr="IMG_8206.JPG">
            <a:extLst>
              <a:ext uri="{FF2B5EF4-FFF2-40B4-BE49-F238E27FC236}">
                <a16:creationId xmlns:a16="http://schemas.microsoft.com/office/drawing/2014/main" id="{7E3886A5-394E-4ACC-A350-3CA550DE04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68" y="1741383"/>
            <a:ext cx="5570548" cy="417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BCCC73-595D-C2B6-C0D6-438A42E698D9}"/>
              </a:ext>
            </a:extLst>
          </p:cNvPr>
          <p:cNvGrpSpPr/>
          <p:nvPr/>
        </p:nvGrpSpPr>
        <p:grpSpPr>
          <a:xfrm>
            <a:off x="6191548" y="1679996"/>
            <a:ext cx="5801583" cy="4229484"/>
            <a:chOff x="6191549" y="1825715"/>
            <a:chExt cx="4205698" cy="3154274"/>
          </a:xfrm>
        </p:grpSpPr>
        <p:pic>
          <p:nvPicPr>
            <p:cNvPr id="5" name="Picture 4" descr="A picture containing grass, outdoor, hay, pile&#10;&#10;Description automatically generated">
              <a:extLst>
                <a:ext uri="{FF2B5EF4-FFF2-40B4-BE49-F238E27FC236}">
                  <a16:creationId xmlns:a16="http://schemas.microsoft.com/office/drawing/2014/main" id="{9C593BF6-A977-114C-B296-145A77C79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1549" y="1825715"/>
              <a:ext cx="4205698" cy="31542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5CDE3F-84EA-4B6E-98AB-61F07DFA5FEA}"/>
                </a:ext>
              </a:extLst>
            </p:cNvPr>
            <p:cNvGrpSpPr/>
            <p:nvPr/>
          </p:nvGrpSpPr>
          <p:grpSpPr>
            <a:xfrm>
              <a:off x="6561151" y="2208878"/>
              <a:ext cx="3214418" cy="2209892"/>
              <a:chOff x="7163948" y="3141515"/>
              <a:chExt cx="4571617" cy="314295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4E19641-E7E7-4794-950C-A304297BEF8C}"/>
                  </a:ext>
                </a:extLst>
              </p:cNvPr>
              <p:cNvSpPr/>
              <p:nvPr/>
            </p:nvSpPr>
            <p:spPr>
              <a:xfrm>
                <a:off x="7839027" y="3141515"/>
                <a:ext cx="918995" cy="836287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>
                <a:defPPr marL="0" marR="0" indent="0" algn="l" defTabSz="765353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507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191338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382676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574015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765353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956691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1148029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1339367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1530706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0" marR="0" indent="0" algn="ctr" defTabSz="41075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47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39CC48E-6CBB-454E-A651-83D990250906}"/>
                  </a:ext>
                </a:extLst>
              </p:cNvPr>
              <p:cNvSpPr/>
              <p:nvPr/>
            </p:nvSpPr>
            <p:spPr>
              <a:xfrm>
                <a:off x="10517897" y="5149516"/>
                <a:ext cx="1217668" cy="1134958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>
                <a:defPPr marL="0" marR="0" indent="0" algn="l" defTabSz="765353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507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191338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382676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574015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765353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956691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1148029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1339367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1530706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0" marR="0" indent="0" algn="ctr" defTabSz="41075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47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09D7373-AF9A-4D49-876B-E2963427EA82}"/>
                  </a:ext>
                </a:extLst>
              </p:cNvPr>
              <p:cNvSpPr/>
              <p:nvPr/>
            </p:nvSpPr>
            <p:spPr>
              <a:xfrm>
                <a:off x="9816979" y="3717718"/>
                <a:ext cx="630277" cy="556757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>
                <a:defPPr marL="0" marR="0" indent="0" algn="l" defTabSz="765353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507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191338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382676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574015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765353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956691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1148029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1339367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1530706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0" marR="0" indent="0" algn="ctr" defTabSz="41075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47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A4D2053-BA6D-472E-A813-B26916D27187}"/>
                  </a:ext>
                </a:extLst>
              </p:cNvPr>
              <p:cNvSpPr/>
              <p:nvPr/>
            </p:nvSpPr>
            <p:spPr>
              <a:xfrm>
                <a:off x="7163948" y="5058382"/>
                <a:ext cx="918995" cy="836287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>
                <a:defPPr marL="0" marR="0" indent="0" algn="l" defTabSz="765353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507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191338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382676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574015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765353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956691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1148029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1339367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1530706" algn="ctr" defTabSz="48897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9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0" marR="0" indent="0" algn="ctr" defTabSz="41075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47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0FD585E-A01D-9C8D-3AD2-C73CB198431D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FB301A-D79C-382C-3BD0-671C157A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60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Wiregrass persists in long unburned sites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D30C8-3786-B417-AC18-191A47A533A4}"/>
              </a:ext>
            </a:extLst>
          </p:cNvPr>
          <p:cNvSpPr txBox="1"/>
          <p:nvPr/>
        </p:nvSpPr>
        <p:spPr>
          <a:xfrm>
            <a:off x="524772" y="6386070"/>
            <a:ext cx="440105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Fill et al. (2021)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459805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5B7C8-E469-6FE5-4851-F2AB8D7B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656909-FAC1-AC99-C101-555D8E63D438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28E52-079E-970C-5306-69BC9636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1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Wiregrass persists in long unburned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DA40E-1C2E-384E-2FB6-02B18310A6E4}"/>
              </a:ext>
            </a:extLst>
          </p:cNvPr>
          <p:cNvSpPr txBox="1"/>
          <p:nvPr/>
        </p:nvSpPr>
        <p:spPr>
          <a:xfrm>
            <a:off x="477005" y="6519446"/>
            <a:ext cx="440105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Fill et al. (2017)</a:t>
            </a:r>
            <a:endParaRPr lang="en-US" sz="16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9A9FC9-D3DC-62CC-872B-1BA7B53F5C6F}"/>
              </a:ext>
            </a:extLst>
          </p:cNvPr>
          <p:cNvGrpSpPr/>
          <p:nvPr/>
        </p:nvGrpSpPr>
        <p:grpSpPr>
          <a:xfrm>
            <a:off x="6838129" y="2686202"/>
            <a:ext cx="3915348" cy="2797955"/>
            <a:chOff x="7163948" y="3749498"/>
            <a:chExt cx="4571617" cy="31429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EFAD16B-6C20-FDB6-A50A-7DB370DE226F}"/>
                </a:ext>
              </a:extLst>
            </p:cNvPr>
            <p:cNvSpPr/>
            <p:nvPr/>
          </p:nvSpPr>
          <p:spPr>
            <a:xfrm>
              <a:off x="7839027" y="3749498"/>
              <a:ext cx="918995" cy="836287"/>
            </a:xfrm>
            <a:prstGeom prst="ellipse">
              <a:avLst/>
            </a:prstGeom>
            <a:noFill/>
            <a:ln w="12700" cap="flat">
              <a:solidFill>
                <a:srgbClr val="FFFF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58F513-4233-8AD1-944B-72F3D88605FC}"/>
                </a:ext>
              </a:extLst>
            </p:cNvPr>
            <p:cNvSpPr/>
            <p:nvPr/>
          </p:nvSpPr>
          <p:spPr>
            <a:xfrm>
              <a:off x="10517897" y="5757504"/>
              <a:ext cx="1217668" cy="1134958"/>
            </a:xfrm>
            <a:prstGeom prst="ellipse">
              <a:avLst/>
            </a:prstGeom>
            <a:noFill/>
            <a:ln w="12700" cap="flat">
              <a:solidFill>
                <a:srgbClr val="FFFF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A2280F-DD97-4DDD-47E2-906428E92EB4}"/>
                </a:ext>
              </a:extLst>
            </p:cNvPr>
            <p:cNvSpPr/>
            <p:nvPr/>
          </p:nvSpPr>
          <p:spPr>
            <a:xfrm>
              <a:off x="9816979" y="4325704"/>
              <a:ext cx="630277" cy="556757"/>
            </a:xfrm>
            <a:prstGeom prst="ellipse">
              <a:avLst/>
            </a:prstGeom>
            <a:noFill/>
            <a:ln w="12700" cap="flat">
              <a:solidFill>
                <a:srgbClr val="FFFF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E48FADB-01AF-1B77-E711-46B7519E29D7}"/>
                </a:ext>
              </a:extLst>
            </p:cNvPr>
            <p:cNvSpPr/>
            <p:nvPr/>
          </p:nvSpPr>
          <p:spPr>
            <a:xfrm>
              <a:off x="7163948" y="5666369"/>
              <a:ext cx="918995" cy="836287"/>
            </a:xfrm>
            <a:prstGeom prst="ellipse">
              <a:avLst/>
            </a:prstGeom>
            <a:noFill/>
            <a:ln w="12700" cap="flat">
              <a:solidFill>
                <a:srgbClr val="FFFF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5" name="Picture 4" descr="A forest with tall grass and trees&#10;&#10;AI-generated content may be incorrect.">
            <a:extLst>
              <a:ext uri="{FF2B5EF4-FFF2-40B4-BE49-F238E27FC236}">
                <a16:creationId xmlns:a16="http://schemas.microsoft.com/office/drawing/2014/main" id="{F7E1996C-BC71-6FC0-5782-7BB07C956D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82" y="1658144"/>
            <a:ext cx="3580054" cy="4773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forest with tall grass and trees&#10;&#10;AI-generated content may be incorrect.">
            <a:extLst>
              <a:ext uri="{FF2B5EF4-FFF2-40B4-BE49-F238E27FC236}">
                <a16:creationId xmlns:a16="http://schemas.microsoft.com/office/drawing/2014/main" id="{47AE0420-4D98-B2A5-3CED-F87B2EF43E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28" y="1614160"/>
            <a:ext cx="6466870" cy="485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6554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95338-2E9C-4783-8A46-FB11E8C414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224" y="1559028"/>
            <a:ext cx="5379249" cy="519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picture containing nature, plant&#10;&#10;Description automatically generated">
            <a:extLst>
              <a:ext uri="{FF2B5EF4-FFF2-40B4-BE49-F238E27FC236}">
                <a16:creationId xmlns:a16="http://schemas.microsoft.com/office/drawing/2014/main" id="{D02C9125-F390-4139-AC12-07A0DB6FAC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90" y="1562608"/>
            <a:ext cx="5404719" cy="5216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C12FF8-42B6-A8C1-216E-8EE65844B085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F82A7-757B-BE47-A62B-22B414855ABD}"/>
              </a:ext>
            </a:extLst>
          </p:cNvPr>
          <p:cNvSpPr txBox="1">
            <a:spLocks/>
          </p:cNvSpPr>
          <p:nvPr/>
        </p:nvSpPr>
        <p:spPr>
          <a:xfrm>
            <a:off x="838200" y="991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ysClr val="window" lastClr="FFFFFF"/>
                </a:solidFill>
                <a:latin typeface="Aptos Display" panose="02110004020202020204"/>
              </a:rPr>
              <a:t>Long-unburned plants can produce good quality seed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1009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0F3DD-DA1F-065D-BEDA-13B8C3034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firefighters putting out a fire&#10;&#10;AI-generated content may be incorrect.">
            <a:extLst>
              <a:ext uri="{FF2B5EF4-FFF2-40B4-BE49-F238E27FC236}">
                <a16:creationId xmlns:a16="http://schemas.microsoft.com/office/drawing/2014/main" id="{A743123F-991C-51A3-D2FD-FDB83AB68B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897" y="1350497"/>
            <a:ext cx="4158798" cy="2771855"/>
          </a:xfrm>
          <a:prstGeom prst="rect">
            <a:avLst/>
          </a:prstGeom>
        </p:spPr>
      </p:pic>
      <p:pic>
        <p:nvPicPr>
          <p:cNvPr id="4" name="Picture 3" descr="A person sitting in the middle of a forest&#10;&#10;AI-generated content may be incorrect.">
            <a:extLst>
              <a:ext uri="{FF2B5EF4-FFF2-40B4-BE49-F238E27FC236}">
                <a16:creationId xmlns:a16="http://schemas.microsoft.com/office/drawing/2014/main" id="{004524F5-34DD-C1C0-A74C-A11B06D287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5764" y="4069543"/>
            <a:ext cx="4075691" cy="27497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970E34-0B34-183D-D086-1DC7547874B3}"/>
              </a:ext>
            </a:extLst>
          </p:cNvPr>
          <p:cNvSpPr/>
          <p:nvPr/>
        </p:nvSpPr>
        <p:spPr>
          <a:xfrm>
            <a:off x="0" y="2"/>
            <a:ext cx="12192000" cy="1368212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0D8733-31F6-58C5-A3E9-2D630AB7B0B2}"/>
              </a:ext>
            </a:extLst>
          </p:cNvPr>
          <p:cNvSpPr txBox="1">
            <a:spLocks/>
          </p:cNvSpPr>
          <p:nvPr/>
        </p:nvSpPr>
        <p:spPr>
          <a:xfrm>
            <a:off x="1981199" y="10637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ravek" panose="020B0503040000020004" pitchFamily="34" charset="0"/>
                <a:ea typeface="+mn-ea"/>
                <a:cs typeface="+mn-cs"/>
              </a:rPr>
              <a:t>Fire</a:t>
            </a:r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Seravek" panose="020B0503040000020004" pitchFamily="34" charset="0"/>
              </a:rPr>
              <a:t> and plants,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ravek" panose="020B0503040000020004" pitchFamily="34" charset="0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Seravek" panose="020B0503040000020004" pitchFamily="34" charset="0"/>
              </a:rPr>
              <a:t>e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ravek" panose="020B0503040000020004" pitchFamily="34" charset="0"/>
                <a:ea typeface="+mn-ea"/>
                <a:cs typeface="+mn-cs"/>
              </a:rPr>
              <a:t>verywhere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ravek" panose="020B05030400000200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firefighter standing in front of a fire&#10;&#10;AI-generated content may be incorrect.">
            <a:extLst>
              <a:ext uri="{FF2B5EF4-FFF2-40B4-BE49-F238E27FC236}">
                <a16:creationId xmlns:a16="http://schemas.microsoft.com/office/drawing/2014/main" id="{87C8AFF9-5E84-FB8D-47F3-BB3CA6A76C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7491" y="3927765"/>
            <a:ext cx="2027597" cy="2891564"/>
          </a:xfrm>
          <a:prstGeom prst="rect">
            <a:avLst/>
          </a:prstGeom>
        </p:spPr>
      </p:pic>
      <p:pic>
        <p:nvPicPr>
          <p:cNvPr id="17" name="Picture 16" descr="A picture containing sky, outdoor, person, standing&#10;&#10;Description automatically generated">
            <a:extLst>
              <a:ext uri="{FF2B5EF4-FFF2-40B4-BE49-F238E27FC236}">
                <a16:creationId xmlns:a16="http://schemas.microsoft.com/office/drawing/2014/main" id="{DFF80F7B-B2B0-2867-15D7-7D853A7458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12" y="1368214"/>
            <a:ext cx="3067200" cy="2989869"/>
          </a:xfrm>
          <a:prstGeom prst="rect">
            <a:avLst/>
          </a:prstGeom>
        </p:spPr>
      </p:pic>
      <p:pic>
        <p:nvPicPr>
          <p:cNvPr id="2" name="Picture 1" descr="A person sitting in a grassy area&#10;&#10;AI-generated content may be incorrect.">
            <a:extLst>
              <a:ext uri="{FF2B5EF4-FFF2-40B4-BE49-F238E27FC236}">
                <a16:creationId xmlns:a16="http://schemas.microsoft.com/office/drawing/2014/main" id="{D9ED077B-1AF2-DD91-790A-018B0CB8AF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75292" y="1346835"/>
            <a:ext cx="2716708" cy="2722709"/>
          </a:xfrm>
          <a:prstGeom prst="rect">
            <a:avLst/>
          </a:prstGeom>
        </p:spPr>
      </p:pic>
      <p:pic>
        <p:nvPicPr>
          <p:cNvPr id="8" name="Picture 7" descr="A picture containing outdoor, grass, person, standing&#10;&#10;Description automatically generated">
            <a:extLst>
              <a:ext uri="{FF2B5EF4-FFF2-40B4-BE49-F238E27FC236}">
                <a16:creationId xmlns:a16="http://schemas.microsoft.com/office/drawing/2014/main" id="{D996F5AC-6BB6-6D47-1DAD-2444233B8A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039" y="1357800"/>
            <a:ext cx="2508658" cy="2989869"/>
          </a:xfrm>
          <a:prstGeom prst="rect">
            <a:avLst/>
          </a:prstGeom>
        </p:spPr>
      </p:pic>
      <p:pic>
        <p:nvPicPr>
          <p:cNvPr id="9" name="Picture 8" descr="A forest with tall grass and trees&#10;&#10;AI-generated content may be incorrect.">
            <a:extLst>
              <a:ext uri="{FF2B5EF4-FFF2-40B4-BE49-F238E27FC236}">
                <a16:creationId xmlns:a16="http://schemas.microsoft.com/office/drawing/2014/main" id="{A9EE1159-376C-8055-8AAC-D0A00DAF1A3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7326" y="4069542"/>
            <a:ext cx="3762233" cy="2736421"/>
          </a:xfrm>
          <a:prstGeom prst="rect">
            <a:avLst/>
          </a:prstGeom>
        </p:spPr>
      </p:pic>
      <p:pic>
        <p:nvPicPr>
          <p:cNvPr id="14" name="Picture 13" descr="A few firefighters putting out a fire&#10;&#10;Description automatically generated with low confidence">
            <a:extLst>
              <a:ext uri="{FF2B5EF4-FFF2-40B4-BE49-F238E27FC236}">
                <a16:creationId xmlns:a16="http://schemas.microsoft.com/office/drawing/2014/main" id="{DFCB1A09-13B4-859B-3A23-EE5F149157A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12" y="4069540"/>
            <a:ext cx="3250414" cy="27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2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6157022-57B3-8F93-7CCF-EB55FC09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EB0C6-8BE7-9E03-51EC-9E3BC802DD6E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BC5F68-438B-8969-8DCD-A9136E469BB1}"/>
              </a:ext>
            </a:extLst>
          </p:cNvPr>
          <p:cNvSpPr txBox="1">
            <a:spLocks/>
          </p:cNvSpPr>
          <p:nvPr/>
        </p:nvSpPr>
        <p:spPr>
          <a:xfrm>
            <a:off x="838200" y="991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ysClr val="window" lastClr="FFFFFF"/>
                </a:solidFill>
                <a:latin typeface="Aptos Display" panose="02110004020202020204"/>
              </a:rPr>
              <a:t>Young plants also produce good quality seed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A11A4-06C5-A94E-BA81-516541EB4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50" y="1658144"/>
            <a:ext cx="6101603" cy="3365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941DC7-327B-A342-A1A7-C829A3144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386" y="2509154"/>
            <a:ext cx="5130877" cy="3920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971133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3684A-5719-FBA0-D5CE-187483158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611" y="-221591"/>
            <a:ext cx="13145220" cy="7635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2E0F86-1593-545B-93EA-DACD36F0F960}"/>
              </a:ext>
            </a:extLst>
          </p:cNvPr>
          <p:cNvSpPr/>
          <p:nvPr/>
        </p:nvSpPr>
        <p:spPr>
          <a:xfrm>
            <a:off x="-18638" y="2177"/>
            <a:ext cx="12210639" cy="1679275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EC734-B273-908D-5AD0-CCB7AA28D7DB}"/>
              </a:ext>
            </a:extLst>
          </p:cNvPr>
          <p:cNvSpPr txBox="1">
            <a:spLocks/>
          </p:cNvSpPr>
          <p:nvPr/>
        </p:nvSpPr>
        <p:spPr>
          <a:xfrm>
            <a:off x="4921107" y="176857"/>
            <a:ext cx="7040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333" b="1" dirty="0">
                <a:solidFill>
                  <a:schemeClr val="bg1">
                    <a:lumMod val="95000"/>
                  </a:schemeClr>
                </a:solidFill>
                <a:latin typeface="Seravek" panose="020B0503040000020004" pitchFamily="34" charset="0"/>
              </a:rPr>
              <a:t>Contact us!</a:t>
            </a:r>
          </a:p>
          <a:p>
            <a:pPr algn="l"/>
            <a:r>
              <a:rPr lang="en-US" sz="4000" b="1" dirty="0" err="1">
                <a:solidFill>
                  <a:srgbClr val="0161A1"/>
                </a:solidFill>
                <a:latin typeface="Seravek" panose="020B0503040000020004" pitchFamily="34" charset="0"/>
              </a:rPr>
              <a:t>www.ecologyonfire.com</a:t>
            </a:r>
            <a:endParaRPr lang="en-US" sz="4000" b="1" dirty="0">
              <a:solidFill>
                <a:srgbClr val="0161A1"/>
              </a:solidFill>
              <a:latin typeface="Seravek" panose="020B0503040000020004" pitchFamily="34" charset="0"/>
            </a:endParaRPr>
          </a:p>
        </p:txBody>
      </p: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0C2194-EA2E-BC94-36C8-137A05D6AB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2" y="168202"/>
            <a:ext cx="4547517" cy="151107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8700501-DB77-97A6-3A9A-01AF506BB771}"/>
              </a:ext>
            </a:extLst>
          </p:cNvPr>
          <p:cNvSpPr>
            <a:spLocks noChangeAspect="1"/>
          </p:cNvSpPr>
          <p:nvPr/>
        </p:nvSpPr>
        <p:spPr>
          <a:xfrm>
            <a:off x="1214286" y="658761"/>
            <a:ext cx="48769" cy="48768"/>
          </a:xfrm>
          <a:prstGeom prst="ellipse">
            <a:avLst/>
          </a:prstGeom>
          <a:solidFill>
            <a:srgbClr val="0D92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77574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798134-53DB-D3A9-08EA-62317E1920A7}"/>
              </a:ext>
            </a:extLst>
          </p:cNvPr>
          <p:cNvSpPr/>
          <p:nvPr/>
        </p:nvSpPr>
        <p:spPr>
          <a:xfrm>
            <a:off x="0" y="2"/>
            <a:ext cx="12192000" cy="1368212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6" name="To improve the efficacy of using…"/>
          <p:cNvSpPr txBox="1"/>
          <p:nvPr/>
        </p:nvSpPr>
        <p:spPr>
          <a:xfrm>
            <a:off x="2193725" y="35917"/>
            <a:ext cx="7804548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4200">
                <a:solidFill>
                  <a:srgbClr val="FFFFFF"/>
                </a:solidFill>
              </a:defRPr>
            </a:pPr>
            <a:r>
              <a:rPr lang="en-US" sz="3200" dirty="0">
                <a:solidFill>
                  <a:schemeClr val="bg1"/>
                </a:solidFill>
              </a:rPr>
              <a:t>Acknowledgements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2" name="Damian Adams…">
            <a:extLst>
              <a:ext uri="{FF2B5EF4-FFF2-40B4-BE49-F238E27FC236}">
                <a16:creationId xmlns:a16="http://schemas.microsoft.com/office/drawing/2014/main" id="{CA25C904-E65F-444F-AE24-53AE6FA00DF2}"/>
              </a:ext>
            </a:extLst>
          </p:cNvPr>
          <p:cNvSpPr txBox="1"/>
          <p:nvPr/>
        </p:nvSpPr>
        <p:spPr>
          <a:xfrm>
            <a:off x="4223234" y="1811412"/>
            <a:ext cx="3023727" cy="403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Gary Johns</a:t>
            </a:r>
          </a:p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Hope Miller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Milo Neelands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Andy </a:t>
            </a:r>
            <a:r>
              <a:rPr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Rappe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Scott Sager</a:t>
            </a: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Andres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Susaeta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Jason Vogel</a:t>
            </a:r>
          </a:p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Cesar Zamora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Zee</a:t>
            </a:r>
          </a:p>
        </p:txBody>
      </p:sp>
      <p:sp>
        <p:nvSpPr>
          <p:cNvPr id="17" name="Damian Adams…">
            <a:extLst>
              <a:ext uri="{FF2B5EF4-FFF2-40B4-BE49-F238E27FC236}">
                <a16:creationId xmlns:a16="http://schemas.microsoft.com/office/drawing/2014/main" id="{8C745DFB-F8EA-440C-BD77-BCAB39A1C497}"/>
              </a:ext>
            </a:extLst>
          </p:cNvPr>
          <p:cNvSpPr txBox="1"/>
          <p:nvPr/>
        </p:nvSpPr>
        <p:spPr>
          <a:xfrm>
            <a:off x="781709" y="1811412"/>
            <a:ext cx="3612870" cy="4474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Damian Adams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Mary Nell Armstrong</a:t>
            </a: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Carolina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Baruzzi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Raelene Crandall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Javier Castro Salazar</a:t>
            </a:r>
          </a:p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Davis</a:t>
            </a:r>
          </a:p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Susanna </a:t>
            </a:r>
            <a:r>
              <a:rPr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Goewey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Jessica Hong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Kinslow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defRPr sz="3100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Natalia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Izarry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-Medina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DD534-76F4-6A4A-8A52-C8A219FEF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4523" y="1739846"/>
            <a:ext cx="3101228" cy="4617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69232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A6D48FF-6162-E057-8286-5D0E7D52C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E1A9B4-3BC6-015B-CC81-334D76008AB5}"/>
              </a:ext>
            </a:extLst>
          </p:cNvPr>
          <p:cNvSpPr/>
          <p:nvPr/>
        </p:nvSpPr>
        <p:spPr>
          <a:xfrm>
            <a:off x="-3175" y="432592"/>
            <a:ext cx="12192000" cy="20232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552DA-6B53-8C75-B1F5-65D5920C32BF}"/>
              </a:ext>
            </a:extLst>
          </p:cNvPr>
          <p:cNvSpPr txBox="1">
            <a:spLocks/>
          </p:cNvSpPr>
          <p:nvPr/>
        </p:nvSpPr>
        <p:spPr>
          <a:xfrm>
            <a:off x="-3175" y="498869"/>
            <a:ext cx="12191999" cy="1890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Southeastern savannas have old-growth understories</a:t>
            </a:r>
          </a:p>
        </p:txBody>
      </p:sp>
    </p:spTree>
    <p:extLst>
      <p:ext uri="{BB962C8B-B14F-4D97-AF65-F5344CB8AC3E}">
        <p14:creationId xmlns:p14="http://schemas.microsoft.com/office/powerpoint/2010/main" val="399234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553DFD-E238-FB99-A149-F8503923FA49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B93683-2DFE-672F-C0B2-41998CA95C9C}"/>
              </a:ext>
            </a:extLst>
          </p:cNvPr>
          <p:cNvSpPr/>
          <p:nvPr/>
        </p:nvSpPr>
        <p:spPr>
          <a:xfrm>
            <a:off x="6363730" y="1421027"/>
            <a:ext cx="5140411" cy="5275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381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E2E03-CDA9-DCAD-19D7-22595E270FA8}"/>
              </a:ext>
            </a:extLst>
          </p:cNvPr>
          <p:cNvSpPr txBox="1">
            <a:spLocks/>
          </p:cNvSpPr>
          <p:nvPr/>
        </p:nvSpPr>
        <p:spPr>
          <a:xfrm>
            <a:off x="866503" y="1882589"/>
            <a:ext cx="5373816" cy="42516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en-US" dirty="0"/>
              <a:t>High adult survival with fire</a:t>
            </a:r>
          </a:p>
          <a:p>
            <a:pPr lvl="1">
              <a:spcBef>
                <a:spcPts val="2200"/>
              </a:spcBef>
            </a:pPr>
            <a:r>
              <a:rPr lang="en-US" dirty="0"/>
              <a:t>Resprouting</a:t>
            </a:r>
          </a:p>
          <a:p>
            <a:pPr lvl="1">
              <a:spcBef>
                <a:spcPts val="2200"/>
              </a:spcBef>
            </a:pPr>
            <a:r>
              <a:rPr lang="en-US" dirty="0"/>
              <a:t>Underground storage organs/protected buds</a:t>
            </a:r>
          </a:p>
          <a:p>
            <a:pPr>
              <a:spcBef>
                <a:spcPts val="2200"/>
              </a:spcBef>
            </a:pPr>
            <a:r>
              <a:rPr lang="en-US" dirty="0"/>
              <a:t>Reproduction tied to fire</a:t>
            </a:r>
          </a:p>
          <a:p>
            <a:pPr lvl="1">
              <a:spcBef>
                <a:spcPts val="2200"/>
              </a:spcBef>
            </a:pPr>
            <a:r>
              <a:rPr lang="en-US" dirty="0"/>
              <a:t>Fire stimulated flowering</a:t>
            </a:r>
          </a:p>
          <a:p>
            <a:pPr lvl="1">
              <a:spcBef>
                <a:spcPts val="2200"/>
              </a:spcBef>
            </a:pPr>
            <a:r>
              <a:rPr lang="en-US" dirty="0"/>
              <a:t>Low seedling establishment</a:t>
            </a:r>
          </a:p>
        </p:txBody>
      </p:sp>
      <p:pic>
        <p:nvPicPr>
          <p:cNvPr id="5" name="Picture 4" descr="A group of plants growing in the sand&#10;&#10;Description automatically generated">
            <a:extLst>
              <a:ext uri="{FF2B5EF4-FFF2-40B4-BE49-F238E27FC236}">
                <a16:creationId xmlns:a16="http://schemas.microsoft.com/office/drawing/2014/main" id="{5BCF86C6-3494-762C-2F07-38BC5D85A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947" y="3975533"/>
            <a:ext cx="2315550" cy="231105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48C82F-2409-711B-E021-4461DB032A38}"/>
              </a:ext>
            </a:extLst>
          </p:cNvPr>
          <p:cNvSpPr txBox="1"/>
          <p:nvPr/>
        </p:nvSpPr>
        <p:spPr>
          <a:xfrm>
            <a:off x="53399" y="6471124"/>
            <a:ext cx="4535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Veldman</a:t>
            </a:r>
            <a:r>
              <a:rPr lang="en-US" sz="1600" dirty="0"/>
              <a:t> et al. (2015); Pereira &amp; Crandall (2024)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AA018C-ADF1-673C-2105-4646A4751830}"/>
              </a:ext>
            </a:extLst>
          </p:cNvPr>
          <p:cNvSpPr txBox="1">
            <a:spLocks/>
          </p:cNvSpPr>
          <p:nvPr/>
        </p:nvSpPr>
        <p:spPr>
          <a:xfrm>
            <a:off x="838200" y="19055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Species have “old-growth” life histories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A0AD9-3E7E-25F7-8E6C-DC19708E72DD}"/>
              </a:ext>
            </a:extLst>
          </p:cNvPr>
          <p:cNvSpPr txBox="1"/>
          <p:nvPr/>
        </p:nvSpPr>
        <p:spPr>
          <a:xfrm>
            <a:off x="6554541" y="6290840"/>
            <a:ext cx="479925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i="1" dirty="0">
                <a:latin typeface="AkayaTelivigala" pitchFamily="2" charset="77"/>
                <a:cs typeface="AkayaTelivigala" pitchFamily="2" charset="77"/>
              </a:rPr>
              <a:t>Saw palmetto, Runner oak </a:t>
            </a:r>
          </a:p>
        </p:txBody>
      </p:sp>
      <p:pic>
        <p:nvPicPr>
          <p:cNvPr id="10" name="Picture 9" descr="A bush burning in the woods&#10;&#10;Description automatically generated">
            <a:extLst>
              <a:ext uri="{FF2B5EF4-FFF2-40B4-BE49-F238E27FC236}">
                <a16:creationId xmlns:a16="http://schemas.microsoft.com/office/drawing/2014/main" id="{1B6D2EB1-74AC-B9AC-2305-7BA83113E8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542" y="1541944"/>
            <a:ext cx="2315551" cy="2311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Florida's fiery subtropical grasslands: Growth forms, belowground organs,  and post-fire recovery strategies | Folia Geobotanica">
            <a:extLst>
              <a:ext uri="{FF2B5EF4-FFF2-40B4-BE49-F238E27FC236}">
                <a16:creationId xmlns:a16="http://schemas.microsoft.com/office/drawing/2014/main" id="{A9C8CF1A-B092-9D84-DFE7-B5525565B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9009946" y="1539497"/>
            <a:ext cx="2315551" cy="23135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standing in a field of grass&#10;&#10;AI-generated content may be incorrect.">
            <a:extLst>
              <a:ext uri="{FF2B5EF4-FFF2-40B4-BE49-F238E27FC236}">
                <a16:creationId xmlns:a16="http://schemas.microsoft.com/office/drawing/2014/main" id="{0F98F6E1-A75A-B5B4-3A1D-D65C930829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0966" y="3989398"/>
            <a:ext cx="2312823" cy="2278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7641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B546656-FDC4-474A-B8D1-2B3E70E00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0D116-415A-9DEC-A3A2-4E011811DA6B}"/>
              </a:ext>
            </a:extLst>
          </p:cNvPr>
          <p:cNvSpPr txBox="1">
            <a:spLocks/>
          </p:cNvSpPr>
          <p:nvPr/>
        </p:nvSpPr>
        <p:spPr>
          <a:xfrm>
            <a:off x="359172" y="1144769"/>
            <a:ext cx="4436027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/>
              <a:t>W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iregrass</a:t>
            </a:r>
          </a:p>
          <a:p>
            <a:pPr>
              <a:spcAft>
                <a:spcPts val="600"/>
              </a:spcAft>
            </a:pPr>
            <a:endParaRPr lang="en-US" sz="4000" b="1" i="1" dirty="0"/>
          </a:p>
          <a:p>
            <a:pPr>
              <a:spcAft>
                <a:spcPts val="600"/>
              </a:spcAft>
            </a:pPr>
            <a:r>
              <a:rPr lang="en-US" sz="40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Aristida </a:t>
            </a:r>
            <a:r>
              <a:rPr lang="en-US" sz="4000" b="1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beyrichiana</a:t>
            </a:r>
            <a:r>
              <a:rPr lang="en-US" sz="40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(Aristida stricta)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FC5D7D-6ACC-EB3C-8F94-65D919BFB170}"/>
              </a:ext>
            </a:extLst>
          </p:cNvPr>
          <p:cNvGrpSpPr/>
          <p:nvPr/>
        </p:nvGrpSpPr>
        <p:grpSpPr>
          <a:xfrm>
            <a:off x="5111894" y="0"/>
            <a:ext cx="7006145" cy="6857991"/>
            <a:chOff x="4197471" y="10"/>
            <a:chExt cx="7006145" cy="6857991"/>
          </a:xfrm>
        </p:grpSpPr>
        <p:pic>
          <p:nvPicPr>
            <p:cNvPr id="3" name="Picture 2" descr="A picture containing grass, outdoor, plant&#10;&#10;Description automatically generated">
              <a:extLst>
                <a:ext uri="{FF2B5EF4-FFF2-40B4-BE49-F238E27FC236}">
                  <a16:creationId xmlns:a16="http://schemas.microsoft.com/office/drawing/2014/main" id="{297F6280-C267-421E-AC95-CAAA4D01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197472" y="10"/>
              <a:ext cx="3547146" cy="41360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C227EB-207A-D445-A11A-5BFE9021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7471" y="4241540"/>
              <a:ext cx="3547146" cy="26164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 descr="A close up of a plant&#10;&#10;AI-generated content may be incorrect.">
              <a:extLst>
                <a:ext uri="{FF2B5EF4-FFF2-40B4-BE49-F238E27FC236}">
                  <a16:creationId xmlns:a16="http://schemas.microsoft.com/office/drawing/2014/main" id="{984C55CA-750E-44AF-B7E4-C9C342B5F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"/>
            <a:stretch>
              <a:fillRect/>
            </a:stretch>
          </p:blipFill>
          <p:spPr>
            <a:xfrm>
              <a:off x="7878226" y="10"/>
              <a:ext cx="3325390" cy="68579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785CDF3-4438-B317-EBDD-10E2F7E1ABA1}"/>
              </a:ext>
            </a:extLst>
          </p:cNvPr>
          <p:cNvGrpSpPr>
            <a:grpSpLocks noChangeAspect="1"/>
          </p:cNvGrpSpPr>
          <p:nvPr/>
        </p:nvGrpSpPr>
        <p:grpSpPr>
          <a:xfrm>
            <a:off x="4492076" y="4196036"/>
            <a:ext cx="5125728" cy="2661832"/>
            <a:chOff x="2095466" y="1862114"/>
            <a:chExt cx="9103904" cy="51478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91CFD8-F579-4A86-92EF-FE5CA541A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5466" y="1862114"/>
              <a:ext cx="7373420" cy="5147802"/>
            </a:xfrm>
            <a:prstGeom prst="rect">
              <a:avLst/>
            </a:prstGeom>
          </p:spPr>
        </p:pic>
        <p:sp>
          <p:nvSpPr>
            <p:cNvPr id="8" name="Rounded Rectangle 12">
              <a:extLst>
                <a:ext uri="{FF2B5EF4-FFF2-40B4-BE49-F238E27FC236}">
                  <a16:creationId xmlns:a16="http://schemas.microsoft.com/office/drawing/2014/main" id="{BF5E76CB-727B-2C46-8EA3-98E5FE88F742}"/>
                </a:ext>
              </a:extLst>
            </p:cNvPr>
            <p:cNvSpPr/>
            <p:nvPr/>
          </p:nvSpPr>
          <p:spPr>
            <a:xfrm>
              <a:off x="6911493" y="3996633"/>
              <a:ext cx="3366268" cy="1141470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1400" b="1" i="1" dirty="0">
                  <a:solidFill>
                    <a:srgbClr val="1976B9"/>
                  </a:solidFill>
                </a:rPr>
                <a:t>Aristida </a:t>
              </a:r>
            </a:p>
            <a:p>
              <a:pPr algn="l"/>
              <a:r>
                <a:rPr lang="en-US" sz="1400" b="1" i="1" dirty="0" err="1">
                  <a:solidFill>
                    <a:srgbClr val="1976B9"/>
                  </a:solidFill>
                </a:rPr>
                <a:t>beyrichiana</a:t>
              </a:r>
              <a:endParaRPr lang="en-US" sz="1400" b="1" i="1" dirty="0">
                <a:solidFill>
                  <a:srgbClr val="1976B9"/>
                </a:solidFill>
              </a:endParaRPr>
            </a:p>
          </p:txBody>
        </p: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8847C0D1-FFC5-C84F-48E8-D9983DDBDA56}"/>
                </a:ext>
              </a:extLst>
            </p:cNvPr>
            <p:cNvSpPr/>
            <p:nvPr/>
          </p:nvSpPr>
          <p:spPr>
            <a:xfrm>
              <a:off x="7833102" y="2804438"/>
              <a:ext cx="3366268" cy="129981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1400" b="1" i="1" dirty="0">
                  <a:solidFill>
                    <a:srgbClr val="624640"/>
                  </a:solidFill>
                </a:rPr>
                <a:t>Aristida </a:t>
              </a:r>
            </a:p>
            <a:p>
              <a:pPr algn="l"/>
              <a:r>
                <a:rPr lang="en-US" sz="1400" b="1" i="1" dirty="0">
                  <a:solidFill>
                    <a:srgbClr val="624640"/>
                  </a:solidFill>
                </a:rPr>
                <a:t>stricta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4895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lose up of a fire&#10;&#10;Description automatically generated">
            <a:extLst>
              <a:ext uri="{FF2B5EF4-FFF2-40B4-BE49-F238E27FC236}">
                <a16:creationId xmlns:a16="http://schemas.microsoft.com/office/drawing/2014/main" id="{0F327770-B29C-440C-A1A1-9D2F25FEB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163B4F-9D49-4485-2C1A-09F9C0B12A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A8C2B-C559-A24A-BCD6-8DD7811EFF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9508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67ACF28E-A38B-4D96-B073-7F5DCA9C8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3652" y="1655080"/>
            <a:ext cx="6465094" cy="3250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0F79B-5976-4A08-9B49-4C8B2183CAD2}"/>
              </a:ext>
            </a:extLst>
          </p:cNvPr>
          <p:cNvSpPr txBox="1"/>
          <p:nvPr/>
        </p:nvSpPr>
        <p:spPr>
          <a:xfrm>
            <a:off x="7831160" y="2708862"/>
            <a:ext cx="1071563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87" b="1" i="0" u="none" strike="noStrike" cap="none" spc="0" normalizeH="0" baseline="0" dirty="0">
                <a:ln>
                  <a:noFill/>
                </a:ln>
                <a:solidFill>
                  <a:srgbClr val="FF908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FAA69-327F-44F0-AA14-0693BEC68A33}"/>
              </a:ext>
            </a:extLst>
          </p:cNvPr>
          <p:cNvSpPr txBox="1"/>
          <p:nvPr/>
        </p:nvSpPr>
        <p:spPr>
          <a:xfrm>
            <a:off x="6508137" y="2516542"/>
            <a:ext cx="1428750" cy="289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13" dirty="0">
                <a:solidFill>
                  <a:srgbClr val="9966FF"/>
                </a:solidFill>
              </a:rPr>
              <a:t>WINTER</a:t>
            </a:r>
            <a:endParaRPr kumimoji="0" lang="en-US" sz="1687" b="1" i="0" u="none" strike="noStrike" cap="none" spc="0" normalizeH="0" baseline="0" dirty="0">
              <a:ln>
                <a:noFill/>
              </a:ln>
              <a:solidFill>
                <a:srgbClr val="9966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46019-175E-4E79-AC07-0FF6522CADFB}"/>
              </a:ext>
            </a:extLst>
          </p:cNvPr>
          <p:cNvSpPr/>
          <p:nvPr/>
        </p:nvSpPr>
        <p:spPr>
          <a:xfrm>
            <a:off x="3341074" y="1655079"/>
            <a:ext cx="5881672" cy="304657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4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1D9E0-C3AB-4104-B14C-4906AC0C89C6}"/>
              </a:ext>
            </a:extLst>
          </p:cNvPr>
          <p:cNvSpPr txBox="1"/>
          <p:nvPr/>
        </p:nvSpPr>
        <p:spPr>
          <a:xfrm>
            <a:off x="4549560" y="5178510"/>
            <a:ext cx="3208734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87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WEEKS SINCE FIRE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ED04C4-F93C-45E0-B72D-7FC236663B84}"/>
              </a:ext>
            </a:extLst>
          </p:cNvPr>
          <p:cNvSpPr txBox="1"/>
          <p:nvPr/>
        </p:nvSpPr>
        <p:spPr>
          <a:xfrm rot="16200000">
            <a:off x="1120560" y="3072562"/>
            <a:ext cx="3208734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87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AV</a:t>
            </a:r>
            <a:r>
              <a:rPr lang="en-US" sz="1413" dirty="0"/>
              <a:t>G T</a:t>
            </a:r>
            <a:r>
              <a:rPr kumimoji="0" lang="en-US" sz="1687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ILLER LENGTH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017523-8B59-44D4-B8FC-1B54DD201C96}"/>
              </a:ext>
            </a:extLst>
          </p:cNvPr>
          <p:cNvSpPr/>
          <p:nvPr/>
        </p:nvSpPr>
        <p:spPr>
          <a:xfrm>
            <a:off x="3698262" y="2726811"/>
            <a:ext cx="3786188" cy="976312"/>
          </a:xfrm>
          <a:custGeom>
            <a:avLst/>
            <a:gdLst>
              <a:gd name="connsiteX0" fmla="*/ 0 w 5384800"/>
              <a:gd name="connsiteY0" fmla="*/ 1388533 h 1388533"/>
              <a:gd name="connsiteX1" fmla="*/ 651934 w 5384800"/>
              <a:gd name="connsiteY1" fmla="*/ 762000 h 1388533"/>
              <a:gd name="connsiteX2" fmla="*/ 651934 w 5384800"/>
              <a:gd name="connsiteY2" fmla="*/ 762000 h 1388533"/>
              <a:gd name="connsiteX3" fmla="*/ 1261534 w 5384800"/>
              <a:gd name="connsiteY3" fmla="*/ 287866 h 1388533"/>
              <a:gd name="connsiteX4" fmla="*/ 2006600 w 5384800"/>
              <a:gd name="connsiteY4" fmla="*/ 127000 h 1388533"/>
              <a:gd name="connsiteX5" fmla="*/ 3064934 w 5384800"/>
              <a:gd name="connsiteY5" fmla="*/ 59266 h 1388533"/>
              <a:gd name="connsiteX6" fmla="*/ 4334934 w 5384800"/>
              <a:gd name="connsiteY6" fmla="*/ 50800 h 1388533"/>
              <a:gd name="connsiteX7" fmla="*/ 5384800 w 5384800"/>
              <a:gd name="connsiteY7" fmla="*/ 0 h 1388533"/>
              <a:gd name="connsiteX8" fmla="*/ 5384800 w 5384800"/>
              <a:gd name="connsiteY8" fmla="*/ 0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4800" h="1388533">
                <a:moveTo>
                  <a:pt x="0" y="1388533"/>
                </a:moveTo>
                <a:lnTo>
                  <a:pt x="651934" y="762000"/>
                </a:lnTo>
                <a:lnTo>
                  <a:pt x="651934" y="762000"/>
                </a:lnTo>
                <a:cubicBezTo>
                  <a:pt x="753534" y="682978"/>
                  <a:pt x="1035756" y="393699"/>
                  <a:pt x="1261534" y="287866"/>
                </a:cubicBezTo>
                <a:cubicBezTo>
                  <a:pt x="1487312" y="182033"/>
                  <a:pt x="1706033" y="165100"/>
                  <a:pt x="2006600" y="127000"/>
                </a:cubicBezTo>
                <a:cubicBezTo>
                  <a:pt x="2307167" y="88900"/>
                  <a:pt x="2676878" y="71966"/>
                  <a:pt x="3064934" y="59266"/>
                </a:cubicBezTo>
                <a:cubicBezTo>
                  <a:pt x="3452990" y="46566"/>
                  <a:pt x="3948290" y="60678"/>
                  <a:pt x="4334934" y="50800"/>
                </a:cubicBezTo>
                <a:cubicBezTo>
                  <a:pt x="4721578" y="40922"/>
                  <a:pt x="5384800" y="0"/>
                  <a:pt x="5384800" y="0"/>
                </a:cubicBezTo>
                <a:lnTo>
                  <a:pt x="5384800" y="0"/>
                </a:lnTo>
              </a:path>
            </a:pathLst>
          </a:custGeom>
          <a:noFill/>
          <a:ln w="5715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293" tIns="32146" rIns="64293" bIns="32146" numCol="1" spcCol="38100" rtlCol="0" anchor="t">
            <a:no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l" defTabSz="6429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66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44251B0-55A1-43AA-B26B-AAFCB3E3E541}"/>
              </a:ext>
            </a:extLst>
          </p:cNvPr>
          <p:cNvSpPr/>
          <p:nvPr/>
        </p:nvSpPr>
        <p:spPr>
          <a:xfrm>
            <a:off x="3483950" y="1917185"/>
            <a:ext cx="5589984" cy="2452688"/>
          </a:xfrm>
          <a:custGeom>
            <a:avLst/>
            <a:gdLst>
              <a:gd name="connsiteX0" fmla="*/ 0 w 7950200"/>
              <a:gd name="connsiteY0" fmla="*/ 3488267 h 3488267"/>
              <a:gd name="connsiteX1" fmla="*/ 1168400 w 7950200"/>
              <a:gd name="connsiteY1" fmla="*/ 2226733 h 3488267"/>
              <a:gd name="connsiteX2" fmla="*/ 2099734 w 7950200"/>
              <a:gd name="connsiteY2" fmla="*/ 1498600 h 3488267"/>
              <a:gd name="connsiteX3" fmla="*/ 3513667 w 7950200"/>
              <a:gd name="connsiteY3" fmla="*/ 668867 h 3488267"/>
              <a:gd name="connsiteX4" fmla="*/ 4419600 w 7950200"/>
              <a:gd name="connsiteY4" fmla="*/ 237067 h 3488267"/>
              <a:gd name="connsiteX5" fmla="*/ 5604934 w 7950200"/>
              <a:gd name="connsiteY5" fmla="*/ 59267 h 3488267"/>
              <a:gd name="connsiteX6" fmla="*/ 6790267 w 7950200"/>
              <a:gd name="connsiteY6" fmla="*/ 33867 h 3488267"/>
              <a:gd name="connsiteX7" fmla="*/ 7670800 w 7950200"/>
              <a:gd name="connsiteY7" fmla="*/ 8467 h 3488267"/>
              <a:gd name="connsiteX8" fmla="*/ 7950200 w 7950200"/>
              <a:gd name="connsiteY8" fmla="*/ 0 h 348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0200" h="3488267">
                <a:moveTo>
                  <a:pt x="0" y="3488267"/>
                </a:moveTo>
                <a:cubicBezTo>
                  <a:pt x="409222" y="3023305"/>
                  <a:pt x="818444" y="2558344"/>
                  <a:pt x="1168400" y="2226733"/>
                </a:cubicBezTo>
                <a:cubicBezTo>
                  <a:pt x="1518356" y="1895122"/>
                  <a:pt x="1708856" y="1758244"/>
                  <a:pt x="2099734" y="1498600"/>
                </a:cubicBezTo>
                <a:cubicBezTo>
                  <a:pt x="2490612" y="1238956"/>
                  <a:pt x="3127023" y="879122"/>
                  <a:pt x="3513667" y="668867"/>
                </a:cubicBezTo>
                <a:cubicBezTo>
                  <a:pt x="3900311" y="458611"/>
                  <a:pt x="4071056" y="338667"/>
                  <a:pt x="4419600" y="237067"/>
                </a:cubicBezTo>
                <a:cubicBezTo>
                  <a:pt x="4768144" y="135467"/>
                  <a:pt x="5209823" y="93134"/>
                  <a:pt x="5604934" y="59267"/>
                </a:cubicBezTo>
                <a:cubicBezTo>
                  <a:pt x="6000045" y="25400"/>
                  <a:pt x="6790267" y="33867"/>
                  <a:pt x="6790267" y="33867"/>
                </a:cubicBezTo>
                <a:lnTo>
                  <a:pt x="7670800" y="8467"/>
                </a:lnTo>
                <a:lnTo>
                  <a:pt x="7950200" y="0"/>
                </a:lnTo>
              </a:path>
            </a:pathLst>
          </a:custGeom>
          <a:noFill/>
          <a:ln w="5715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293" tIns="32146" rIns="64293" bIns="32146" numCol="1" spcCol="38100" rtlCol="0" anchor="t">
            <a:no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l" defTabSz="6429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66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F617B0-0D64-4405-8ACA-30420A3B4B82}"/>
              </a:ext>
            </a:extLst>
          </p:cNvPr>
          <p:cNvSpPr txBox="1"/>
          <p:nvPr/>
        </p:nvSpPr>
        <p:spPr>
          <a:xfrm>
            <a:off x="7589998" y="2542951"/>
            <a:ext cx="1071563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87" b="1" i="0" u="none" strike="noStrike" cap="none" spc="0" normalizeH="0" baseline="0" dirty="0">
                <a:ln>
                  <a:noFill/>
                </a:ln>
                <a:solidFill>
                  <a:srgbClr val="FF908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SUMMER</a:t>
            </a:r>
          </a:p>
        </p:txBody>
      </p:sp>
      <p:pic>
        <p:nvPicPr>
          <p:cNvPr id="15" name="Picture 14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B3B2267E-587C-40CD-A0ED-2FEFE04B09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383" y="5033788"/>
            <a:ext cx="1990857" cy="1687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654170-A344-49AF-B0FD-AF75A7DD6C9A}"/>
              </a:ext>
            </a:extLst>
          </p:cNvPr>
          <p:cNvSpPr txBox="1"/>
          <p:nvPr/>
        </p:nvSpPr>
        <p:spPr>
          <a:xfrm>
            <a:off x="9124519" y="1772401"/>
            <a:ext cx="1071563" cy="289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13" dirty="0">
                <a:solidFill>
                  <a:srgbClr val="71BD0B"/>
                </a:solidFill>
              </a:rPr>
              <a:t>WINTER</a:t>
            </a:r>
            <a:endParaRPr kumimoji="0" lang="en-US" sz="1687" b="1" i="0" u="none" strike="noStrike" cap="none" spc="0" normalizeH="0" baseline="0" dirty="0">
              <a:ln>
                <a:noFill/>
              </a:ln>
              <a:solidFill>
                <a:srgbClr val="71BD0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IMG_8207.JPG" descr="IMG_8207.JPG">
            <a:extLst>
              <a:ext uri="{FF2B5EF4-FFF2-40B4-BE49-F238E27FC236}">
                <a16:creationId xmlns:a16="http://schemas.microsoft.com/office/drawing/2014/main" id="{D93754E5-C1EE-4365-821F-E9039C3100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64" y="5036522"/>
            <a:ext cx="2240518" cy="1680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4A584E-B7FE-00D3-86B2-24E746C7FC82}"/>
              </a:ext>
            </a:extLst>
          </p:cNvPr>
          <p:cNvSpPr/>
          <p:nvPr/>
        </p:nvSpPr>
        <p:spPr>
          <a:xfrm>
            <a:off x="0" y="1"/>
            <a:ext cx="12192000" cy="1559027"/>
          </a:xfrm>
          <a:prstGeom prst="rect">
            <a:avLst/>
          </a:prstGeom>
          <a:solidFill>
            <a:srgbClr val="0D92A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DEC07B-EE2F-AA40-0AA4-C1C08B687950}"/>
              </a:ext>
            </a:extLst>
          </p:cNvPr>
          <p:cNvSpPr txBox="1">
            <a:spLocks/>
          </p:cNvSpPr>
          <p:nvPr/>
        </p:nvSpPr>
        <p:spPr>
          <a:xfrm>
            <a:off x="847956" y="-2595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Wiregrass regrows quickly after fire</a:t>
            </a:r>
          </a:p>
        </p:txBody>
      </p:sp>
    </p:spTree>
    <p:extLst>
      <p:ext uri="{BB962C8B-B14F-4D97-AF65-F5344CB8AC3E}">
        <p14:creationId xmlns:p14="http://schemas.microsoft.com/office/powerpoint/2010/main" val="16806234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ss growing in the dirt&#10;&#10;AI-generated content may be incorrect.">
            <a:extLst>
              <a:ext uri="{FF2B5EF4-FFF2-40B4-BE49-F238E27FC236}">
                <a16:creationId xmlns:a16="http://schemas.microsoft.com/office/drawing/2014/main" id="{4449E4D9-39F6-A97B-4E07-7AF88E9EAB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442" y="331605"/>
            <a:ext cx="4953635" cy="3715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ight Arrow 1"/>
          <p:cNvSpPr/>
          <p:nvPr/>
        </p:nvSpPr>
        <p:spPr>
          <a:xfrm>
            <a:off x="5682509" y="2061069"/>
            <a:ext cx="1058013" cy="387047"/>
          </a:xfrm>
          <a:prstGeom prst="rightArrow">
            <a:avLst/>
          </a:prstGeom>
          <a:solidFill>
            <a:srgbClr val="A4D6F6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A99A5-9634-4463-9DBC-F2EF722C6E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666" y="432806"/>
            <a:ext cx="1091171" cy="1636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D47CE5-6365-4363-BDC1-F4AA001D5C71}"/>
              </a:ext>
            </a:extLst>
          </p:cNvPr>
          <p:cNvSpPr txBox="1"/>
          <p:nvPr/>
        </p:nvSpPr>
        <p:spPr>
          <a:xfrm>
            <a:off x="9539722" y="2856659"/>
            <a:ext cx="226612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2560" dirty="0">
                <a:solidFill>
                  <a:schemeClr val="bg1"/>
                </a:solidFill>
              </a:rPr>
              <a:t>Recently burned</a:t>
            </a:r>
          </a:p>
        </p:txBody>
      </p:sp>
      <p:pic>
        <p:nvPicPr>
          <p:cNvPr id="8" name="Picture 7" descr="Long grass in the sun&#10;&#10;AI-generated content may be incorrect.">
            <a:extLst>
              <a:ext uri="{FF2B5EF4-FFF2-40B4-BE49-F238E27FC236}">
                <a16:creationId xmlns:a16="http://schemas.microsoft.com/office/drawing/2014/main" id="{E549B96C-DF51-D024-5B5E-BAF5B455C1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26" y="408567"/>
            <a:ext cx="5023334" cy="3767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ED2A3B-E17F-454F-8727-DA9BE420B238}"/>
              </a:ext>
            </a:extLst>
          </p:cNvPr>
          <p:cNvSpPr txBox="1"/>
          <p:nvPr/>
        </p:nvSpPr>
        <p:spPr>
          <a:xfrm>
            <a:off x="1681999" y="3365172"/>
            <a:ext cx="226612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2560" dirty="0">
                <a:solidFill>
                  <a:schemeClr val="bg1"/>
                </a:solidFill>
              </a:rPr>
              <a:t>Unburned</a:t>
            </a:r>
          </a:p>
        </p:txBody>
      </p:sp>
      <p:pic>
        <p:nvPicPr>
          <p:cNvPr id="12" name="Picture 11" descr="Close-up of a green plant in the woods&#10;&#10;AI-generated content may be incorrect.">
            <a:extLst>
              <a:ext uri="{FF2B5EF4-FFF2-40B4-BE49-F238E27FC236}">
                <a16:creationId xmlns:a16="http://schemas.microsoft.com/office/drawing/2014/main" id="{6B4DABE2-2C99-EB7B-6B8D-BEE2FF9DA7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266" y="3622540"/>
            <a:ext cx="4198960" cy="3149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48BC9A-4D93-4532-A714-A0F200458651}"/>
              </a:ext>
            </a:extLst>
          </p:cNvPr>
          <p:cNvSpPr txBox="1"/>
          <p:nvPr/>
        </p:nvSpPr>
        <p:spPr>
          <a:xfrm>
            <a:off x="5316198" y="6040108"/>
            <a:ext cx="226612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2560" dirty="0">
                <a:solidFill>
                  <a:schemeClr val="bg1"/>
                </a:solidFill>
              </a:rPr>
              <a:t>Flowering</a:t>
            </a:r>
          </a:p>
        </p:txBody>
      </p:sp>
      <p:sp>
        <p:nvSpPr>
          <p:cNvPr id="3" name="Down Arrow 2"/>
          <p:cNvSpPr/>
          <p:nvPr/>
        </p:nvSpPr>
        <p:spPr>
          <a:xfrm rot="2793524">
            <a:off x="8551652" y="3318780"/>
            <a:ext cx="388584" cy="1200195"/>
          </a:xfrm>
          <a:prstGeom prst="downArrow">
            <a:avLst/>
          </a:prstGeom>
          <a:solidFill>
            <a:srgbClr val="A4D6F6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9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440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36835</TotalTime>
  <Words>444</Words>
  <Application>Microsoft Office PowerPoint</Application>
  <PresentationFormat>Widescreen</PresentationFormat>
  <Paragraphs>114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ＭＳ Ｐゴシック</vt:lpstr>
      <vt:lpstr>Aharoni</vt:lpstr>
      <vt:lpstr>AkayaTelivigala</vt:lpstr>
      <vt:lpstr>Aptos</vt:lpstr>
      <vt:lpstr>Aptos Display</vt:lpstr>
      <vt:lpstr>Arial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Seravek</vt:lpstr>
      <vt:lpstr>Times New Roman</vt:lpstr>
      <vt:lpstr>Trebuchet MS</vt:lpstr>
      <vt:lpstr>Wingdings 3</vt:lpstr>
      <vt:lpstr>Office Theme</vt:lpstr>
      <vt:lpstr>Office Theme</vt:lpstr>
      <vt:lpstr>White</vt:lpstr>
      <vt:lpstr>Facet</vt:lpstr>
      <vt:lpstr>Fundamental fuel: Wiregrass ecology in fire-prone pine savannas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regimes affect wiregrass reproduction</vt:lpstr>
      <vt:lpstr>PowerPoint Presentation</vt:lpstr>
      <vt:lpstr>PowerPoint Presentation</vt:lpstr>
      <vt:lpstr>PowerPoint Presentation</vt:lpstr>
      <vt:lpstr>PowerPoint Presentation</vt:lpstr>
      <vt:lpstr>Wiregrass populations are stable regardless of fire regime</vt:lpstr>
      <vt:lpstr>Stability results from high survival</vt:lpstr>
      <vt:lpstr>Wiregrass persists in long unburned sites</vt:lpstr>
      <vt:lpstr>Wiregrass persists in long unburned sites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Raelene Crandall</dc:creator>
  <cp:lastModifiedBy>Lydie Costes (CONTRACTOR)</cp:lastModifiedBy>
  <cp:revision>157</cp:revision>
  <dcterms:created xsi:type="dcterms:W3CDTF">2024-06-12T21:09:24Z</dcterms:created>
  <dcterms:modified xsi:type="dcterms:W3CDTF">2025-12-08T20:44:19Z</dcterms:modified>
</cp:coreProperties>
</file>