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98" r:id="rId2"/>
    <p:sldId id="524" r:id="rId3"/>
    <p:sldId id="1953" r:id="rId4"/>
    <p:sldId id="337" r:id="rId5"/>
    <p:sldId id="1946" r:id="rId6"/>
    <p:sldId id="1948" r:id="rId7"/>
    <p:sldId id="1929" r:id="rId8"/>
    <p:sldId id="1930" r:id="rId9"/>
    <p:sldId id="1935" r:id="rId10"/>
    <p:sldId id="1945" r:id="rId11"/>
    <p:sldId id="1933" r:id="rId12"/>
    <p:sldId id="19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036E1-7265-486F-AEE2-40D65FD1FFF3}" v="1" dt="2025-12-08T20:49:33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3421-A979-4837-8F28-32261A4D74B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87F4D-8A56-45A8-A2B3-D3ACCD75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5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7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32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1738E-C629-E4B9-7107-13799FF3B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108AE-4669-8820-0F03-C62A92B7B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99C98F-4330-9B07-92C0-44999D73C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85C68-9E9B-D64F-EB4D-222F391F2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41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7B9E-7267-9FD1-4637-AF4E2BBC7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4972C-C7F1-BC5F-17E7-AA31F0637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33E94-0583-12BA-7FF6-401C09BF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FCA8-8A39-4135-A4CE-F1493506432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473BA-3235-E339-22AB-52F7C0E2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1C16C-FB1F-7D87-E0BC-4608441D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E19A-B30D-45BB-8C46-30A63DDB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9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97F8-E685-BB99-AC38-98AE57E8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B23B7-8A48-11C7-F405-FFDDA5A99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483C1-E18F-D2CF-8A5B-A29966F9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FCA8-8A39-4135-A4CE-F1493506432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10279-9D6F-8DEB-0D14-EE76CE7A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DA4F-E11F-974B-4275-B5FB7CD5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E19A-B30D-45BB-8C46-30A63DDB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2F5E9F-60C4-9604-8AD0-8A7B44EE5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73203-26E8-C1C4-AEA9-0346AD667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17C6-4D75-58A3-B33E-39CAF196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FCA8-8A39-4135-A4CE-F1493506432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14E47-F278-6552-7E9D-72AD9CDF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8CE5-645A-CDB9-3167-32C51175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E19A-B30D-45BB-8C46-30A63DDB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9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32E8-DAF9-465E-DB5F-7C61A31D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D2D7-BE96-A040-6304-27E8FED05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1E79-33A8-50E4-2B44-9007B548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FCA8-8A39-4135-A4CE-F1493506432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9B257-EA7B-079D-74CD-E8EBEBC8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CAFA1-D1AF-6050-BF5D-F51D2A75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E19A-B30D-45BB-8C46-30A63DDB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1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488C-A29F-BF69-47DD-3F957EE8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18AC5-257C-9B39-8210-03B9DE365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253FE-4A7A-D274-4C9B-FD4ED2DE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FCA8-8A39-4135-A4CE-F1493506432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B5026-4992-396C-733B-6AF352A5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060DC-9193-63B3-BAB3-7128DE65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E19A-B30D-45BB-8C46-30A63DDB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C72A-8C58-0362-E2AA-C2CDF851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EBDC2-6238-2F05-6A96-A379B151F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2562C-B3E8-43BC-FFB8-01C6728A0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76674-AAE3-A647-4268-2153260D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FCA8-8A39-4135-A4CE-F1493506432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F21C2-3EFC-8CB7-F6A7-6902BA04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70834-4DDD-08C0-930A-B50D8029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E19A-B30D-45BB-8C46-30A63DDB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3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2C24-F53F-8392-F5B5-A6A81BC3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16B3C-EEE5-F31A-3A38-93C4B853B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3C01D-2C26-D75B-0511-887792A7D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32F31-0031-7439-5D40-55C21714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4CAE8-9155-E376-C9DB-FDE30F4CA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A60C3-C745-D88D-574C-E3CEC52DD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FCA8-8A39-4135-A4CE-F1493506432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B55DC-D298-B9A2-8D78-D9BDB699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19CAB-57B1-2A70-E6C7-491D2E0E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E19A-B30D-45BB-8C46-30A63DDB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4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4CD86-6AC3-EAC0-E4DD-526C63FB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50F205-FB58-AD08-AD38-5764794E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FCA8-8A39-4135-A4CE-F1493506432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224C2-061E-E56A-E7B4-6C92E611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380CE-625C-2884-363D-642D83E2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E19A-B30D-45BB-8C46-30A63DDB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7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4E5A62-290C-8CB8-6905-F18886DD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FCA8-8A39-4135-A4CE-F1493506432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953F1-5ED7-9924-61E0-F96CE8CA4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42164-BC66-6F99-BF83-B62B9CBA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E19A-B30D-45BB-8C46-30A63DDB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8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E12C-7B28-9D94-15F5-89A5C87E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AE2E1-45D0-D20B-59E3-DBA2F6A3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34332-8E76-1C97-3CBB-F60947354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3E321-4458-749B-CD0F-C9D149D3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FCA8-8A39-4135-A4CE-F1493506432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7B94D-985B-F821-6A9F-8FFB1A3F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D3604-9D36-9A25-922A-B7F41603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E19A-B30D-45BB-8C46-30A63DDB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7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D89B-018B-04CA-3DD1-30602623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C1498-1F22-89B2-9626-70A93FC25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1A112-1843-AFEA-3DCF-BAC449E29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26E1B-0A0B-ACD6-5ADF-75D74E8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FCA8-8A39-4135-A4CE-F1493506432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834AC-F910-3B37-E225-FE2B80E8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21E47-EE58-F07C-4DA6-8E3A50CA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E19A-B30D-45BB-8C46-30A63DDB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6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9331A-92CE-584E-F278-6A0C823C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A4822-E9EC-F8BB-D6FD-046E5B073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C18AE-E794-224A-22C9-6189C2229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2FFCA8-8A39-4135-A4CE-F1493506432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A361-1944-6B70-AFE2-073E75061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0C47D-4A96-DEF2-E5C9-0294AF00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D8E19A-B30D-45BB-8C46-30A63DDB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9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FEB401-4309-4150-A0B8-30DFC5C959F2}"/>
              </a:ext>
            </a:extLst>
          </p:cNvPr>
          <p:cNvSpPr/>
          <p:nvPr/>
        </p:nvSpPr>
        <p:spPr>
          <a:xfrm>
            <a:off x="1763487" y="216159"/>
            <a:ext cx="4833257" cy="6010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B8CA68-56F5-4032-BC19-0CF53303278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24200" y="758826"/>
            <a:ext cx="7543800" cy="3565525"/>
          </a:xfrm>
        </p:spPr>
        <p:txBody>
          <a:bodyPr>
            <a:normAutofit fontScale="90000"/>
          </a:bodyPr>
          <a:lstStyle/>
          <a:p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4030EB7-7C82-4821-95F1-A68EE240CC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482178" y="3644804"/>
            <a:ext cx="3694922" cy="1512984"/>
          </a:xfrm>
        </p:spPr>
        <p:txBody>
          <a:bodyPr>
            <a:noAutofit/>
          </a:bodyPr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600" dirty="0">
                <a:latin typeface="+mj-lt"/>
              </a:rPr>
              <a:t>BRIAN VAN EERDEN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latin typeface="+mj-lt"/>
              </a:rPr>
              <a:t>DIRECTOR, VIRGINIA PINELANDS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D8B1F-913A-41C4-AFAF-C45E4454E1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158" y="4512403"/>
            <a:ext cx="1052960" cy="304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3F5256-9693-4E6B-887C-B254897A3B0D}"/>
              </a:ext>
            </a:extLst>
          </p:cNvPr>
          <p:cNvSpPr txBox="1"/>
          <p:nvPr/>
        </p:nvSpPr>
        <p:spPr>
          <a:xfrm>
            <a:off x="6962775" y="599122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C1DEE-02B9-40C0-A135-864A4631B958}"/>
              </a:ext>
            </a:extLst>
          </p:cNvPr>
          <p:cNvSpPr txBox="1"/>
          <p:nvPr/>
        </p:nvSpPr>
        <p:spPr>
          <a:xfrm>
            <a:off x="7174850" y="946878"/>
            <a:ext cx="4309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Restoring Northern Range Longleaf Pine Communities</a:t>
            </a: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1CA0F2-4706-4B8B-BE41-E808A30EDA44}"/>
              </a:ext>
            </a:extLst>
          </p:cNvPr>
          <p:cNvGrpSpPr>
            <a:grpSpLocks/>
          </p:cNvGrpSpPr>
          <p:nvPr/>
        </p:nvGrpSpPr>
        <p:grpSpPr>
          <a:xfrm>
            <a:off x="1768724" y="494522"/>
            <a:ext cx="4722127" cy="4264015"/>
            <a:chOff x="4440867" y="-153241"/>
            <a:chExt cx="5918499" cy="67108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3BFE4D-3AA1-4436-B973-9286D5C5CDD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1311" y="-153241"/>
              <a:ext cx="2669305" cy="42538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F3FA08-22C8-43EA-988B-23CDCD21625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40867" y="4353624"/>
              <a:ext cx="5918499" cy="2203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3400"/>
                </a:lnSpc>
              </a:pPr>
              <a:r>
                <a:rPr lang="en-US" sz="4800" b="1" dirty="0">
                  <a:solidFill>
                    <a:srgbClr val="339933"/>
                  </a:solidFill>
                  <a:latin typeface="Copperplate Gothic Light" panose="020E0507020206020404" pitchFamily="34" charset="0"/>
                </a:rPr>
                <a:t>Longleaf </a:t>
              </a:r>
            </a:p>
            <a:p>
              <a:pPr algn="ctr">
                <a:lnSpc>
                  <a:spcPts val="3400"/>
                </a:lnSpc>
              </a:pPr>
              <a:r>
                <a:rPr lang="en-US" sz="4800" b="1" dirty="0">
                  <a:solidFill>
                    <a:srgbClr val="339933"/>
                  </a:solidFill>
                  <a:latin typeface="Copperplate Gothic Light" panose="020E0507020206020404" pitchFamily="34" charset="0"/>
                </a:rPr>
                <a:t>Cooperators</a:t>
              </a:r>
            </a:p>
            <a:p>
              <a:pPr algn="ctr">
                <a:lnSpc>
                  <a:spcPts val="3400"/>
                </a:lnSpc>
              </a:pPr>
              <a:r>
                <a:rPr lang="en-US" sz="3600" b="1" spc="100" dirty="0">
                  <a:latin typeface="Copperplate Gothic Light" panose="020E0507020206020404" pitchFamily="34" charset="0"/>
                </a:rPr>
                <a:t>Of Virginia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8B55487-E5DA-47F0-B79C-8F73A34ED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002" y="4736204"/>
            <a:ext cx="3958998" cy="13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7D1198-817F-8BA2-4931-4AFA8333F2E1}"/>
              </a:ext>
            </a:extLst>
          </p:cNvPr>
          <p:cNvSpPr txBox="1"/>
          <p:nvPr/>
        </p:nvSpPr>
        <p:spPr>
          <a:xfrm>
            <a:off x="1259152" y="1674674"/>
            <a:ext cx="24019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Strategy teams: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Fire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Restoration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18C46-7178-4A88-D330-0D0D8401F34B}"/>
              </a:ext>
            </a:extLst>
          </p:cNvPr>
          <p:cNvSpPr txBox="1"/>
          <p:nvPr/>
        </p:nvSpPr>
        <p:spPr>
          <a:xfrm>
            <a:off x="520700" y="783766"/>
            <a:ext cx="420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2025-2030 Strategic Planning</a:t>
            </a:r>
          </a:p>
        </p:txBody>
      </p:sp>
      <p:pic>
        <p:nvPicPr>
          <p:cNvPr id="7" name="Picture 6" descr="A group of people looking at a map&#10;&#10;AI-generated content may be incorrect.">
            <a:extLst>
              <a:ext uri="{FF2B5EF4-FFF2-40B4-BE49-F238E27FC236}">
                <a16:creationId xmlns:a16="http://schemas.microsoft.com/office/drawing/2014/main" id="{63D45509-6261-B5D8-98F1-438C8AB7E1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42098" y="279124"/>
            <a:ext cx="4059951" cy="3044963"/>
          </a:xfrm>
          <a:prstGeom prst="rect">
            <a:avLst/>
          </a:prstGeom>
        </p:spPr>
      </p:pic>
      <p:pic>
        <p:nvPicPr>
          <p:cNvPr id="2" name="Picture 1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6ADBBF3B-6944-3FFF-DF27-5F29096C45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100" y="3416300"/>
            <a:ext cx="4059951" cy="3044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334CE9-5D14-EE31-D398-A89F809EDE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25" y="4287486"/>
            <a:ext cx="2137002" cy="17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9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5B9ACA-AE7F-2834-A522-F00C0E81071F}"/>
              </a:ext>
            </a:extLst>
          </p:cNvPr>
          <p:cNvSpPr txBox="1"/>
          <p:nvPr/>
        </p:nvSpPr>
        <p:spPr>
          <a:xfrm>
            <a:off x="842294" y="753452"/>
            <a:ext cx="66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Outreach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32766-E1DB-758A-9CD0-99E3EA8A4552}"/>
              </a:ext>
            </a:extLst>
          </p:cNvPr>
          <p:cNvSpPr txBox="1"/>
          <p:nvPr/>
        </p:nvSpPr>
        <p:spPr>
          <a:xfrm>
            <a:off x="7760927" y="6268954"/>
            <a:ext cx="30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 Pinelands Office, Waverly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422E2B-592A-B0AD-1C5A-EC166209D210}"/>
              </a:ext>
            </a:extLst>
          </p:cNvPr>
          <p:cNvGrpSpPr/>
          <p:nvPr/>
        </p:nvGrpSpPr>
        <p:grpSpPr>
          <a:xfrm>
            <a:off x="3691613" y="587857"/>
            <a:ext cx="3964393" cy="5682286"/>
            <a:chOff x="7748808" y="586668"/>
            <a:chExt cx="3964393" cy="5682286"/>
          </a:xfrm>
        </p:grpSpPr>
        <p:pic>
          <p:nvPicPr>
            <p:cNvPr id="5" name="Picture 4" descr="A group of people sitting at tables outside&#10;&#10;AI-generated content may be incorrect.">
              <a:extLst>
                <a:ext uri="{FF2B5EF4-FFF2-40B4-BE49-F238E27FC236}">
                  <a16:creationId xmlns:a16="http://schemas.microsoft.com/office/drawing/2014/main" id="{ED4D0B94-C673-9CA8-BBE3-FAA9BCA9A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7088076" y="1247400"/>
              <a:ext cx="5285858" cy="396439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13902D-23C8-EB35-0ADB-1EE628459E5E}"/>
                </a:ext>
              </a:extLst>
            </p:cNvPr>
            <p:cNvSpPr txBox="1"/>
            <p:nvPr/>
          </p:nvSpPr>
          <p:spPr>
            <a:xfrm>
              <a:off x="7885884" y="5899622"/>
              <a:ext cx="3690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Raccoon Creek Pinelands Pavilion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EF81DE-6C43-46BD-380B-616DBE2CD2B4}"/>
              </a:ext>
            </a:extLst>
          </p:cNvPr>
          <p:cNvGrpSpPr/>
          <p:nvPr/>
        </p:nvGrpSpPr>
        <p:grpSpPr>
          <a:xfrm>
            <a:off x="8524126" y="617188"/>
            <a:ext cx="2280468" cy="2261998"/>
            <a:chOff x="7488561" y="2076609"/>
            <a:chExt cx="3292278" cy="31536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536A50-F6FD-AFC4-5379-9CBC20027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8561" y="2192674"/>
              <a:ext cx="3083339" cy="3037634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668B445-9EAB-C649-77E8-02F7F3E65B56}"/>
                </a:ext>
              </a:extLst>
            </p:cNvPr>
            <p:cNvSpPr/>
            <p:nvPr/>
          </p:nvSpPr>
          <p:spPr>
            <a:xfrm>
              <a:off x="10362959" y="2076609"/>
              <a:ext cx="417880" cy="486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26CEEA5-F3D6-8D60-8562-1ACE05FCBC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94" y="4661941"/>
            <a:ext cx="2137002" cy="17916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BF5ACA-8BFE-F245-468B-2C4748919B0D}"/>
              </a:ext>
            </a:extLst>
          </p:cNvPr>
          <p:cNvSpPr txBox="1"/>
          <p:nvPr/>
        </p:nvSpPr>
        <p:spPr>
          <a:xfrm>
            <a:off x="8660621" y="5439146"/>
            <a:ext cx="3019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NC/VA partnership opportunities:  </a:t>
            </a:r>
            <a:r>
              <a:rPr lang="en-US" sz="1200" dirty="0"/>
              <a:t>Chowan Sand Banks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3B0A28-274E-EE68-F4BE-F8DEE82D77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100" y="3340851"/>
            <a:ext cx="2045508" cy="20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7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forest of trees in the middle of a grassy area&#10;&#10;AI-generated content may be incorrect.">
            <a:extLst>
              <a:ext uri="{FF2B5EF4-FFF2-40B4-BE49-F238E27FC236}">
                <a16:creationId xmlns:a16="http://schemas.microsoft.com/office/drawing/2014/main" id="{0010691A-5440-0BEF-6C9F-C2C36FFD59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540" y="640080"/>
            <a:ext cx="8732520" cy="58216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41C684-8AE8-D051-34D3-FD7EC37B4F29}"/>
              </a:ext>
            </a:extLst>
          </p:cNvPr>
          <p:cNvSpPr txBox="1"/>
          <p:nvPr/>
        </p:nvSpPr>
        <p:spPr>
          <a:xfrm>
            <a:off x="5265420" y="4272280"/>
            <a:ext cx="162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0096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6A8313-8B0F-4D70-9729-B808952D63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632" y="19664"/>
            <a:ext cx="10338189" cy="6838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BDF9A2-88A8-49E4-9864-27A53D373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148" y="2668837"/>
            <a:ext cx="2685651" cy="37060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3ABFE-00C8-F243-008A-2F07A0A18799}"/>
              </a:ext>
            </a:extLst>
          </p:cNvPr>
          <p:cNvSpPr txBox="1"/>
          <p:nvPr/>
        </p:nvSpPr>
        <p:spPr>
          <a:xfrm>
            <a:off x="1654628" y="333407"/>
            <a:ext cx="598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Pine Savannas and Woodlands of the Southeastern U.S. (Peet, Platt, Costanza 2018); SALCC</a:t>
            </a:r>
          </a:p>
        </p:txBody>
      </p:sp>
    </p:spTree>
    <p:extLst>
      <p:ext uri="{BB962C8B-B14F-4D97-AF65-F5344CB8AC3E}">
        <p14:creationId xmlns:p14="http://schemas.microsoft.com/office/powerpoint/2010/main" val="34564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534A8-3565-D88C-30E6-A1739F679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8E5DD5-0DCF-8AAF-EDF7-30EB13E89C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680" y="350077"/>
            <a:ext cx="6348889" cy="56850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524286-0C1E-B6C2-6144-8706768BFB84}"/>
              </a:ext>
            </a:extLst>
          </p:cNvPr>
          <p:cNvSpPr txBox="1"/>
          <p:nvPr/>
        </p:nvSpPr>
        <p:spPr>
          <a:xfrm>
            <a:off x="1358900" y="6107621"/>
            <a:ext cx="4733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Pine Savannas and Woodlands of the Southeastern U.S. (Peet, Platt, Costanza 2018); SALCC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878547-6D24-A4CD-8DC1-53A9155B8ABC}"/>
              </a:ext>
            </a:extLst>
          </p:cNvPr>
          <p:cNvGrpSpPr/>
          <p:nvPr/>
        </p:nvGrpSpPr>
        <p:grpSpPr>
          <a:xfrm>
            <a:off x="6099990" y="350077"/>
            <a:ext cx="4736665" cy="5889251"/>
            <a:chOff x="5822090" y="566058"/>
            <a:chExt cx="4407064" cy="567145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C96A3D9-34E3-26FC-C3F3-34A5C196CE80}"/>
                </a:ext>
              </a:extLst>
            </p:cNvPr>
            <p:cNvSpPr/>
            <p:nvPr/>
          </p:nvSpPr>
          <p:spPr>
            <a:xfrm>
              <a:off x="5822090" y="566058"/>
              <a:ext cx="4407064" cy="567145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45B95E3-829E-F12B-209F-E4713D0A443F}"/>
                </a:ext>
              </a:extLst>
            </p:cNvPr>
            <p:cNvGrpSpPr/>
            <p:nvPr/>
          </p:nvGrpSpPr>
          <p:grpSpPr>
            <a:xfrm>
              <a:off x="6485084" y="830471"/>
              <a:ext cx="3731317" cy="5157026"/>
              <a:chOff x="5657770" y="623643"/>
              <a:chExt cx="3731317" cy="5157026"/>
            </a:xfrm>
          </p:grpSpPr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C0DAE6B2-8DB0-E999-9B41-4684A21207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60750" y="623643"/>
                <a:ext cx="1791517" cy="2525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 descr="C:\Users\bvaneerden\AppData\Local\Microsoft\Windows\Temporary Internet Files\Content.Outlook\8OLW7NYK\Narrow-leaved sunflowers at Piney Grove Preserve.jpg">
                <a:extLst>
                  <a:ext uri="{FF2B5EF4-FFF2-40B4-BE49-F238E27FC236}">
                    <a16:creationId xmlns:a16="http://schemas.microsoft.com/office/drawing/2014/main" id="{051B5B0A-AB62-097D-EB5D-375A9FD985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57770" y="3255184"/>
                <a:ext cx="1806522" cy="2525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175C6F-A1D3-9197-C00B-6939C896E332}"/>
                  </a:ext>
                </a:extLst>
              </p:cNvPr>
              <p:cNvSpPr txBox="1"/>
              <p:nvPr/>
            </p:nvSpPr>
            <p:spPr>
              <a:xfrm>
                <a:off x="7554599" y="1391183"/>
                <a:ext cx="158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xeric sandhill</a:t>
                </a:r>
              </a:p>
              <a:p>
                <a:r>
                  <a:rPr lang="en-US" dirty="0"/>
                  <a:t>(South Quay Sandhills NAP)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D2F939-15B7-FE5A-3661-A2884CFB0E96}"/>
                  </a:ext>
                </a:extLst>
              </p:cNvPr>
              <p:cNvSpPr txBox="1"/>
              <p:nvPr/>
            </p:nvSpPr>
            <p:spPr>
              <a:xfrm>
                <a:off x="7788888" y="3804380"/>
                <a:ext cx="16001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mesic/dry savanna</a:t>
                </a:r>
              </a:p>
              <a:p>
                <a:r>
                  <a:rPr lang="en-US" dirty="0"/>
                  <a:t>(Piney Grove Preserve)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5184B7-5CAD-B90B-3EF4-BB47F383D2AD}"/>
              </a:ext>
            </a:extLst>
          </p:cNvPr>
          <p:cNvSpPr txBox="1"/>
          <p:nvPr/>
        </p:nvSpPr>
        <p:spPr>
          <a:xfrm rot="18397401">
            <a:off x="3027646" y="4884237"/>
            <a:ext cx="2515738" cy="53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dirty="0"/>
              <a:t>Longleaf pine/ bluestem savannas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2E2F7-250D-398B-FA3F-0172BBC09861}"/>
              </a:ext>
            </a:extLst>
          </p:cNvPr>
          <p:cNvSpPr txBox="1"/>
          <p:nvPr/>
        </p:nvSpPr>
        <p:spPr>
          <a:xfrm rot="18336516">
            <a:off x="2500768" y="3763215"/>
            <a:ext cx="2132425" cy="53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dirty="0"/>
              <a:t>Northern savannas and woodlands</a:t>
            </a:r>
          </a:p>
        </p:txBody>
      </p:sp>
    </p:spTree>
    <p:extLst>
      <p:ext uri="{BB962C8B-B14F-4D97-AF65-F5344CB8AC3E}">
        <p14:creationId xmlns:p14="http://schemas.microsoft.com/office/powerpoint/2010/main" val="8899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6ED2641-E8E0-42F2-ABC0-1DFFB13B92C1}"/>
              </a:ext>
            </a:extLst>
          </p:cNvPr>
          <p:cNvGrpSpPr/>
          <p:nvPr/>
        </p:nvGrpSpPr>
        <p:grpSpPr>
          <a:xfrm>
            <a:off x="987885" y="2580393"/>
            <a:ext cx="2297744" cy="1925835"/>
            <a:chOff x="349182" y="4177485"/>
            <a:chExt cx="2297744" cy="19258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364" y="4177485"/>
              <a:ext cx="2191562" cy="16436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49182" y="5795543"/>
              <a:ext cx="1852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Mabee’s salamander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620839-4BC6-4533-A9DF-D5B791B7A14B}"/>
              </a:ext>
            </a:extLst>
          </p:cNvPr>
          <p:cNvGrpSpPr/>
          <p:nvPr/>
        </p:nvGrpSpPr>
        <p:grpSpPr>
          <a:xfrm>
            <a:off x="1002448" y="780134"/>
            <a:ext cx="2269507" cy="1800259"/>
            <a:chOff x="283867" y="1005739"/>
            <a:chExt cx="2944424" cy="22169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103" y="1005739"/>
              <a:ext cx="2836188" cy="18789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149324-B3D3-4E90-8370-3B7038A69863}"/>
                </a:ext>
              </a:extLst>
            </p:cNvPr>
            <p:cNvSpPr txBox="1"/>
            <p:nvPr/>
          </p:nvSpPr>
          <p:spPr>
            <a:xfrm>
              <a:off x="283867" y="2878171"/>
              <a:ext cx="672187" cy="344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RCW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B911E08-D78D-430D-8B02-483A4DA96DBA}"/>
              </a:ext>
            </a:extLst>
          </p:cNvPr>
          <p:cNvSpPr txBox="1"/>
          <p:nvPr/>
        </p:nvSpPr>
        <p:spPr>
          <a:xfrm>
            <a:off x="8190827" y="1293924"/>
            <a:ext cx="3689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Open pine woodland and savanna specialists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819" y="5355350"/>
            <a:ext cx="56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. Small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1EB63E-A223-16DA-7478-5A4690F68E50}"/>
              </a:ext>
            </a:extLst>
          </p:cNvPr>
          <p:cNvGrpSpPr/>
          <p:nvPr/>
        </p:nvGrpSpPr>
        <p:grpSpPr>
          <a:xfrm>
            <a:off x="1023215" y="4669570"/>
            <a:ext cx="2248741" cy="1515597"/>
            <a:chOff x="505167" y="4349684"/>
            <a:chExt cx="3092616" cy="21686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99C27C-4654-EFF0-5579-57501DBBF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146" y="4349684"/>
              <a:ext cx="3091637" cy="216863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B82D2A-D7A8-FB80-1A78-534503770E82}"/>
                </a:ext>
              </a:extLst>
            </p:cNvPr>
            <p:cNvSpPr txBox="1"/>
            <p:nvPr/>
          </p:nvSpPr>
          <p:spPr>
            <a:xfrm>
              <a:off x="505167" y="6096448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prstClr val="white"/>
                  </a:solidFill>
                  <a:latin typeface="Whitney Office" pitchFamily="2" charset="0"/>
                </a:rPr>
                <a:t>Bachman’s sparrow</a:t>
              </a:r>
            </a:p>
            <a:p>
              <a:pPr>
                <a:defRPr/>
              </a:pPr>
              <a:r>
                <a:rPr lang="en-US" sz="800" dirty="0">
                  <a:solidFill>
                    <a:prstClr val="white"/>
                  </a:solidFill>
                  <a:latin typeface="Whitney Office" pitchFamily="2" charset="0"/>
                </a:rPr>
                <a:t>M. Drummond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553824-E37B-D23D-1F51-434BD4653A3A}"/>
              </a:ext>
            </a:extLst>
          </p:cNvPr>
          <p:cNvGrpSpPr/>
          <p:nvPr/>
        </p:nvGrpSpPr>
        <p:grpSpPr>
          <a:xfrm>
            <a:off x="6023645" y="4147057"/>
            <a:ext cx="2494381" cy="2115735"/>
            <a:chOff x="4468848" y="4027714"/>
            <a:chExt cx="2494381" cy="211573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610FFB-B710-277B-D566-858E12CB7DC0}"/>
                </a:ext>
              </a:extLst>
            </p:cNvPr>
            <p:cNvSpPr txBox="1"/>
            <p:nvPr/>
          </p:nvSpPr>
          <p:spPr>
            <a:xfrm>
              <a:off x="4468848" y="5835672"/>
              <a:ext cx="1990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Vaccinium </a:t>
              </a:r>
              <a:r>
                <a:rPr lang="en-US" sz="1400" i="1" dirty="0" err="1"/>
                <a:t>crassifolium</a:t>
              </a:r>
              <a:endParaRPr lang="en-US" sz="14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68239B3-46CF-DC56-651D-487A7E0C3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9343" y="4027714"/>
              <a:ext cx="2423886" cy="181791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34AD88-F6A4-7C86-2628-43195A11831E}"/>
              </a:ext>
            </a:extLst>
          </p:cNvPr>
          <p:cNvGrpSpPr/>
          <p:nvPr/>
        </p:nvGrpSpPr>
        <p:grpSpPr>
          <a:xfrm>
            <a:off x="5941489" y="1324977"/>
            <a:ext cx="1691745" cy="2670908"/>
            <a:chOff x="4425307" y="881742"/>
            <a:chExt cx="1691745" cy="2670908"/>
          </a:xfrm>
        </p:grpSpPr>
        <p:pic>
          <p:nvPicPr>
            <p:cNvPr id="23" name="Picture 4" descr="Calopogon pallidus">
              <a:extLst>
                <a:ext uri="{FF2B5EF4-FFF2-40B4-BE49-F238E27FC236}">
                  <a16:creationId xmlns:a16="http://schemas.microsoft.com/office/drawing/2014/main" id="{606F708F-ABBA-B865-4B11-29F4C1323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571" y="881742"/>
              <a:ext cx="1558707" cy="2340429"/>
            </a:xfrm>
            <a:prstGeom prst="rect">
              <a:avLst/>
            </a:prstGeom>
            <a:noFill/>
            <a:ln w="9525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348911-D01D-135A-278B-71516C94C07F}"/>
                </a:ext>
              </a:extLst>
            </p:cNvPr>
            <p:cNvSpPr txBox="1"/>
            <p:nvPr/>
          </p:nvSpPr>
          <p:spPr>
            <a:xfrm>
              <a:off x="4425307" y="3244873"/>
              <a:ext cx="1691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/>
                <a:t>Calopogon</a:t>
              </a:r>
              <a:r>
                <a:rPr lang="en-US" sz="1400" i="1" dirty="0"/>
                <a:t> pallidus</a:t>
              </a:r>
              <a:endParaRPr lang="en-US" sz="14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0FA1BB-09D8-63FA-C349-A3BC3439BE8F}"/>
              </a:ext>
            </a:extLst>
          </p:cNvPr>
          <p:cNvGrpSpPr/>
          <p:nvPr/>
        </p:nvGrpSpPr>
        <p:grpSpPr>
          <a:xfrm>
            <a:off x="3590370" y="2883141"/>
            <a:ext cx="1994713" cy="2964988"/>
            <a:chOff x="595519" y="3029872"/>
            <a:chExt cx="1994713" cy="2964988"/>
          </a:xfrm>
        </p:grpSpPr>
        <p:pic>
          <p:nvPicPr>
            <p:cNvPr id="27" name="Picture 9" descr="Zygadenus glaberrimus DSCN0012">
              <a:extLst>
                <a:ext uri="{FF2B5EF4-FFF2-40B4-BE49-F238E27FC236}">
                  <a16:creationId xmlns:a16="http://schemas.microsoft.com/office/drawing/2014/main" id="{F69AFD21-5A21-92E8-12DC-8864D2FA23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65" y="3029872"/>
              <a:ext cx="1774370" cy="266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929DEA-150D-53EC-1FCA-6EE9180A265D}"/>
                </a:ext>
              </a:extLst>
            </p:cNvPr>
            <p:cNvSpPr txBox="1"/>
            <p:nvPr/>
          </p:nvSpPr>
          <p:spPr>
            <a:xfrm>
              <a:off x="595519" y="5687083"/>
              <a:ext cx="1994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Zigadenus </a:t>
              </a:r>
              <a:r>
                <a:rPr lang="en-US" sz="1400" i="1" dirty="0" err="1"/>
                <a:t>glaberrimus</a:t>
              </a:r>
              <a:endParaRPr lang="en-US" sz="1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071B5A-5DB2-F032-76F8-DE9D641E6C3F}"/>
              </a:ext>
            </a:extLst>
          </p:cNvPr>
          <p:cNvGrpSpPr/>
          <p:nvPr/>
        </p:nvGrpSpPr>
        <p:grpSpPr>
          <a:xfrm>
            <a:off x="3606400" y="1110079"/>
            <a:ext cx="2038293" cy="1624203"/>
            <a:chOff x="190763" y="731018"/>
            <a:chExt cx="2038293" cy="1624203"/>
          </a:xfrm>
        </p:grpSpPr>
        <p:pic>
          <p:nvPicPr>
            <p:cNvPr id="31" name="Picture 5" descr="DSCN1225">
              <a:extLst>
                <a:ext uri="{FF2B5EF4-FFF2-40B4-BE49-F238E27FC236}">
                  <a16:creationId xmlns:a16="http://schemas.microsoft.com/office/drawing/2014/main" id="{55E0B334-46AE-15C2-E36B-7E0210C6E5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73" y="731018"/>
              <a:ext cx="1978683" cy="1315495"/>
            </a:xfrm>
            <a:prstGeom prst="rect">
              <a:avLst/>
            </a:prstGeom>
            <a:noFill/>
            <a:ln w="9525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3A5EB3-95A7-B50C-DE76-6DDC47540DE1}"/>
                </a:ext>
              </a:extLst>
            </p:cNvPr>
            <p:cNvSpPr txBox="1"/>
            <p:nvPr/>
          </p:nvSpPr>
          <p:spPr>
            <a:xfrm>
              <a:off x="190763" y="2047444"/>
              <a:ext cx="1978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Pyxidanthera barbulata</a:t>
              </a:r>
              <a:endParaRPr lang="en-US" sz="1400" dirty="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E2D6490E-E090-09B0-74BB-3C3398C4127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908" y="4429611"/>
            <a:ext cx="2380123" cy="19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308AA-30D2-42EA-13FA-0CA995786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42E3F0-37C5-5275-7A86-52F52841FB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05" y="199657"/>
            <a:ext cx="8877790" cy="66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1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0F579-3A53-2E9D-B444-97DCC05A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7AF60D6-A9FF-F834-DC12-6ABFCEA9E21F}"/>
              </a:ext>
            </a:extLst>
          </p:cNvPr>
          <p:cNvGrpSpPr/>
          <p:nvPr/>
        </p:nvGrpSpPr>
        <p:grpSpPr>
          <a:xfrm>
            <a:off x="7450411" y="1120878"/>
            <a:ext cx="3710592" cy="2762998"/>
            <a:chOff x="606131" y="1537829"/>
            <a:chExt cx="4980409" cy="37353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55DDD9-3867-2B17-0EC4-3DE455B9F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131" y="1537829"/>
              <a:ext cx="4980409" cy="373530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036A12-25EC-3649-5CC6-F3EF46BE1A54}"/>
                </a:ext>
              </a:extLst>
            </p:cNvPr>
            <p:cNvSpPr txBox="1"/>
            <p:nvPr/>
          </p:nvSpPr>
          <p:spPr>
            <a:xfrm>
              <a:off x="4365271" y="4842394"/>
              <a:ext cx="958910" cy="25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B. Clontz</a:t>
              </a:r>
            </a:p>
          </p:txBody>
        </p:sp>
      </p:grpSp>
      <p:pic>
        <p:nvPicPr>
          <p:cNvPr id="13" name="Picture 12" descr="midstory growing in fire-excluded longleaf pine stand">
            <a:extLst>
              <a:ext uri="{FF2B5EF4-FFF2-40B4-BE49-F238E27FC236}">
                <a16:creationId xmlns:a16="http://schemas.microsoft.com/office/drawing/2014/main" id="{C96EC41A-EAC0-7C50-28C1-9DC84ADA7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55" y="1120877"/>
            <a:ext cx="4218836" cy="31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D1FCC-EAFB-29FF-1F8B-81E0E93DC0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620" y="1120877"/>
            <a:ext cx="2166062" cy="3423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69C370-DFE3-7D8F-4CD8-CD755BCDC1C6}"/>
              </a:ext>
            </a:extLst>
          </p:cNvPr>
          <p:cNvSpPr txBox="1"/>
          <p:nvPr/>
        </p:nvSpPr>
        <p:spPr>
          <a:xfrm>
            <a:off x="3095155" y="5120523"/>
            <a:ext cx="3159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Timber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81704-61CC-27CC-FFF9-6B5F154B0B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08" y="4584432"/>
            <a:ext cx="2380123" cy="1995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81262-312B-7D65-4D89-C8BCFC9FA268}"/>
              </a:ext>
            </a:extLst>
          </p:cNvPr>
          <p:cNvSpPr txBox="1"/>
          <p:nvPr/>
        </p:nvSpPr>
        <p:spPr>
          <a:xfrm>
            <a:off x="70282" y="480989"/>
            <a:ext cx="80060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Restoring Northern Range Longleaf Pine Communities</a:t>
            </a:r>
            <a:endParaRPr lang="en-US" sz="2400" dirty="0"/>
          </a:p>
        </p:txBody>
      </p:sp>
      <p:pic>
        <p:nvPicPr>
          <p:cNvPr id="8" name="Picture 7" descr="A field of tall grass and trees&#10;&#10;AI-generated content may be incorrect.">
            <a:extLst>
              <a:ext uri="{FF2B5EF4-FFF2-40B4-BE49-F238E27FC236}">
                <a16:creationId xmlns:a16="http://schemas.microsoft.com/office/drawing/2014/main" id="{5253AFAE-894E-2DAB-D72D-E9238740E2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11" y="4066751"/>
            <a:ext cx="3738289" cy="21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3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95CF79-E014-9435-25F8-3D9E7CD9AA37}"/>
              </a:ext>
            </a:extLst>
          </p:cNvPr>
          <p:cNvSpPr txBox="1"/>
          <p:nvPr/>
        </p:nvSpPr>
        <p:spPr>
          <a:xfrm>
            <a:off x="774904" y="896437"/>
            <a:ext cx="368344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Fire management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5K-8K/acres Rx burns/yr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Goal – 10K-12K acres/yr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384B7-60AE-F63C-A3EA-D9A2A9CC6E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924" y="4811280"/>
            <a:ext cx="3238982" cy="1848831"/>
          </a:xfrm>
          <a:prstGeom prst="rect">
            <a:avLst/>
          </a:prstGeom>
        </p:spPr>
      </p:pic>
      <p:pic>
        <p:nvPicPr>
          <p:cNvPr id="6" name="Picture 5" descr="A group of people in yellow vests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79240E6-B11E-E4A6-C48E-C584D5A62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635" y="2612603"/>
            <a:ext cx="3220748" cy="2147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AB03C-EB1E-994E-289D-AA4309E3A6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2" y="4248091"/>
            <a:ext cx="2711589" cy="2273417"/>
          </a:xfrm>
          <a:prstGeom prst="rect">
            <a:avLst/>
          </a:prstGeom>
        </p:spPr>
      </p:pic>
      <p:pic>
        <p:nvPicPr>
          <p:cNvPr id="16" name="Picture 15" descr="A forest fire with smoke and trees&#10;&#10;AI-generated content may be incorrect.">
            <a:extLst>
              <a:ext uri="{FF2B5EF4-FFF2-40B4-BE49-F238E27FC236}">
                <a16:creationId xmlns:a16="http://schemas.microsoft.com/office/drawing/2014/main" id="{C33F8036-1F0A-B824-349D-720DAF902D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328" y="4081548"/>
            <a:ext cx="3253279" cy="2439960"/>
          </a:xfrm>
          <a:prstGeom prst="rect">
            <a:avLst/>
          </a:prstGeom>
        </p:spPr>
      </p:pic>
      <p:pic>
        <p:nvPicPr>
          <p:cNvPr id="18" name="Picture 17" descr="A forest fire with smoke and trees&#10;&#10;AI-generated content may be incorrect.">
            <a:extLst>
              <a:ext uri="{FF2B5EF4-FFF2-40B4-BE49-F238E27FC236}">
                <a16:creationId xmlns:a16="http://schemas.microsoft.com/office/drawing/2014/main" id="{0E034BE0-39C2-DD36-ACC2-6BBF48E903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635" y="100347"/>
            <a:ext cx="3220748" cy="24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0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F2A6FC-12FB-C8D0-D2AE-BC07343B102F}"/>
              </a:ext>
            </a:extLst>
          </p:cNvPr>
          <p:cNvSpPr txBox="1"/>
          <p:nvPr/>
        </p:nvSpPr>
        <p:spPr>
          <a:xfrm>
            <a:off x="7121525" y="37880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Longleaf pine establishment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2F348C-65A1-E7CC-DEE4-870E48DA86C2}"/>
              </a:ext>
            </a:extLst>
          </p:cNvPr>
          <p:cNvGrpSpPr/>
          <p:nvPr/>
        </p:nvGrpSpPr>
        <p:grpSpPr>
          <a:xfrm>
            <a:off x="365125" y="733447"/>
            <a:ext cx="6214187" cy="2854298"/>
            <a:chOff x="5425741" y="447702"/>
            <a:chExt cx="6214187" cy="28542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25F007-B684-4F55-3E02-37C712DDA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5741" y="447702"/>
              <a:ext cx="3292017" cy="28542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2F6549-B684-DC17-E5B2-BDBC0B05A624}"/>
                </a:ext>
              </a:extLst>
            </p:cNvPr>
            <p:cNvSpPr txBox="1"/>
            <p:nvPr/>
          </p:nvSpPr>
          <p:spPr>
            <a:xfrm>
              <a:off x="8786944" y="554720"/>
              <a:ext cx="28529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/>
                <a:t>Longleaf planting project sites (VA DOF)</a:t>
              </a:r>
              <a:endParaRPr lang="en-US" sz="1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2CE6C1-2402-1DBC-1B0E-26A2762C8275}"/>
              </a:ext>
            </a:extLst>
          </p:cNvPr>
          <p:cNvGrpSpPr/>
          <p:nvPr/>
        </p:nvGrpSpPr>
        <p:grpSpPr>
          <a:xfrm>
            <a:off x="4597400" y="2107833"/>
            <a:ext cx="8913598" cy="2958488"/>
            <a:chOff x="441325" y="2499973"/>
            <a:chExt cx="8913598" cy="2958488"/>
          </a:xfrm>
        </p:grpSpPr>
        <p:pic>
          <p:nvPicPr>
            <p:cNvPr id="8" name="Picture 7" descr="A forest of trees and grass&#10;&#10;AI-generated content may be incorrect.">
              <a:extLst>
                <a:ext uri="{FF2B5EF4-FFF2-40B4-BE49-F238E27FC236}">
                  <a16:creationId xmlns:a16="http://schemas.microsoft.com/office/drawing/2014/main" id="{04BE4454-63CD-7E60-7A73-56CF7B3B0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4303" y="2499973"/>
              <a:ext cx="3384905" cy="2538679"/>
            </a:xfrm>
            <a:prstGeom prst="rect">
              <a:avLst/>
            </a:prstGeom>
          </p:spPr>
        </p:pic>
        <p:pic>
          <p:nvPicPr>
            <p:cNvPr id="12" name="Picture 11" descr="A large forest of trees&#10;&#10;AI-generated content may be incorrect.">
              <a:extLst>
                <a:ext uri="{FF2B5EF4-FFF2-40B4-BE49-F238E27FC236}">
                  <a16:creationId xmlns:a16="http://schemas.microsoft.com/office/drawing/2014/main" id="{99DCCF20-9237-66CB-16F4-0C352CD19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325" y="2509716"/>
              <a:ext cx="3384906" cy="25386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636D35-DB81-03B0-2E79-817F3A03D851}"/>
                </a:ext>
              </a:extLst>
            </p:cNvPr>
            <p:cNvSpPr txBox="1"/>
            <p:nvPr/>
          </p:nvSpPr>
          <p:spPr>
            <a:xfrm>
              <a:off x="2135653" y="5089129"/>
              <a:ext cx="37581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/>
                <a:t>Raccoon Creek Pinelands preserve</a:t>
              </a:r>
              <a:endParaRPr lang="en-US" sz="18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C24D6B-EF85-74CB-E59B-54D213FC2C31}"/>
                </a:ext>
              </a:extLst>
            </p:cNvPr>
            <p:cNvSpPr txBox="1"/>
            <p:nvPr/>
          </p:nvSpPr>
          <p:spPr>
            <a:xfrm>
              <a:off x="5596755" y="4740619"/>
              <a:ext cx="37581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solidFill>
                    <a:schemeClr val="bg1"/>
                  </a:solidFill>
                </a:rPr>
                <a:t>understory planting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39D250-9BB7-50D0-45F3-AFD9081A5E7B}"/>
              </a:ext>
            </a:extLst>
          </p:cNvPr>
          <p:cNvGrpSpPr/>
          <p:nvPr/>
        </p:nvGrpSpPr>
        <p:grpSpPr>
          <a:xfrm>
            <a:off x="195728" y="3729921"/>
            <a:ext cx="6096000" cy="2905992"/>
            <a:chOff x="7498228" y="411270"/>
            <a:chExt cx="6096000" cy="2905992"/>
          </a:xfrm>
        </p:grpSpPr>
        <p:pic>
          <p:nvPicPr>
            <p:cNvPr id="6" name="Picture 5" descr="A planter with many plants in it&#10;&#10;AI-generated content may be incorrect.">
              <a:extLst>
                <a:ext uri="{FF2B5EF4-FFF2-40B4-BE49-F238E27FC236}">
                  <a16:creationId xmlns:a16="http://schemas.microsoft.com/office/drawing/2014/main" id="{6AC96C82-F439-26C6-7645-3A53B331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3924" y="411270"/>
              <a:ext cx="3384904" cy="253867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536290-3932-0DB3-CCD3-39EBE4C49888}"/>
                </a:ext>
              </a:extLst>
            </p:cNvPr>
            <p:cNvSpPr txBox="1"/>
            <p:nvPr/>
          </p:nvSpPr>
          <p:spPr>
            <a:xfrm>
              <a:off x="7498228" y="2947930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/>
                <a:t>VA Dept of Forestry longleaf nursery</a:t>
              </a:r>
              <a:endParaRPr lang="en-US" sz="1800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D4EA43A-D335-6A25-2A39-89131B4BE4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300" y="5066321"/>
            <a:ext cx="2137002" cy="17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68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59F101-8989-40E2-8905-8153BC288281}"/>
              </a:ext>
            </a:extLst>
          </p:cNvPr>
          <p:cNvSpPr txBox="1"/>
          <p:nvPr/>
        </p:nvSpPr>
        <p:spPr>
          <a:xfrm>
            <a:off x="405124" y="7555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Groundcover Restoration</a:t>
            </a:r>
          </a:p>
          <a:p>
            <a:endParaRPr lang="en-US" sz="2400" dirty="0"/>
          </a:p>
        </p:txBody>
      </p:sp>
      <p:pic>
        <p:nvPicPr>
          <p:cNvPr id="4" name="Picture 3" descr="A field of yellow flowers in a forest&#10;&#10;AI-generated content may be incorrect.">
            <a:extLst>
              <a:ext uri="{FF2B5EF4-FFF2-40B4-BE49-F238E27FC236}">
                <a16:creationId xmlns:a16="http://schemas.microsoft.com/office/drawing/2014/main" id="{ABD9F807-1DE0-5414-062A-550A56DCF6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178" y="152576"/>
            <a:ext cx="4301767" cy="2867844"/>
          </a:xfrm>
          <a:prstGeom prst="rect">
            <a:avLst/>
          </a:prstGeom>
        </p:spPr>
      </p:pic>
      <p:pic>
        <p:nvPicPr>
          <p:cNvPr id="5" name="Picture 4" descr="A field of flowers and plants&#10;&#10;AI-generated content may be incorrect.">
            <a:extLst>
              <a:ext uri="{FF2B5EF4-FFF2-40B4-BE49-F238E27FC236}">
                <a16:creationId xmlns:a16="http://schemas.microsoft.com/office/drawing/2014/main" id="{EEDCB5D5-02D5-AA50-18CB-D523A2757D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81770" y="3516271"/>
            <a:ext cx="2955690" cy="2216767"/>
          </a:xfrm>
          <a:prstGeom prst="rect">
            <a:avLst/>
          </a:prstGeom>
        </p:spPr>
      </p:pic>
      <p:pic>
        <p:nvPicPr>
          <p:cNvPr id="8" name="Picture 7" descr="A group of people in orange vests&#10;&#10;AI-generated content may be incorrect.">
            <a:extLst>
              <a:ext uri="{FF2B5EF4-FFF2-40B4-BE49-F238E27FC236}">
                <a16:creationId xmlns:a16="http://schemas.microsoft.com/office/drawing/2014/main" id="{1D2EFCEA-F8A8-5D48-D1DF-E7E293B31C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28" y="3146808"/>
            <a:ext cx="3923228" cy="2945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C87FE0-F568-4EBE-0CCA-7FCC0D06FB92}"/>
              </a:ext>
            </a:extLst>
          </p:cNvPr>
          <p:cNvSpPr txBox="1"/>
          <p:nvPr/>
        </p:nvSpPr>
        <p:spPr>
          <a:xfrm>
            <a:off x="4216916" y="6102499"/>
            <a:ext cx="3758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Native plant seed orchard planting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23427-15E8-A810-4DC9-6265CB8DF2E8}"/>
              </a:ext>
            </a:extLst>
          </p:cNvPr>
          <p:cNvSpPr txBox="1"/>
          <p:nvPr/>
        </p:nvSpPr>
        <p:spPr>
          <a:xfrm>
            <a:off x="8322656" y="6088883"/>
            <a:ext cx="3758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Containerized seedlings</a:t>
            </a:r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946113-A46B-30AA-3A69-A6F24E69D8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25" y="4310820"/>
            <a:ext cx="2137002" cy="17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3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208</Words>
  <Application>Microsoft Office PowerPoint</Application>
  <PresentationFormat>Widescreen</PresentationFormat>
  <Paragraphs>57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Copperplate Gothic Light</vt:lpstr>
      <vt:lpstr>Segoe Print</vt:lpstr>
      <vt:lpstr>Whitney Office</vt:lpstr>
      <vt:lpstr>Office Theme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van Eerden</dc:creator>
  <cp:lastModifiedBy>Lydie Costes (CONTRACTOR)</cp:lastModifiedBy>
  <cp:revision>75</cp:revision>
  <dcterms:created xsi:type="dcterms:W3CDTF">2025-03-29T14:58:11Z</dcterms:created>
  <dcterms:modified xsi:type="dcterms:W3CDTF">2025-12-08T20:49:35Z</dcterms:modified>
</cp:coreProperties>
</file>