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8" r:id="rId3"/>
    <p:sldMasterId id="2147483733" r:id="rId4"/>
    <p:sldMasterId id="2147483746" r:id="rId5"/>
    <p:sldMasterId id="2147483758" r:id="rId6"/>
  </p:sldMasterIdLst>
  <p:notesMasterIdLst>
    <p:notesMasterId r:id="rId70"/>
  </p:notesMasterIdLst>
  <p:handoutMasterIdLst>
    <p:handoutMasterId r:id="rId71"/>
  </p:handoutMasterIdLst>
  <p:sldIdLst>
    <p:sldId id="340" r:id="rId7"/>
    <p:sldId id="319" r:id="rId8"/>
    <p:sldId id="256" r:id="rId9"/>
    <p:sldId id="265" r:id="rId10"/>
    <p:sldId id="274" r:id="rId11"/>
    <p:sldId id="679" r:id="rId12"/>
    <p:sldId id="680" r:id="rId13"/>
    <p:sldId id="681" r:id="rId14"/>
    <p:sldId id="682" r:id="rId15"/>
    <p:sldId id="683" r:id="rId16"/>
    <p:sldId id="684" r:id="rId17"/>
    <p:sldId id="685" r:id="rId18"/>
    <p:sldId id="686" r:id="rId19"/>
    <p:sldId id="690" r:id="rId20"/>
    <p:sldId id="691" r:id="rId21"/>
    <p:sldId id="692" r:id="rId22"/>
    <p:sldId id="258" r:id="rId23"/>
    <p:sldId id="296" r:id="rId24"/>
    <p:sldId id="257" r:id="rId25"/>
    <p:sldId id="261" r:id="rId26"/>
    <p:sldId id="262" r:id="rId27"/>
    <p:sldId id="284" r:id="rId28"/>
    <p:sldId id="282" r:id="rId29"/>
    <p:sldId id="297" r:id="rId30"/>
    <p:sldId id="260" r:id="rId31"/>
    <p:sldId id="268" r:id="rId32"/>
    <p:sldId id="654" r:id="rId33"/>
    <p:sldId id="660" r:id="rId34"/>
    <p:sldId id="669" r:id="rId35"/>
    <p:sldId id="655" r:id="rId36"/>
    <p:sldId id="656" r:id="rId37"/>
    <p:sldId id="677" r:id="rId38"/>
    <p:sldId id="676" r:id="rId39"/>
    <p:sldId id="678" r:id="rId40"/>
    <p:sldId id="658" r:id="rId41"/>
    <p:sldId id="668" r:id="rId42"/>
    <p:sldId id="659" r:id="rId43"/>
    <p:sldId id="671" r:id="rId44"/>
    <p:sldId id="661" r:id="rId45"/>
    <p:sldId id="673" r:id="rId46"/>
    <p:sldId id="662" r:id="rId47"/>
    <p:sldId id="674" r:id="rId48"/>
    <p:sldId id="663" r:id="rId49"/>
    <p:sldId id="675" r:id="rId50"/>
    <p:sldId id="289" r:id="rId51"/>
    <p:sldId id="529" r:id="rId52"/>
    <p:sldId id="530" r:id="rId53"/>
    <p:sldId id="531" r:id="rId54"/>
    <p:sldId id="635" r:id="rId55"/>
    <p:sldId id="288" r:id="rId56"/>
    <p:sldId id="287" r:id="rId57"/>
    <p:sldId id="291" r:id="rId58"/>
    <p:sldId id="653" r:id="rId59"/>
    <p:sldId id="415" r:id="rId60"/>
    <p:sldId id="534" r:id="rId61"/>
    <p:sldId id="532" r:id="rId62"/>
    <p:sldId id="631" r:id="rId63"/>
    <p:sldId id="657" r:id="rId64"/>
    <p:sldId id="670" r:id="rId65"/>
    <p:sldId id="426" r:id="rId66"/>
    <p:sldId id="264" r:id="rId67"/>
    <p:sldId id="641" r:id="rId68"/>
    <p:sldId id="324" r:id="rId6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5B49"/>
    <a:srgbClr val="5B9BD5"/>
    <a:srgbClr val="EAB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18" autoAdjust="0"/>
    <p:restoredTop sz="82286" autoAdjust="0"/>
  </p:normalViewPr>
  <p:slideViewPr>
    <p:cSldViewPr snapToGrid="0">
      <p:cViewPr varScale="1">
        <p:scale>
          <a:sx n="77" d="100"/>
          <a:sy n="77" d="100"/>
        </p:scale>
        <p:origin x="126" y="318"/>
      </p:cViewPr>
      <p:guideLst/>
    </p:cSldViewPr>
  </p:slideViewPr>
  <p:outlineViewPr>
    <p:cViewPr>
      <p:scale>
        <a:sx n="33" d="100"/>
        <a:sy n="33" d="100"/>
      </p:scale>
      <p:origin x="0" y="-12828"/>
    </p:cViewPr>
    <p:sldLst>
      <p:sld r:id="rId1" collapse="1"/>
    </p:sldLst>
  </p:outlineViewPr>
  <p:notesTextViewPr>
    <p:cViewPr>
      <p:scale>
        <a:sx n="3" d="2"/>
        <a:sy n="3" d="2"/>
      </p:scale>
      <p:origin x="0" y="0"/>
    </p:cViewPr>
  </p:notesTextViewPr>
  <p:sorterViewPr>
    <p:cViewPr>
      <p:scale>
        <a:sx n="80" d="100"/>
        <a:sy n="80" d="100"/>
      </p:scale>
      <p:origin x="0" y="-453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 Type="http://schemas.openxmlformats.org/officeDocument/2006/relationships/slide" Target="slides/slide1.xml"/><Relationship Id="rId71"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_rels/viewProps.xml.rels><?xml version="1.0" encoding="UTF-8" standalone="yes"?>
<Relationships xmlns="http://schemas.openxmlformats.org/package/2006/relationships"><Relationship Id="rId1" Type="http://schemas.openxmlformats.org/officeDocument/2006/relationships/slide" Target="slides/slide2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0E6D823-394C-43FF-9CE9-D1FE67F2524F}"/>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4C00F21-2DF0-41EB-A91A-B765D654DDEE}"/>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A31B0148-AC5F-4274-BF0D-E555AECF24C0}" type="datetimeFigureOut">
              <a:rPr lang="en-US" smtClean="0"/>
              <a:t>6/15/2022</a:t>
            </a:fld>
            <a:endParaRPr lang="en-US"/>
          </a:p>
        </p:txBody>
      </p:sp>
      <p:sp>
        <p:nvSpPr>
          <p:cNvPr id="4" name="Footer Placeholder 3">
            <a:extLst>
              <a:ext uri="{FF2B5EF4-FFF2-40B4-BE49-F238E27FC236}">
                <a16:creationId xmlns:a16="http://schemas.microsoft.com/office/drawing/2014/main" id="{7BD9FE93-7AB3-4594-A071-36073209840C}"/>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AB2E631-1014-4FFF-A5EE-2BB87610D690}"/>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E7CEB08F-BDF7-4A36-A38E-E9488B5075EC}" type="slidenum">
              <a:rPr lang="en-US" smtClean="0"/>
              <a:t>‹#›</a:t>
            </a:fld>
            <a:endParaRPr lang="en-US"/>
          </a:p>
        </p:txBody>
      </p:sp>
    </p:spTree>
    <p:extLst>
      <p:ext uri="{BB962C8B-B14F-4D97-AF65-F5344CB8AC3E}">
        <p14:creationId xmlns:p14="http://schemas.microsoft.com/office/powerpoint/2010/main" val="28838401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36B0B9F-E48C-49A4-97B9-2E5A22EAE195}" type="datetimeFigureOut">
              <a:rPr lang="en-US" smtClean="0"/>
              <a:t>6/15/2022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1A2E336-9792-4C7A-9CF2-E93F543093BD}" type="slidenum">
              <a:rPr lang="en-US" smtClean="0"/>
              <a:t>‹#›</a:t>
            </a:fld>
            <a:endParaRPr lang="en-US"/>
          </a:p>
        </p:txBody>
      </p:sp>
    </p:spTree>
    <p:extLst>
      <p:ext uri="{BB962C8B-B14F-4D97-AF65-F5344CB8AC3E}">
        <p14:creationId xmlns:p14="http://schemas.microsoft.com/office/powerpoint/2010/main" val="5746978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inaturalist.org/projects/rare-vascular-plants-of-north-carolina/journal"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FA2544-32BC-4C59-B27A-5C7ECCD8B3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15887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A2E336-9792-4C7A-9CF2-E93F543093BD}" type="slidenum">
              <a:rPr lang="en-US" smtClean="0"/>
              <a:t>10</a:t>
            </a:fld>
            <a:endParaRPr lang="en-US"/>
          </a:p>
        </p:txBody>
      </p:sp>
    </p:spTree>
    <p:extLst>
      <p:ext uri="{BB962C8B-B14F-4D97-AF65-F5344CB8AC3E}">
        <p14:creationId xmlns:p14="http://schemas.microsoft.com/office/powerpoint/2010/main" val="18447418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1100"/>
              </a:lnSpc>
            </a:pPr>
            <a:endParaRPr lang="en-US" dirty="0"/>
          </a:p>
        </p:txBody>
      </p:sp>
      <p:sp>
        <p:nvSpPr>
          <p:cNvPr id="4" name="Slide Number Placeholder 3"/>
          <p:cNvSpPr>
            <a:spLocks noGrp="1"/>
          </p:cNvSpPr>
          <p:nvPr>
            <p:ph type="sldNum" sz="quarter" idx="5"/>
          </p:nvPr>
        </p:nvSpPr>
        <p:spPr/>
        <p:txBody>
          <a:bodyPr/>
          <a:lstStyle/>
          <a:p>
            <a:fld id="{4167A06D-A5E4-42BC-B74C-537958C00799}" type="slidenum">
              <a:rPr lang="en-US" smtClean="0"/>
              <a:t>11</a:t>
            </a:fld>
            <a:endParaRPr lang="en-US"/>
          </a:p>
        </p:txBody>
      </p:sp>
    </p:spTree>
    <p:extLst>
      <p:ext uri="{BB962C8B-B14F-4D97-AF65-F5344CB8AC3E}">
        <p14:creationId xmlns:p14="http://schemas.microsoft.com/office/powerpoint/2010/main" val="15021035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1100"/>
              </a:lnSpc>
            </a:pPr>
            <a:endParaRPr lang="en-US" dirty="0"/>
          </a:p>
        </p:txBody>
      </p:sp>
      <p:sp>
        <p:nvSpPr>
          <p:cNvPr id="4" name="Slide Number Placeholder 3"/>
          <p:cNvSpPr>
            <a:spLocks noGrp="1"/>
          </p:cNvSpPr>
          <p:nvPr>
            <p:ph type="sldNum" sz="quarter" idx="5"/>
          </p:nvPr>
        </p:nvSpPr>
        <p:spPr/>
        <p:txBody>
          <a:bodyPr/>
          <a:lstStyle/>
          <a:p>
            <a:fld id="{4167A06D-A5E4-42BC-B74C-537958C00799}" type="slidenum">
              <a:rPr lang="en-US" smtClean="0"/>
              <a:t>12</a:t>
            </a:fld>
            <a:endParaRPr lang="en-US"/>
          </a:p>
        </p:txBody>
      </p:sp>
    </p:spTree>
    <p:extLst>
      <p:ext uri="{BB962C8B-B14F-4D97-AF65-F5344CB8AC3E}">
        <p14:creationId xmlns:p14="http://schemas.microsoft.com/office/powerpoint/2010/main" val="15460116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1100"/>
              </a:lnSpc>
            </a:pPr>
            <a:endParaRPr lang="en-US" dirty="0"/>
          </a:p>
        </p:txBody>
      </p:sp>
      <p:sp>
        <p:nvSpPr>
          <p:cNvPr id="4" name="Slide Number Placeholder 3"/>
          <p:cNvSpPr>
            <a:spLocks noGrp="1"/>
          </p:cNvSpPr>
          <p:nvPr>
            <p:ph type="sldNum" sz="quarter" idx="5"/>
          </p:nvPr>
        </p:nvSpPr>
        <p:spPr/>
        <p:txBody>
          <a:bodyPr/>
          <a:lstStyle/>
          <a:p>
            <a:fld id="{4167A06D-A5E4-42BC-B74C-537958C00799}" type="slidenum">
              <a:rPr lang="en-US" smtClean="0"/>
              <a:t>13</a:t>
            </a:fld>
            <a:endParaRPr lang="en-US"/>
          </a:p>
        </p:txBody>
      </p:sp>
    </p:spTree>
    <p:extLst>
      <p:ext uri="{BB962C8B-B14F-4D97-AF65-F5344CB8AC3E}">
        <p14:creationId xmlns:p14="http://schemas.microsoft.com/office/powerpoint/2010/main" val="19876796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Rare Vascular Plants of North Carolina's Journal · </a:t>
            </a:r>
            <a:r>
              <a:rPr lang="en-US" dirty="0" err="1">
                <a:hlinkClick r:id="rId3"/>
              </a:rPr>
              <a:t>iNaturalist</a:t>
            </a:r>
            <a:endParaRPr lang="en-US" dirty="0"/>
          </a:p>
        </p:txBody>
      </p:sp>
      <p:sp>
        <p:nvSpPr>
          <p:cNvPr id="4" name="Slide Number Placeholder 3"/>
          <p:cNvSpPr>
            <a:spLocks noGrp="1"/>
          </p:cNvSpPr>
          <p:nvPr>
            <p:ph type="sldNum" sz="quarter" idx="5"/>
          </p:nvPr>
        </p:nvSpPr>
        <p:spPr/>
        <p:txBody>
          <a:bodyPr/>
          <a:lstStyle/>
          <a:p>
            <a:fld id="{F1A2E336-9792-4C7A-9CF2-E93F543093BD}" type="slidenum">
              <a:rPr lang="en-US" smtClean="0"/>
              <a:t>14</a:t>
            </a:fld>
            <a:endParaRPr lang="en-US"/>
          </a:p>
        </p:txBody>
      </p:sp>
    </p:spTree>
    <p:extLst>
      <p:ext uri="{BB962C8B-B14F-4D97-AF65-F5344CB8AC3E}">
        <p14:creationId xmlns:p14="http://schemas.microsoft.com/office/powerpoint/2010/main" val="16095717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1100"/>
              </a:lnSpc>
            </a:pPr>
            <a:endParaRPr lang="en-US" dirty="0"/>
          </a:p>
        </p:txBody>
      </p:sp>
      <p:sp>
        <p:nvSpPr>
          <p:cNvPr id="4" name="Slide Number Placeholder 3"/>
          <p:cNvSpPr>
            <a:spLocks noGrp="1"/>
          </p:cNvSpPr>
          <p:nvPr>
            <p:ph type="sldNum" sz="quarter" idx="5"/>
          </p:nvPr>
        </p:nvSpPr>
        <p:spPr/>
        <p:txBody>
          <a:bodyPr/>
          <a:lstStyle/>
          <a:p>
            <a:fld id="{4167A06D-A5E4-42BC-B74C-537958C00799}" type="slidenum">
              <a:rPr lang="en-US" smtClean="0"/>
              <a:t>15</a:t>
            </a:fld>
            <a:endParaRPr lang="en-US"/>
          </a:p>
        </p:txBody>
      </p:sp>
    </p:spTree>
    <p:extLst>
      <p:ext uri="{BB962C8B-B14F-4D97-AF65-F5344CB8AC3E}">
        <p14:creationId xmlns:p14="http://schemas.microsoft.com/office/powerpoint/2010/main" val="35396254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Frequent EO updates are imperative to our process and the NatureServe data standard</a:t>
            </a:r>
          </a:p>
        </p:txBody>
      </p:sp>
      <p:sp>
        <p:nvSpPr>
          <p:cNvPr id="4" name="Slide Number Placeholder 3"/>
          <p:cNvSpPr>
            <a:spLocks noGrp="1"/>
          </p:cNvSpPr>
          <p:nvPr>
            <p:ph type="sldNum" sz="quarter" idx="5"/>
          </p:nvPr>
        </p:nvSpPr>
        <p:spPr/>
        <p:txBody>
          <a:bodyPr/>
          <a:lstStyle/>
          <a:p>
            <a:fld id="{F1A2E336-9792-4C7A-9CF2-E93F543093BD}" type="slidenum">
              <a:rPr lang="en-US" smtClean="0"/>
              <a:t>16</a:t>
            </a:fld>
            <a:endParaRPr lang="en-US"/>
          </a:p>
        </p:txBody>
      </p:sp>
    </p:spTree>
    <p:extLst>
      <p:ext uri="{BB962C8B-B14F-4D97-AF65-F5344CB8AC3E}">
        <p14:creationId xmlns:p14="http://schemas.microsoft.com/office/powerpoint/2010/main" val="28581136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26687AEF-8578-AB3F-AE6B-95F1B49F826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27F02A4-203D-43D7-A196-A0D8C02D448F}" type="slidenum">
              <a:rPr lang="en-US" altLang="en-US"/>
              <a:pPr/>
              <a:t>17</a:t>
            </a:fld>
            <a:endParaRPr lang="en-US" altLang="en-US"/>
          </a:p>
        </p:txBody>
      </p:sp>
      <p:sp>
        <p:nvSpPr>
          <p:cNvPr id="5123" name="Rectangle 2">
            <a:extLst>
              <a:ext uri="{FF2B5EF4-FFF2-40B4-BE49-F238E27FC236}">
                <a16:creationId xmlns:a16="http://schemas.microsoft.com/office/drawing/2014/main" id="{620E9F43-E070-38D3-E38C-EE485380B30F}"/>
              </a:ext>
            </a:extLst>
          </p:cNvPr>
          <p:cNvSpPr>
            <a:spLocks noGrp="1" noRot="1" noChangeAspect="1" noChangeArrowheads="1" noTextEdit="1"/>
          </p:cNvSpPr>
          <p:nvPr>
            <p:ph type="sldImg"/>
          </p:nvPr>
        </p:nvSpPr>
        <p:spPr>
          <a:ln/>
        </p:spPr>
      </p:sp>
      <p:sp>
        <p:nvSpPr>
          <p:cNvPr id="5124" name="Rectangle 3">
            <a:extLst>
              <a:ext uri="{FF2B5EF4-FFF2-40B4-BE49-F238E27FC236}">
                <a16:creationId xmlns:a16="http://schemas.microsoft.com/office/drawing/2014/main" id="{4D390B07-42D6-325D-8CF9-0667688CB2F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What I am going to show is basically how we came up with a set of maps to help guide conservation – a “vision” so to speak.  How to get the most bang for conservation buck</a:t>
            </a:r>
          </a:p>
        </p:txBody>
      </p:sp>
    </p:spTree>
    <p:extLst>
      <p:ext uri="{BB962C8B-B14F-4D97-AF65-F5344CB8AC3E}">
        <p14:creationId xmlns:p14="http://schemas.microsoft.com/office/powerpoint/2010/main" val="13242966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141684B4-77AA-DC53-BA1D-743640B4845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01E5040-3221-401E-9876-8337CD0A0DA9}" type="slidenum">
              <a:rPr lang="en-US" altLang="en-US"/>
              <a:pPr/>
              <a:t>19</a:t>
            </a:fld>
            <a:endParaRPr lang="en-US" altLang="en-US"/>
          </a:p>
        </p:txBody>
      </p:sp>
      <p:sp>
        <p:nvSpPr>
          <p:cNvPr id="10243" name="Rectangle 2">
            <a:extLst>
              <a:ext uri="{FF2B5EF4-FFF2-40B4-BE49-F238E27FC236}">
                <a16:creationId xmlns:a16="http://schemas.microsoft.com/office/drawing/2014/main" id="{1677E736-BF46-3EEC-4EED-64D177135646}"/>
              </a:ext>
            </a:extLst>
          </p:cNvPr>
          <p:cNvSpPr>
            <a:spLocks noGrp="1" noRot="1" noChangeAspect="1" noChangeArrowheads="1" noTextEdit="1"/>
          </p:cNvSpPr>
          <p:nvPr>
            <p:ph type="sldImg"/>
          </p:nvPr>
        </p:nvSpPr>
        <p:spPr>
          <a:ln/>
        </p:spPr>
      </p:sp>
      <p:sp>
        <p:nvSpPr>
          <p:cNvPr id="10244" name="Rectangle 3">
            <a:extLst>
              <a:ext uri="{FF2B5EF4-FFF2-40B4-BE49-F238E27FC236}">
                <a16:creationId xmlns:a16="http://schemas.microsoft.com/office/drawing/2014/main" id="{850ABAD7-A148-7198-E4A9-9598724DC412}"/>
              </a:ext>
            </a:extLst>
          </p:cNvPr>
          <p:cNvSpPr>
            <a:spLocks noGrp="1" noChangeArrowheads="1"/>
          </p:cNvSpPr>
          <p:nvPr>
            <p:ph type="body" idx="1"/>
          </p:nvPr>
        </p:nvSpPr>
        <p:spPr>
          <a:xfrm>
            <a:off x="912813" y="4343400"/>
            <a:ext cx="5032375" cy="4114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I intentionally added a photo where wiregrass is more prominent. While we are celebrating the RCW, and perhaps think of the longleaf as the symbol of the Sandhills, we can’t overlook “Keystone” species.  In the Sandhills Longleaf ecosystem, the understory is so important to carry fire, and burn hot, but not too hot, to maintain the ecosystem.  </a:t>
            </a:r>
          </a:p>
        </p:txBody>
      </p:sp>
    </p:spTree>
    <p:extLst>
      <p:ext uri="{BB962C8B-B14F-4D97-AF65-F5344CB8AC3E}">
        <p14:creationId xmlns:p14="http://schemas.microsoft.com/office/powerpoint/2010/main" val="20356772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FC459822-7DF9-8713-F12D-E9C7267D43B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0622486-5C17-4825-B9E1-DC20534D3E43}" type="slidenum">
              <a:rPr lang="en-US" altLang="en-US"/>
              <a:pPr/>
              <a:t>20</a:t>
            </a:fld>
            <a:endParaRPr lang="en-US" altLang="en-US"/>
          </a:p>
        </p:txBody>
      </p:sp>
      <p:sp>
        <p:nvSpPr>
          <p:cNvPr id="12291" name="Rectangle 2">
            <a:extLst>
              <a:ext uri="{FF2B5EF4-FFF2-40B4-BE49-F238E27FC236}">
                <a16:creationId xmlns:a16="http://schemas.microsoft.com/office/drawing/2014/main" id="{C0921D64-75B5-9237-1059-C89636AAE17B}"/>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C14A2C50-FF45-EB20-E1AF-E7846FA79D0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cs typeface="Times New Roman" panose="02020603050405020304" pitchFamily="18" charset="0"/>
              </a:rPr>
              <a:t>Bachmans sparrows (</a:t>
            </a:r>
            <a:r>
              <a:rPr lang="en-US" altLang="en-US" i="1">
                <a:cs typeface="Times New Roman" panose="02020603050405020304" pitchFamily="18" charset="0"/>
              </a:rPr>
              <a:t>Aimophila aestivalis</a:t>
            </a:r>
            <a:r>
              <a:rPr lang="en-US" altLang="en-US">
                <a:cs typeface="Times New Roman" panose="02020603050405020304" pitchFamily="18" charset="0"/>
              </a:rPr>
              <a:t>) require grass cover for nesting and also feed on the seeds of wiregrass and other sandhills grasses and forbs. </a:t>
            </a:r>
          </a:p>
        </p:txBody>
      </p:sp>
    </p:spTree>
    <p:extLst>
      <p:ext uri="{BB962C8B-B14F-4D97-AF65-F5344CB8AC3E}">
        <p14:creationId xmlns:p14="http://schemas.microsoft.com/office/powerpoint/2010/main" val="553531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Bruce Sorrie and Bert Pittman: Streamhead lobelia</a:t>
            </a:r>
          </a:p>
          <a:p>
            <a:r>
              <a:rPr lang="en-US" dirty="0"/>
              <a:t>Weakley et al: Dune </a:t>
            </a:r>
            <a:r>
              <a:rPr lang="en-US" dirty="0" err="1"/>
              <a:t>Bluecurls</a:t>
            </a:r>
            <a:endParaRPr lang="en-US" dirty="0"/>
          </a:p>
        </p:txBody>
      </p:sp>
      <p:sp>
        <p:nvSpPr>
          <p:cNvPr id="4" name="Slide Number Placeholder 3"/>
          <p:cNvSpPr>
            <a:spLocks noGrp="1"/>
          </p:cNvSpPr>
          <p:nvPr>
            <p:ph type="sldNum" sz="quarter" idx="10"/>
          </p:nvPr>
        </p:nvSpPr>
        <p:spPr/>
        <p:txBody>
          <a:bodyPr/>
          <a:lstStyle/>
          <a:p>
            <a:fld id="{AEFA2544-32BC-4C59-B27A-5C7ECCD8B393}" type="slidenum">
              <a:rPr lang="en-US" smtClean="0"/>
              <a:pPr/>
              <a:t>2</a:t>
            </a:fld>
            <a:endParaRPr lang="en-US"/>
          </a:p>
        </p:txBody>
      </p:sp>
    </p:spTree>
    <p:extLst>
      <p:ext uri="{BB962C8B-B14F-4D97-AF65-F5344CB8AC3E}">
        <p14:creationId xmlns:p14="http://schemas.microsoft.com/office/powerpoint/2010/main" val="6848778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D79CFB75-0DFB-153C-B0C2-7195D8D9D7A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96F1037-688B-487D-B596-B7FAFE79CBD4}" type="slidenum">
              <a:rPr lang="en-US" altLang="en-US"/>
              <a:pPr/>
              <a:t>21</a:t>
            </a:fld>
            <a:endParaRPr lang="en-US" altLang="en-US"/>
          </a:p>
        </p:txBody>
      </p:sp>
      <p:sp>
        <p:nvSpPr>
          <p:cNvPr id="14339" name="Rectangle 2">
            <a:extLst>
              <a:ext uri="{FF2B5EF4-FFF2-40B4-BE49-F238E27FC236}">
                <a16:creationId xmlns:a16="http://schemas.microsoft.com/office/drawing/2014/main" id="{3F981F0C-31E2-7499-4765-DB998A5AA09E}"/>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id="{6C000A29-A7D5-58FE-5757-DC6AD2CAF69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Pinewoods darter found primarily in streams of Lumber drainage, mainly in the Sandhills.  </a:t>
            </a:r>
          </a:p>
        </p:txBody>
      </p:sp>
    </p:spTree>
    <p:extLst>
      <p:ext uri="{BB962C8B-B14F-4D97-AF65-F5344CB8AC3E}">
        <p14:creationId xmlns:p14="http://schemas.microsoft.com/office/powerpoint/2010/main" val="10697701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EB01F409-E2E0-7F64-5567-82253D8152C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4BB6D59-3AC0-40BA-B22B-66C90F99D952}" type="slidenum">
              <a:rPr lang="en-US" altLang="en-US"/>
              <a:pPr/>
              <a:t>22</a:t>
            </a:fld>
            <a:endParaRPr lang="en-US" altLang="en-US"/>
          </a:p>
        </p:txBody>
      </p:sp>
      <p:sp>
        <p:nvSpPr>
          <p:cNvPr id="16387" name="Rectangle 2">
            <a:extLst>
              <a:ext uri="{FF2B5EF4-FFF2-40B4-BE49-F238E27FC236}">
                <a16:creationId xmlns:a16="http://schemas.microsoft.com/office/drawing/2014/main" id="{2430EEA8-4F05-142C-196B-EABEB49AC36C}"/>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863D4E36-43DC-E235-273A-DA564D3EA2A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Based on Sandhills soils</a:t>
            </a:r>
          </a:p>
        </p:txBody>
      </p:sp>
    </p:spTree>
    <p:extLst>
      <p:ext uri="{BB962C8B-B14F-4D97-AF65-F5344CB8AC3E}">
        <p14:creationId xmlns:p14="http://schemas.microsoft.com/office/powerpoint/2010/main" val="20712681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3F36F4B7-959E-85DE-EEE1-727311B2DE3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A2F15E0-3BD0-459F-A388-279818AC0DB9}" type="slidenum">
              <a:rPr lang="en-US" altLang="en-US"/>
              <a:pPr/>
              <a:t>23</a:t>
            </a:fld>
            <a:endParaRPr lang="en-US" altLang="en-US"/>
          </a:p>
        </p:txBody>
      </p:sp>
      <p:sp>
        <p:nvSpPr>
          <p:cNvPr id="18435" name="Rectangle 2">
            <a:extLst>
              <a:ext uri="{FF2B5EF4-FFF2-40B4-BE49-F238E27FC236}">
                <a16:creationId xmlns:a16="http://schemas.microsoft.com/office/drawing/2014/main" id="{13E9DEC3-6490-C95F-66DD-CFCFA361A2A5}"/>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F5FC9887-CD90-4FE4-A029-F1F89DDEC877}"/>
              </a:ext>
            </a:extLst>
          </p:cNvPr>
          <p:cNvSpPr>
            <a:spLocks noGrp="1" noChangeArrowheads="1"/>
          </p:cNvSpPr>
          <p:nvPr>
            <p:ph type="body" idx="1"/>
          </p:nvPr>
        </p:nvSpPr>
        <p:spPr>
          <a:xfrm>
            <a:off x="912813" y="4343400"/>
            <a:ext cx="5032375" cy="4114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Hoke, Harnett, Cumberland, Scotland, Richmond, and a smaller proportion of Lee and Montgomery.</a:t>
            </a:r>
          </a:p>
        </p:txBody>
      </p:sp>
    </p:spTree>
    <p:extLst>
      <p:ext uri="{BB962C8B-B14F-4D97-AF65-F5344CB8AC3E}">
        <p14:creationId xmlns:p14="http://schemas.microsoft.com/office/powerpoint/2010/main" val="40025553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16FD6E29-2542-D1CD-41F9-9AB2A519E09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E31204C-C9FE-4CFD-AFA6-6E3D392140EF}" type="slidenum">
              <a:rPr lang="en-US" altLang="en-US"/>
              <a:pPr/>
              <a:t>24</a:t>
            </a:fld>
            <a:endParaRPr lang="en-US" altLang="en-US"/>
          </a:p>
        </p:txBody>
      </p:sp>
      <p:sp>
        <p:nvSpPr>
          <p:cNvPr id="20483" name="Rectangle 2">
            <a:extLst>
              <a:ext uri="{FF2B5EF4-FFF2-40B4-BE49-F238E27FC236}">
                <a16:creationId xmlns:a16="http://schemas.microsoft.com/office/drawing/2014/main" id="{382E75A4-082C-5B4B-00F3-1A92A9CC9E7B}"/>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E0A1C955-9699-B884-33ED-90AE3721463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Ecosystems can also be targets -  processes such as fire</a:t>
            </a:r>
          </a:p>
        </p:txBody>
      </p:sp>
    </p:spTree>
    <p:extLst>
      <p:ext uri="{BB962C8B-B14F-4D97-AF65-F5344CB8AC3E}">
        <p14:creationId xmlns:p14="http://schemas.microsoft.com/office/powerpoint/2010/main" val="7520481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CAF055D4-6397-929A-1BE6-AC3D73A2A9B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54DF2F4-1C6D-4595-A66D-346F9456B133}" type="slidenum">
              <a:rPr lang="en-US" altLang="en-US"/>
              <a:pPr/>
              <a:t>25</a:t>
            </a:fld>
            <a:endParaRPr lang="en-US" altLang="en-US"/>
          </a:p>
        </p:txBody>
      </p:sp>
      <p:sp>
        <p:nvSpPr>
          <p:cNvPr id="22531" name="Rectangle 2">
            <a:extLst>
              <a:ext uri="{FF2B5EF4-FFF2-40B4-BE49-F238E27FC236}">
                <a16:creationId xmlns:a16="http://schemas.microsoft.com/office/drawing/2014/main" id="{42828B1B-F4D3-DCFB-1B94-0C224A7D51A0}"/>
              </a:ext>
            </a:extLst>
          </p:cNvPr>
          <p:cNvSpPr>
            <a:spLocks noGrp="1" noRot="1" noChangeAspect="1" noChangeArrowheads="1" noTextEdit="1"/>
          </p:cNvSpPr>
          <p:nvPr>
            <p:ph type="sldImg"/>
          </p:nvPr>
        </p:nvSpPr>
        <p:spPr>
          <a:ln/>
        </p:spPr>
      </p:sp>
      <p:sp>
        <p:nvSpPr>
          <p:cNvPr id="22532" name="Rectangle 3">
            <a:extLst>
              <a:ext uri="{FF2B5EF4-FFF2-40B4-BE49-F238E27FC236}">
                <a16:creationId xmlns:a16="http://schemas.microsoft.com/office/drawing/2014/main" id="{EA051E92-3ADE-EE56-AD66-8F942ECF1A7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Note that we have one species target, which a separate group tackled.  Jay Carter will brief on that group.  We took on, well, everything else.  Grouped into categories, with one big target, and many of the others, of limited spatial extent, or “patches”. embedded within this longleaf-wiregrass mosaic.</a:t>
            </a:r>
          </a:p>
        </p:txBody>
      </p:sp>
    </p:spTree>
    <p:extLst>
      <p:ext uri="{BB962C8B-B14F-4D97-AF65-F5344CB8AC3E}">
        <p14:creationId xmlns:p14="http://schemas.microsoft.com/office/powerpoint/2010/main" val="20176759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A4DCC089-61E2-B743-29D9-D82079DC549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195864B-9CAB-4CFB-8634-7E5BDF22B3AF}" type="slidenum">
              <a:rPr lang="en-US" altLang="en-US"/>
              <a:pPr/>
              <a:t>26</a:t>
            </a:fld>
            <a:endParaRPr lang="en-US" altLang="en-US"/>
          </a:p>
        </p:txBody>
      </p:sp>
      <p:sp>
        <p:nvSpPr>
          <p:cNvPr id="24579" name="Rectangle 2">
            <a:extLst>
              <a:ext uri="{FF2B5EF4-FFF2-40B4-BE49-F238E27FC236}">
                <a16:creationId xmlns:a16="http://schemas.microsoft.com/office/drawing/2014/main" id="{EC94189B-9BA6-CB53-72BF-244BADD8C4C3}"/>
              </a:ext>
            </a:extLst>
          </p:cNvPr>
          <p:cNvSpPr>
            <a:spLocks noGrp="1" noRot="1" noChangeAspect="1" noChangeArrowheads="1" noTextEdit="1"/>
          </p:cNvSpPr>
          <p:nvPr>
            <p:ph type="sldImg"/>
          </p:nvPr>
        </p:nvSpPr>
        <p:spPr>
          <a:ln/>
        </p:spPr>
      </p:sp>
      <p:sp>
        <p:nvSpPr>
          <p:cNvPr id="24580" name="Rectangle 3">
            <a:extLst>
              <a:ext uri="{FF2B5EF4-FFF2-40B4-BE49-F238E27FC236}">
                <a16:creationId xmlns:a16="http://schemas.microsoft.com/office/drawing/2014/main" id="{9D77B005-10B7-DD39-63F5-66824A870E6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dirty="0"/>
              <a:t>Guiding principle:  Have to conserve the things where you have them</a:t>
            </a:r>
          </a:p>
          <a:p>
            <a:pPr eaLnBrk="1" hangingPunct="1"/>
            <a:endParaRPr lang="en-US" altLang="en-US" dirty="0"/>
          </a:p>
          <a:p>
            <a:pPr lvl="1" eaLnBrk="1" hangingPunct="1">
              <a:lnSpc>
                <a:spcPct val="90000"/>
              </a:lnSpc>
            </a:pPr>
            <a:r>
              <a:rPr lang="en-US" altLang="en-US" sz="2400" dirty="0">
                <a:latin typeface="Arial" panose="020B0604020202020204" pitchFamily="34" charset="0"/>
              </a:rPr>
              <a:t>Natural Heritage Areas</a:t>
            </a:r>
          </a:p>
          <a:p>
            <a:pPr lvl="1" eaLnBrk="1" hangingPunct="1">
              <a:lnSpc>
                <a:spcPct val="90000"/>
              </a:lnSpc>
            </a:pPr>
            <a:r>
              <a:rPr lang="en-US" altLang="en-US" sz="2400" dirty="0">
                <a:latin typeface="Arial" panose="020B0604020202020204" pitchFamily="34" charset="0"/>
              </a:rPr>
              <a:t>Other viable element occurrences</a:t>
            </a:r>
          </a:p>
          <a:p>
            <a:pPr lvl="2" eaLnBrk="1" hangingPunct="1">
              <a:lnSpc>
                <a:spcPct val="90000"/>
              </a:lnSpc>
            </a:pPr>
            <a:r>
              <a:rPr lang="en-US" altLang="en-US" sz="2000" dirty="0">
                <a:latin typeface="Arial" panose="020B0604020202020204" pitchFamily="34" charset="0"/>
              </a:rPr>
              <a:t>Polygons drawn around centroids based on topo and aerial photos</a:t>
            </a:r>
          </a:p>
          <a:p>
            <a:pPr lvl="1" eaLnBrk="1" hangingPunct="1">
              <a:lnSpc>
                <a:spcPct val="90000"/>
              </a:lnSpc>
            </a:pPr>
            <a:r>
              <a:rPr lang="en-US" altLang="en-US" sz="2400" dirty="0">
                <a:latin typeface="Arial" panose="020B0604020202020204" pitchFamily="34" charset="0"/>
              </a:rPr>
              <a:t>Other public lands known to have substantially intact natural communities (i.e. SGL, which doesn’t have all communities mapped)</a:t>
            </a:r>
          </a:p>
          <a:p>
            <a:pPr eaLnBrk="1" hangingPunct="1"/>
            <a:endParaRPr lang="en-US" altLang="en-US" dirty="0"/>
          </a:p>
          <a:p>
            <a:pPr eaLnBrk="1" hangingPunct="1"/>
            <a:endParaRPr lang="en-US" altLang="en-US" dirty="0"/>
          </a:p>
        </p:txBody>
      </p:sp>
    </p:spTree>
    <p:extLst>
      <p:ext uri="{BB962C8B-B14F-4D97-AF65-F5344CB8AC3E}">
        <p14:creationId xmlns:p14="http://schemas.microsoft.com/office/powerpoint/2010/main" val="35589044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complete list</a:t>
            </a:r>
          </a:p>
        </p:txBody>
      </p:sp>
      <p:sp>
        <p:nvSpPr>
          <p:cNvPr id="4" name="Slide Number Placeholder 3"/>
          <p:cNvSpPr>
            <a:spLocks noGrp="1"/>
          </p:cNvSpPr>
          <p:nvPr>
            <p:ph type="sldNum" sz="quarter" idx="5"/>
          </p:nvPr>
        </p:nvSpPr>
        <p:spPr/>
        <p:txBody>
          <a:bodyPr/>
          <a:lstStyle/>
          <a:p>
            <a:fld id="{F1A2E336-9792-4C7A-9CF2-E93F543093BD}" type="slidenum">
              <a:rPr lang="en-US" smtClean="0"/>
              <a:t>27</a:t>
            </a:fld>
            <a:endParaRPr lang="en-US"/>
          </a:p>
        </p:txBody>
      </p:sp>
    </p:spTree>
    <p:extLst>
      <p:ext uri="{BB962C8B-B14F-4D97-AF65-F5344CB8AC3E}">
        <p14:creationId xmlns:p14="http://schemas.microsoft.com/office/powerpoint/2010/main" val="15551675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used points in later slides, because many of the records we have do not show up at this scale.  But we would want people to use the polygons</a:t>
            </a:r>
          </a:p>
        </p:txBody>
      </p:sp>
      <p:sp>
        <p:nvSpPr>
          <p:cNvPr id="4" name="Slide Number Placeholder 3"/>
          <p:cNvSpPr>
            <a:spLocks noGrp="1"/>
          </p:cNvSpPr>
          <p:nvPr>
            <p:ph type="sldNum" sz="quarter" idx="5"/>
          </p:nvPr>
        </p:nvSpPr>
        <p:spPr/>
        <p:txBody>
          <a:bodyPr/>
          <a:lstStyle/>
          <a:p>
            <a:fld id="{F1A2E336-9792-4C7A-9CF2-E93F543093BD}" type="slidenum">
              <a:rPr lang="en-US" smtClean="0"/>
              <a:t>28</a:t>
            </a:fld>
            <a:endParaRPr lang="en-US"/>
          </a:p>
        </p:txBody>
      </p:sp>
    </p:spTree>
    <p:extLst>
      <p:ext uri="{BB962C8B-B14F-4D97-AF65-F5344CB8AC3E}">
        <p14:creationId xmlns:p14="http://schemas.microsoft.com/office/powerpoint/2010/main" val="24075819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used points in later slides, because many of the records we have do not show up at this scale.  But we would want people to use the polygons</a:t>
            </a:r>
          </a:p>
        </p:txBody>
      </p:sp>
      <p:sp>
        <p:nvSpPr>
          <p:cNvPr id="4" name="Slide Number Placeholder 3"/>
          <p:cNvSpPr>
            <a:spLocks noGrp="1"/>
          </p:cNvSpPr>
          <p:nvPr>
            <p:ph type="sldNum" sz="quarter" idx="5"/>
          </p:nvPr>
        </p:nvSpPr>
        <p:spPr/>
        <p:txBody>
          <a:bodyPr/>
          <a:lstStyle/>
          <a:p>
            <a:fld id="{F1A2E336-9792-4C7A-9CF2-E93F543093BD}" type="slidenum">
              <a:rPr lang="en-US" smtClean="0"/>
              <a:t>29</a:t>
            </a:fld>
            <a:endParaRPr lang="en-US"/>
          </a:p>
        </p:txBody>
      </p:sp>
    </p:spTree>
    <p:extLst>
      <p:ext uri="{BB962C8B-B14F-4D97-AF65-F5344CB8AC3E}">
        <p14:creationId xmlns:p14="http://schemas.microsoft.com/office/powerpoint/2010/main" val="14278553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A2E336-9792-4C7A-9CF2-E93F543093BD}" type="slidenum">
              <a:rPr lang="en-US" smtClean="0"/>
              <a:t>30</a:t>
            </a:fld>
            <a:endParaRPr lang="en-US"/>
          </a:p>
        </p:txBody>
      </p:sp>
    </p:spTree>
    <p:extLst>
      <p:ext uri="{BB962C8B-B14F-4D97-AF65-F5344CB8AC3E}">
        <p14:creationId xmlns:p14="http://schemas.microsoft.com/office/powerpoint/2010/main" val="3891029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A2E336-9792-4C7A-9CF2-E93F543093BD}" type="slidenum">
              <a:rPr lang="en-US" smtClean="0"/>
              <a:t>3</a:t>
            </a:fld>
            <a:endParaRPr lang="en-US"/>
          </a:p>
        </p:txBody>
      </p:sp>
    </p:spTree>
    <p:extLst>
      <p:ext uri="{BB962C8B-B14F-4D97-AF65-F5344CB8AC3E}">
        <p14:creationId xmlns:p14="http://schemas.microsoft.com/office/powerpoint/2010/main" val="23762572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also a registered heritage area!</a:t>
            </a:r>
          </a:p>
        </p:txBody>
      </p:sp>
      <p:sp>
        <p:nvSpPr>
          <p:cNvPr id="4" name="Slide Number Placeholder 3"/>
          <p:cNvSpPr>
            <a:spLocks noGrp="1"/>
          </p:cNvSpPr>
          <p:nvPr>
            <p:ph type="sldNum" sz="quarter" idx="5"/>
          </p:nvPr>
        </p:nvSpPr>
        <p:spPr/>
        <p:txBody>
          <a:bodyPr/>
          <a:lstStyle/>
          <a:p>
            <a:fld id="{F1A2E336-9792-4C7A-9CF2-E93F543093BD}" type="slidenum">
              <a:rPr lang="en-US" smtClean="0"/>
              <a:t>34</a:t>
            </a:fld>
            <a:endParaRPr lang="en-US"/>
          </a:p>
        </p:txBody>
      </p:sp>
    </p:spTree>
    <p:extLst>
      <p:ext uri="{BB962C8B-B14F-4D97-AF65-F5344CB8AC3E}">
        <p14:creationId xmlns:p14="http://schemas.microsoft.com/office/powerpoint/2010/main" val="15944627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Currently 81 NC populations, mostly associated with longleaf pine</a:t>
            </a:r>
          </a:p>
        </p:txBody>
      </p:sp>
      <p:sp>
        <p:nvSpPr>
          <p:cNvPr id="4" name="Slide Number Placeholder 3"/>
          <p:cNvSpPr>
            <a:spLocks noGrp="1"/>
          </p:cNvSpPr>
          <p:nvPr>
            <p:ph type="sldNum" sz="quarter" idx="5"/>
          </p:nvPr>
        </p:nvSpPr>
        <p:spPr/>
        <p:txBody>
          <a:bodyPr/>
          <a:lstStyle/>
          <a:p>
            <a:fld id="{F1A2E336-9792-4C7A-9CF2-E93F543093BD}" type="slidenum">
              <a:rPr lang="en-US" smtClean="0"/>
              <a:t>35</a:t>
            </a:fld>
            <a:endParaRPr lang="en-US"/>
          </a:p>
        </p:txBody>
      </p:sp>
    </p:spTree>
    <p:extLst>
      <p:ext uri="{BB962C8B-B14F-4D97-AF65-F5344CB8AC3E}">
        <p14:creationId xmlns:p14="http://schemas.microsoft.com/office/powerpoint/2010/main" val="1358221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71 current populations. </a:t>
            </a:r>
            <a:r>
              <a:rPr lang="en-US" b="0" i="0" dirty="0">
                <a:solidFill>
                  <a:srgbClr val="000000"/>
                </a:solidFill>
                <a:effectLst/>
                <a:latin typeface="Tahoma" panose="020B0604030504040204" pitchFamily="34" charset="0"/>
              </a:rPr>
              <a:t>It is known from only a few dozen counties within its small range (VA to FL/AL), centered mainly in the Sandhills of the Carolinas and southern MS to southern AL</a:t>
            </a:r>
            <a:endParaRPr lang="en-US" dirty="0"/>
          </a:p>
        </p:txBody>
      </p:sp>
      <p:sp>
        <p:nvSpPr>
          <p:cNvPr id="4" name="Slide Number Placeholder 3"/>
          <p:cNvSpPr>
            <a:spLocks noGrp="1"/>
          </p:cNvSpPr>
          <p:nvPr>
            <p:ph type="sldNum" sz="quarter" idx="5"/>
          </p:nvPr>
        </p:nvSpPr>
        <p:spPr/>
        <p:txBody>
          <a:bodyPr/>
          <a:lstStyle/>
          <a:p>
            <a:fld id="{F1A2E336-9792-4C7A-9CF2-E93F543093BD}" type="slidenum">
              <a:rPr lang="en-US" smtClean="0"/>
              <a:t>37</a:t>
            </a:fld>
            <a:endParaRPr lang="en-US"/>
          </a:p>
        </p:txBody>
      </p:sp>
    </p:spTree>
    <p:extLst>
      <p:ext uri="{BB962C8B-B14F-4D97-AF65-F5344CB8AC3E}">
        <p14:creationId xmlns:p14="http://schemas.microsoft.com/office/powerpoint/2010/main" val="4230915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Blooms in March and early April, essentially before the leaves emerge</a:t>
            </a:r>
          </a:p>
        </p:txBody>
      </p:sp>
      <p:sp>
        <p:nvSpPr>
          <p:cNvPr id="4" name="Slide Number Placeholder 3"/>
          <p:cNvSpPr>
            <a:spLocks noGrp="1"/>
          </p:cNvSpPr>
          <p:nvPr>
            <p:ph type="sldNum" sz="quarter" idx="5"/>
          </p:nvPr>
        </p:nvSpPr>
        <p:spPr/>
        <p:txBody>
          <a:bodyPr/>
          <a:lstStyle/>
          <a:p>
            <a:fld id="{F1A2E336-9792-4C7A-9CF2-E93F543093BD}" type="slidenum">
              <a:rPr lang="en-US" smtClean="0"/>
              <a:t>38</a:t>
            </a:fld>
            <a:endParaRPr lang="en-US"/>
          </a:p>
        </p:txBody>
      </p:sp>
    </p:spTree>
    <p:extLst>
      <p:ext uri="{BB962C8B-B14F-4D97-AF65-F5344CB8AC3E}">
        <p14:creationId xmlns:p14="http://schemas.microsoft.com/office/powerpoint/2010/main" val="9363490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Disjunct to Croatan NF; extends to Florida and East Texas</a:t>
            </a:r>
          </a:p>
        </p:txBody>
      </p:sp>
      <p:sp>
        <p:nvSpPr>
          <p:cNvPr id="4" name="Slide Number Placeholder 3"/>
          <p:cNvSpPr>
            <a:spLocks noGrp="1"/>
          </p:cNvSpPr>
          <p:nvPr>
            <p:ph type="sldNum" sz="quarter" idx="5"/>
          </p:nvPr>
        </p:nvSpPr>
        <p:spPr/>
        <p:txBody>
          <a:bodyPr/>
          <a:lstStyle/>
          <a:p>
            <a:fld id="{F1A2E336-9792-4C7A-9CF2-E93F543093BD}" type="slidenum">
              <a:rPr lang="en-US" smtClean="0"/>
              <a:t>39</a:t>
            </a:fld>
            <a:endParaRPr lang="en-US"/>
          </a:p>
        </p:txBody>
      </p:sp>
    </p:spTree>
    <p:extLst>
      <p:ext uri="{BB962C8B-B14F-4D97-AF65-F5344CB8AC3E}">
        <p14:creationId xmlns:p14="http://schemas.microsoft.com/office/powerpoint/2010/main" val="31471047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S-rank and G-rank, it looks like the Sandhills is of primary importance for conservation.  Known only from the Sandhills of NC and SC; </a:t>
            </a:r>
            <a:r>
              <a:rPr lang="en-US" b="0" i="0" dirty="0">
                <a:solidFill>
                  <a:srgbClr val="000000"/>
                </a:solidFill>
                <a:effectLst/>
                <a:latin typeface="Tahoma" panose="020B0604030504040204" pitchFamily="34" charset="0"/>
              </a:rPr>
              <a:t>Weakley (2018) says "potentially to be expected in e GA".</a:t>
            </a:r>
            <a:endParaRPr lang="en-US" dirty="0"/>
          </a:p>
        </p:txBody>
      </p:sp>
      <p:sp>
        <p:nvSpPr>
          <p:cNvPr id="4" name="Slide Number Placeholder 3"/>
          <p:cNvSpPr>
            <a:spLocks noGrp="1"/>
          </p:cNvSpPr>
          <p:nvPr>
            <p:ph type="sldNum" sz="quarter" idx="5"/>
          </p:nvPr>
        </p:nvSpPr>
        <p:spPr/>
        <p:txBody>
          <a:bodyPr/>
          <a:lstStyle/>
          <a:p>
            <a:fld id="{F1A2E336-9792-4C7A-9CF2-E93F543093BD}" type="slidenum">
              <a:rPr lang="en-US" smtClean="0"/>
              <a:t>41</a:t>
            </a:fld>
            <a:endParaRPr lang="en-US"/>
          </a:p>
        </p:txBody>
      </p:sp>
    </p:spTree>
    <p:extLst>
      <p:ext uri="{BB962C8B-B14F-4D97-AF65-F5344CB8AC3E}">
        <p14:creationId xmlns:p14="http://schemas.microsoft.com/office/powerpoint/2010/main" val="19199234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NC populations predominantly in Sandhills.  </a:t>
            </a:r>
          </a:p>
        </p:txBody>
      </p:sp>
      <p:sp>
        <p:nvSpPr>
          <p:cNvPr id="4" name="Slide Number Placeholder 3"/>
          <p:cNvSpPr>
            <a:spLocks noGrp="1"/>
          </p:cNvSpPr>
          <p:nvPr>
            <p:ph type="sldNum" sz="quarter" idx="5"/>
          </p:nvPr>
        </p:nvSpPr>
        <p:spPr/>
        <p:txBody>
          <a:bodyPr/>
          <a:lstStyle/>
          <a:p>
            <a:fld id="{F1A2E336-9792-4C7A-9CF2-E93F543093BD}" type="slidenum">
              <a:rPr lang="en-US" smtClean="0"/>
              <a:t>43</a:t>
            </a:fld>
            <a:endParaRPr lang="en-US"/>
          </a:p>
        </p:txBody>
      </p:sp>
    </p:spTree>
    <p:extLst>
      <p:ext uri="{BB962C8B-B14F-4D97-AF65-F5344CB8AC3E}">
        <p14:creationId xmlns:p14="http://schemas.microsoft.com/office/powerpoint/2010/main" val="16916234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A2E336-9792-4C7A-9CF2-E93F543093BD}" type="slidenum">
              <a:rPr lang="en-US" smtClean="0"/>
              <a:t>45</a:t>
            </a:fld>
            <a:endParaRPr lang="en-US"/>
          </a:p>
        </p:txBody>
      </p:sp>
    </p:spTree>
    <p:extLst>
      <p:ext uri="{BB962C8B-B14F-4D97-AF65-F5344CB8AC3E}">
        <p14:creationId xmlns:p14="http://schemas.microsoft.com/office/powerpoint/2010/main" val="33413485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AEFA2544-32BC-4C59-B27A-5C7ECCD8B39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31770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AEFA2544-32BC-4C59-B27A-5C7ECCD8B39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03817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66529" rtl="0" eaLnBrk="1" fontAlgn="auto" latinLnBrk="0" hangingPunct="1">
              <a:lnSpc>
                <a:spcPct val="100000"/>
              </a:lnSpc>
              <a:spcBef>
                <a:spcPts val="0"/>
              </a:spcBef>
              <a:spcAft>
                <a:spcPts val="0"/>
              </a:spcAft>
              <a:buClrTx/>
              <a:buSzTx/>
              <a:buFontTx/>
              <a:buNone/>
              <a:tabLst/>
              <a:defRPr/>
            </a:pPr>
            <a:r>
              <a:rPr lang="en-US" dirty="0"/>
              <a:t>If you are not familiar with the Natural Heritage Program, we are within the Department of Natural and Cultural Resources in the Division of Land and Water Stewardship. The primary purpose of the NC Natural Heritage Program, or the NCNHP, is to provide assistance in establishing nature preserves, and we do this in a few different ways. NCNHP staff conduct </a:t>
            </a:r>
            <a:r>
              <a:rPr lang="en-US" sz="1200" dirty="0"/>
              <a:t>systematic biological surveys with the goal of finding and documenting locations of rare species and high quality natural communities; we identify natural areas and prioritize them for conservation; we maintain a database of the locations and statuses of natural heritage elements (DEFINE ELEMENT); we establish Dedicated Nature Preserves (DNPs) and Registered Heritage Areas (RHAs); and we share the information that we have through our online data products and publications in order to help protect NC’s rarest species and their habitats.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6000A-9FF9-414C-BDD2-4D62C0B4E6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62148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AEFA2544-32BC-4C59-B27A-5C7ECCD8B39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45811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I conclude this presentation, I would like to point you towards our Natural Heritage Data Explorer website.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4C257F-C2C4-4A29-BC8A-26600586CCB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4317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A2E336-9792-4C7A-9CF2-E93F543093BD}" type="slidenum">
              <a:rPr lang="en-US" smtClean="0"/>
              <a:t>52</a:t>
            </a:fld>
            <a:endParaRPr lang="en-US"/>
          </a:p>
        </p:txBody>
      </p:sp>
    </p:spTree>
    <p:extLst>
      <p:ext uri="{BB962C8B-B14F-4D97-AF65-F5344CB8AC3E}">
        <p14:creationId xmlns:p14="http://schemas.microsoft.com/office/powerpoint/2010/main" val="12505171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A2E336-9792-4C7A-9CF2-E93F543093BD}" type="slidenum">
              <a:rPr lang="en-US" smtClean="0"/>
              <a:t>53</a:t>
            </a:fld>
            <a:endParaRPr lang="en-US"/>
          </a:p>
        </p:txBody>
      </p:sp>
    </p:spTree>
    <p:extLst>
      <p:ext uri="{BB962C8B-B14F-4D97-AF65-F5344CB8AC3E}">
        <p14:creationId xmlns:p14="http://schemas.microsoft.com/office/powerpoint/2010/main" val="12505171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AEFA2544-32BC-4C59-B27A-5C7ECCD8B39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16860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AEFA2544-32BC-4C59-B27A-5C7ECCD8B39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33653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FA2544-32BC-4C59-B27A-5C7ECCD8B3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01362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A2E336-9792-4C7A-9CF2-E93F543093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53024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EFA2544-32BC-4C59-B27A-5C7ECCD8B393}" type="slidenum">
              <a:rPr lang="en-US" smtClean="0"/>
              <a:pPr/>
              <a:t>61</a:t>
            </a:fld>
            <a:endParaRPr lang="en-US"/>
          </a:p>
        </p:txBody>
      </p:sp>
    </p:spTree>
    <p:extLst>
      <p:ext uri="{BB962C8B-B14F-4D97-AF65-F5344CB8AC3E}">
        <p14:creationId xmlns:p14="http://schemas.microsoft.com/office/powerpoint/2010/main" val="17303761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FA2544-32BC-4C59-B27A-5C7ECCD8B393}" type="slidenum">
              <a:rPr lang="en-US" smtClean="0"/>
              <a:pPr/>
              <a:t>62</a:t>
            </a:fld>
            <a:endParaRPr lang="en-US"/>
          </a:p>
        </p:txBody>
      </p:sp>
    </p:spTree>
    <p:extLst>
      <p:ext uri="{BB962C8B-B14F-4D97-AF65-F5344CB8AC3E}">
        <p14:creationId xmlns:p14="http://schemas.microsoft.com/office/powerpoint/2010/main" val="3977622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NHP biologists cannot be everywhere.  In addition to site surveys conducted by our biologists and our archive of county inventories, we work with a statewide network of partners and others who contribute information. We also source information from social and collection databases such as </a:t>
            </a:r>
            <a:r>
              <a:rPr lang="en-US" dirty="0" err="1"/>
              <a:t>HerpMapper</a:t>
            </a:r>
            <a:r>
              <a:rPr lang="en-US" dirty="0"/>
              <a:t>, </a:t>
            </a:r>
            <a:r>
              <a:rPr lang="en-US" dirty="0" err="1"/>
              <a:t>iNaturalist</a:t>
            </a:r>
            <a:r>
              <a:rPr lang="en-US" dirty="0"/>
              <a:t>, &amp; SERNEC (Southeast Regional Network of Expertise and Collections [database of herbarium records]).</a:t>
            </a:r>
          </a:p>
        </p:txBody>
      </p:sp>
      <p:sp>
        <p:nvSpPr>
          <p:cNvPr id="4" name="Slide Number Placeholder 3"/>
          <p:cNvSpPr>
            <a:spLocks noGrp="1"/>
          </p:cNvSpPr>
          <p:nvPr>
            <p:ph type="sldNum" sz="quarter" idx="5"/>
          </p:nvPr>
        </p:nvSpPr>
        <p:spPr/>
        <p:txBody>
          <a:bodyPr/>
          <a:lstStyle/>
          <a:p>
            <a:fld id="{4167A06D-A5E4-42BC-B74C-537958C00799}" type="slidenum">
              <a:rPr lang="en-US" smtClean="0"/>
              <a:t>5</a:t>
            </a:fld>
            <a:endParaRPr lang="en-US"/>
          </a:p>
        </p:txBody>
      </p:sp>
    </p:spTree>
    <p:extLst>
      <p:ext uri="{BB962C8B-B14F-4D97-AF65-F5344CB8AC3E}">
        <p14:creationId xmlns:p14="http://schemas.microsoft.com/office/powerpoint/2010/main" val="3131790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Fascinating</a:t>
            </a:r>
            <a:r>
              <a:rPr lang="en-US" baseline="0" dirty="0"/>
              <a:t> creatures are endemic to our state.</a:t>
            </a:r>
            <a:endParaRPr lang="en-US" dirty="0"/>
          </a:p>
        </p:txBody>
      </p:sp>
      <p:sp>
        <p:nvSpPr>
          <p:cNvPr id="4" name="Slide Number Placeholder 3"/>
          <p:cNvSpPr>
            <a:spLocks noGrp="1"/>
          </p:cNvSpPr>
          <p:nvPr>
            <p:ph type="sldNum" sz="quarter" idx="10"/>
          </p:nvPr>
        </p:nvSpPr>
        <p:spPr/>
        <p:txBody>
          <a:bodyPr/>
          <a:lstStyle/>
          <a:p>
            <a:fld id="{AEFA2544-32BC-4C59-B27A-5C7ECCD8B393}" type="slidenum">
              <a:rPr lang="en-US" smtClean="0"/>
              <a:pPr/>
              <a:t>63</a:t>
            </a:fld>
            <a:endParaRPr lang="en-US"/>
          </a:p>
        </p:txBody>
      </p:sp>
    </p:spTree>
    <p:extLst>
      <p:ext uri="{BB962C8B-B14F-4D97-AF65-F5344CB8AC3E}">
        <p14:creationId xmlns:p14="http://schemas.microsoft.com/office/powerpoint/2010/main" val="1222499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NCNHP is part of the NatureServe network using data standard to collect and manage biodiversity data for conservation that spans jurisdictional lines or involve large landscapes.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02124"/>
                </a:solidFill>
                <a:effectLst/>
                <a:latin typeface="Roboto" panose="02000000000000000000" pitchFamily="2" charset="0"/>
              </a:rPr>
              <a:t>NHP uses the Biotics DMS to track or record data on EOs and Natural Areas.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02124"/>
                </a:solidFill>
                <a:effectLst/>
                <a:latin typeface="Roboto" panose="02000000000000000000" pitchFamily="2" charset="0"/>
              </a:rPr>
              <a:t>[Element Occurrence Data Standard - </a:t>
            </a:r>
            <a:r>
              <a:rPr lang="en-US" dirty="0"/>
              <a:t>https://www.natureserve.org/products/biodiversity-observation-data-standard]</a:t>
            </a:r>
          </a:p>
        </p:txBody>
      </p:sp>
      <p:sp>
        <p:nvSpPr>
          <p:cNvPr id="4" name="Slide Number Placeholder 3"/>
          <p:cNvSpPr>
            <a:spLocks noGrp="1"/>
          </p:cNvSpPr>
          <p:nvPr>
            <p:ph type="sldNum" sz="quarter" idx="5"/>
          </p:nvPr>
        </p:nvSpPr>
        <p:spPr/>
        <p:txBody>
          <a:bodyPr/>
          <a:lstStyle/>
          <a:p>
            <a:fld id="{4167A06D-A5E4-42BC-B74C-537958C00799}" type="slidenum">
              <a:rPr lang="en-US" smtClean="0"/>
              <a:t>6</a:t>
            </a:fld>
            <a:endParaRPr lang="en-US"/>
          </a:p>
        </p:txBody>
      </p:sp>
    </p:spTree>
    <p:extLst>
      <p:ext uri="{BB962C8B-B14F-4D97-AF65-F5344CB8AC3E}">
        <p14:creationId xmlns:p14="http://schemas.microsoft.com/office/powerpoint/2010/main" val="26067977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EO Data is COMPILED from staff and external sourced and then EVALUATED for accuracy (identification, etc.) and ASSESSED (i.e., ranked) to determine the viability and/or ecological integrity.   , and Recorded in Biotics database</a:t>
            </a:r>
          </a:p>
          <a:p>
            <a:r>
              <a:rPr lang="en-US" dirty="0">
                <a:solidFill>
                  <a:srgbClr val="FF0000"/>
                </a:solidFill>
              </a:rPr>
              <a:t>Element Occurrence (EO) Ranks are based on size, condition, and landscape</a:t>
            </a:r>
          </a:p>
          <a:p>
            <a:r>
              <a:rPr lang="en-US" dirty="0">
                <a:solidFill>
                  <a:srgbClr val="FF0000"/>
                </a:solidFill>
              </a:rPr>
              <a:t>context, and are considered a measure of viability</a:t>
            </a:r>
          </a:p>
          <a:p>
            <a:endParaRPr lang="en-US" dirty="0"/>
          </a:p>
          <a:p>
            <a:r>
              <a:rPr lang="en-US" dirty="0"/>
              <a:t>https://www.natureserve.org/products/biodiversity-observation-data-standard</a:t>
            </a:r>
          </a:p>
        </p:txBody>
      </p:sp>
      <p:sp>
        <p:nvSpPr>
          <p:cNvPr id="4" name="Slide Number Placeholder 3"/>
          <p:cNvSpPr>
            <a:spLocks noGrp="1"/>
          </p:cNvSpPr>
          <p:nvPr>
            <p:ph type="sldNum" sz="quarter" idx="5"/>
          </p:nvPr>
        </p:nvSpPr>
        <p:spPr/>
        <p:txBody>
          <a:bodyPr/>
          <a:lstStyle/>
          <a:p>
            <a:fld id="{4167A06D-A5E4-42BC-B74C-537958C00799}" type="slidenum">
              <a:rPr lang="en-US" smtClean="0"/>
              <a:t>7</a:t>
            </a:fld>
            <a:endParaRPr lang="en-US"/>
          </a:p>
        </p:txBody>
      </p:sp>
    </p:spTree>
    <p:extLst>
      <p:ext uri="{BB962C8B-B14F-4D97-AF65-F5344CB8AC3E}">
        <p14:creationId xmlns:p14="http://schemas.microsoft.com/office/powerpoint/2010/main" val="1158094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1100"/>
              </a:lnSpc>
              <a:spcBef>
                <a:spcPts val="0"/>
              </a:spcBef>
              <a:spcAft>
                <a:spcPts val="0"/>
              </a:spcAft>
              <a:buClrTx/>
              <a:buSzTx/>
              <a:buFontTx/>
              <a:buNone/>
              <a:tabLst/>
              <a:defRPr/>
            </a:pPr>
            <a:r>
              <a:rPr lang="en-US" dirty="0"/>
              <a:t>Natural area could be contrasted with</a:t>
            </a:r>
            <a:r>
              <a:rPr lang="en-US" sz="1200" dirty="0">
                <a:latin typeface="Gotham Book"/>
              </a:rPr>
              <a:t> Managed Area, which are delineated on property boundaries.  Sometimes coincide with natural area boundaries. </a:t>
            </a:r>
          </a:p>
          <a:p>
            <a:pPr algn="l">
              <a:lnSpc>
                <a:spcPts val="1100"/>
              </a:lnSpc>
            </a:pPr>
            <a:endParaRPr lang="en-US" dirty="0"/>
          </a:p>
        </p:txBody>
      </p:sp>
      <p:sp>
        <p:nvSpPr>
          <p:cNvPr id="4" name="Slide Number Placeholder 3"/>
          <p:cNvSpPr>
            <a:spLocks noGrp="1"/>
          </p:cNvSpPr>
          <p:nvPr>
            <p:ph type="sldNum" sz="quarter" idx="5"/>
          </p:nvPr>
        </p:nvSpPr>
        <p:spPr/>
        <p:txBody>
          <a:bodyPr/>
          <a:lstStyle/>
          <a:p>
            <a:fld id="{4167A06D-A5E4-42BC-B74C-537958C00799}" type="slidenum">
              <a:rPr lang="en-US" smtClean="0"/>
              <a:t>8</a:t>
            </a:fld>
            <a:endParaRPr lang="en-US"/>
          </a:p>
        </p:txBody>
      </p:sp>
    </p:spTree>
    <p:extLst>
      <p:ext uri="{BB962C8B-B14F-4D97-AF65-F5344CB8AC3E}">
        <p14:creationId xmlns:p14="http://schemas.microsoft.com/office/powerpoint/2010/main" val="2384702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1100"/>
              </a:lnSpc>
            </a:pPr>
            <a:r>
              <a:rPr lang="en-US" dirty="0"/>
              <a:t>Things do change</a:t>
            </a:r>
          </a:p>
        </p:txBody>
      </p:sp>
      <p:sp>
        <p:nvSpPr>
          <p:cNvPr id="4" name="Slide Number Placeholder 3"/>
          <p:cNvSpPr>
            <a:spLocks noGrp="1"/>
          </p:cNvSpPr>
          <p:nvPr>
            <p:ph type="sldNum" sz="quarter" idx="5"/>
          </p:nvPr>
        </p:nvSpPr>
        <p:spPr/>
        <p:txBody>
          <a:bodyPr/>
          <a:lstStyle/>
          <a:p>
            <a:fld id="{4167A06D-A5E4-42BC-B74C-537958C00799}" type="slidenum">
              <a:rPr lang="en-US" smtClean="0"/>
              <a:t>9</a:t>
            </a:fld>
            <a:endParaRPr lang="en-US"/>
          </a:p>
        </p:txBody>
      </p:sp>
    </p:spTree>
    <p:extLst>
      <p:ext uri="{BB962C8B-B14F-4D97-AF65-F5344CB8AC3E}">
        <p14:creationId xmlns:p14="http://schemas.microsoft.com/office/powerpoint/2010/main" val="7382639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Slide - Lighthouse, Mountains, Full Logo, Title and Sub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5634456" y="3235766"/>
            <a:ext cx="5865181" cy="713497"/>
          </a:xfrm>
        </p:spPr>
        <p:txBody>
          <a:bodyPr anchor="ctr">
            <a:normAutofit/>
          </a:bodyPr>
          <a:lstStyle>
            <a:lvl1pPr algn="r">
              <a:defRPr sz="26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hasCustomPrompt="1"/>
          </p:nvPr>
        </p:nvSpPr>
        <p:spPr>
          <a:xfrm>
            <a:off x="7010497" y="2928382"/>
            <a:ext cx="4489143" cy="614779"/>
          </a:xfrm>
        </p:spPr>
        <p:txBody>
          <a:bodyPr anchor="ctr">
            <a:normAutofit/>
          </a:bodyPr>
          <a:lstStyle>
            <a:lvl1pPr marL="0" indent="0" algn="r">
              <a:buNone/>
              <a:defRPr sz="1800">
                <a:solidFill>
                  <a:schemeClr val="tx2"/>
                </a:solidFill>
                <a:latin typeface="Arial" panose="020B0604020202020204" pitchFamily="34" charset="0"/>
                <a:cs typeface="Arial" panose="020B0604020202020204" pitchFamily="34" charset="0"/>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dirty="0"/>
              <a:t>Master subtitle style (date)</a:t>
            </a:r>
          </a:p>
        </p:txBody>
      </p:sp>
    </p:spTree>
    <p:extLst>
      <p:ext uri="{BB962C8B-B14F-4D97-AF65-F5344CB8AC3E}">
        <p14:creationId xmlns:p14="http://schemas.microsoft.com/office/powerpoint/2010/main" val="3986190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 Manufacturing 2 Image Title/Subtitle Area, Short Text, Logo, Ba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005840"/>
          </a:xfrm>
          <a:prstGeom prst="rect">
            <a:avLst/>
          </a:prstGeom>
        </p:spPr>
      </p:pic>
      <p:sp>
        <p:nvSpPr>
          <p:cNvPr id="11" name="Rectangle 10"/>
          <p:cNvSpPr/>
          <p:nvPr userDrawn="1"/>
        </p:nvSpPr>
        <p:spPr>
          <a:xfrm>
            <a:off x="0" y="6590660"/>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71848" y="5727707"/>
            <a:ext cx="1244453" cy="647673"/>
          </a:xfrm>
          <a:prstGeom prst="rect">
            <a:avLst/>
          </a:prstGeom>
        </p:spPr>
      </p:pic>
      <p:sp>
        <p:nvSpPr>
          <p:cNvPr id="14" name="Title 1"/>
          <p:cNvSpPr>
            <a:spLocks noGrp="1"/>
          </p:cNvSpPr>
          <p:nvPr>
            <p:ph type="title"/>
          </p:nvPr>
        </p:nvSpPr>
        <p:spPr>
          <a:xfrm>
            <a:off x="1600343" y="51849"/>
            <a:ext cx="7068172"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15" name="Subtitle 2"/>
          <p:cNvSpPr>
            <a:spLocks noGrp="1"/>
          </p:cNvSpPr>
          <p:nvPr>
            <p:ph type="subTitle" idx="13"/>
          </p:nvPr>
        </p:nvSpPr>
        <p:spPr>
          <a:xfrm>
            <a:off x="1600343" y="381759"/>
            <a:ext cx="7068172"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dirty="0"/>
              <a:t>Click to edit Master subtitle style</a:t>
            </a:r>
          </a:p>
        </p:txBody>
      </p:sp>
      <p:sp>
        <p:nvSpPr>
          <p:cNvPr id="16" name="Content Placeholder 2"/>
          <p:cNvSpPr>
            <a:spLocks noGrp="1"/>
          </p:cNvSpPr>
          <p:nvPr>
            <p:ph idx="1" hasCustomPrompt="1"/>
          </p:nvPr>
        </p:nvSpPr>
        <p:spPr>
          <a:xfrm>
            <a:off x="838200" y="1188389"/>
            <a:ext cx="105156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89484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Content Slide - Title, Long Text, Bar">
    <p:spTree>
      <p:nvGrpSpPr>
        <p:cNvPr id="1" name=""/>
        <p:cNvGrpSpPr/>
        <p:nvPr/>
      </p:nvGrpSpPr>
      <p:grpSpPr>
        <a:xfrm>
          <a:off x="0" y="0"/>
          <a:ext cx="0" cy="0"/>
          <a:chOff x="0" y="0"/>
          <a:chExt cx="0" cy="0"/>
        </a:xfrm>
      </p:grpSpPr>
      <p:sp>
        <p:nvSpPr>
          <p:cNvPr id="12" name="Rectangle 11"/>
          <p:cNvSpPr/>
          <p:nvPr userDrawn="1"/>
        </p:nvSpPr>
        <p:spPr>
          <a:xfrm>
            <a:off x="0" y="6590660"/>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dirty="0"/>
          </a:p>
        </p:txBody>
      </p:sp>
      <p:sp>
        <p:nvSpPr>
          <p:cNvPr id="2" name="Title 1"/>
          <p:cNvSpPr>
            <a:spLocks noGrp="1"/>
          </p:cNvSpPr>
          <p:nvPr>
            <p:ph type="title"/>
          </p:nvPr>
        </p:nvSpPr>
        <p:spPr>
          <a:xfrm>
            <a:off x="838200" y="98434"/>
            <a:ext cx="105156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38200" y="1228734"/>
            <a:ext cx="10515600" cy="5019673"/>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pPr lvl="0"/>
            <a:r>
              <a:rPr lang="en-US" dirty="0"/>
              <a:t>Text slide – long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15423119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 - Title, Small Chart, Logo, Bar">
    <p:spTree>
      <p:nvGrpSpPr>
        <p:cNvPr id="1" name=""/>
        <p:cNvGrpSpPr/>
        <p:nvPr/>
      </p:nvGrpSpPr>
      <p:grpSpPr>
        <a:xfrm>
          <a:off x="0" y="0"/>
          <a:ext cx="0" cy="0"/>
          <a:chOff x="0" y="0"/>
          <a:chExt cx="0" cy="0"/>
        </a:xfrm>
      </p:grpSpPr>
      <p:sp>
        <p:nvSpPr>
          <p:cNvPr id="11" name="Rectangle 10"/>
          <p:cNvSpPr/>
          <p:nvPr userDrawn="1"/>
        </p:nvSpPr>
        <p:spPr>
          <a:xfrm>
            <a:off x="0" y="6590660"/>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dirty="0"/>
          </a:p>
        </p:txBody>
      </p:sp>
      <p:sp>
        <p:nvSpPr>
          <p:cNvPr id="2" name="Title 1"/>
          <p:cNvSpPr>
            <a:spLocks noGrp="1"/>
          </p:cNvSpPr>
          <p:nvPr>
            <p:ph type="title"/>
          </p:nvPr>
        </p:nvSpPr>
        <p:spPr>
          <a:xfrm>
            <a:off x="838200" y="98434"/>
            <a:ext cx="105156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5" name="Chart Placeholder 4"/>
          <p:cNvSpPr>
            <a:spLocks noGrp="1"/>
          </p:cNvSpPr>
          <p:nvPr>
            <p:ph type="chart" sz="quarter" idx="13" hasCustomPrompt="1"/>
          </p:nvPr>
        </p:nvSpPr>
        <p:spPr>
          <a:xfrm>
            <a:off x="838200" y="1228727"/>
            <a:ext cx="10515600" cy="4174280"/>
          </a:xfrm>
        </p:spPr>
        <p:txBody>
          <a:bodyPr/>
          <a:lstStyle>
            <a:lvl1pPr>
              <a:defRPr>
                <a:solidFill>
                  <a:srgbClr val="778591"/>
                </a:solidFill>
              </a:defRPr>
            </a:lvl1pPr>
          </a:lstStyle>
          <a:p>
            <a:r>
              <a:rPr lang="en-US" dirty="0"/>
              <a:t>Small Chart</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571848" y="5727707"/>
            <a:ext cx="1244453" cy="647673"/>
          </a:xfrm>
          <a:prstGeom prst="rect">
            <a:avLst/>
          </a:prstGeom>
        </p:spPr>
      </p:pic>
    </p:spTree>
    <p:extLst>
      <p:ext uri="{BB962C8B-B14F-4D97-AF65-F5344CB8AC3E}">
        <p14:creationId xmlns:p14="http://schemas.microsoft.com/office/powerpoint/2010/main" val="1672003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 Title, Large Chart, Bar">
    <p:spTree>
      <p:nvGrpSpPr>
        <p:cNvPr id="1" name=""/>
        <p:cNvGrpSpPr/>
        <p:nvPr/>
      </p:nvGrpSpPr>
      <p:grpSpPr>
        <a:xfrm>
          <a:off x="0" y="0"/>
          <a:ext cx="0" cy="0"/>
          <a:chOff x="0" y="0"/>
          <a:chExt cx="0" cy="0"/>
        </a:xfrm>
      </p:grpSpPr>
      <p:sp>
        <p:nvSpPr>
          <p:cNvPr id="11" name="Rectangle 10"/>
          <p:cNvSpPr/>
          <p:nvPr userDrawn="1"/>
        </p:nvSpPr>
        <p:spPr>
          <a:xfrm>
            <a:off x="0" y="6590660"/>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dirty="0"/>
          </a:p>
        </p:txBody>
      </p:sp>
      <p:sp>
        <p:nvSpPr>
          <p:cNvPr id="2" name="Title 1"/>
          <p:cNvSpPr>
            <a:spLocks noGrp="1"/>
          </p:cNvSpPr>
          <p:nvPr>
            <p:ph type="title"/>
          </p:nvPr>
        </p:nvSpPr>
        <p:spPr>
          <a:xfrm>
            <a:off x="838200" y="98434"/>
            <a:ext cx="105156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9" name="Chart Placeholder 4"/>
          <p:cNvSpPr>
            <a:spLocks noGrp="1"/>
          </p:cNvSpPr>
          <p:nvPr>
            <p:ph type="chart" sz="quarter" idx="13" hasCustomPrompt="1"/>
          </p:nvPr>
        </p:nvSpPr>
        <p:spPr>
          <a:xfrm>
            <a:off x="838200" y="1228731"/>
            <a:ext cx="10515600" cy="5172073"/>
          </a:xfrm>
        </p:spPr>
        <p:txBody>
          <a:bodyPr/>
          <a:lstStyle>
            <a:lvl1pPr>
              <a:defRPr>
                <a:solidFill>
                  <a:srgbClr val="778591"/>
                </a:solidFill>
              </a:defRPr>
            </a:lvl1pPr>
          </a:lstStyle>
          <a:p>
            <a:r>
              <a:rPr lang="en-US" dirty="0"/>
              <a:t>Large Chart</a:t>
            </a:r>
          </a:p>
        </p:txBody>
      </p:sp>
    </p:spTree>
    <p:extLst>
      <p:ext uri="{BB962C8B-B14F-4D97-AF65-F5344CB8AC3E}">
        <p14:creationId xmlns:p14="http://schemas.microsoft.com/office/powerpoint/2010/main" val="17009296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Slide - Title, Small SmartArt, Logo, Bar">
    <p:spTree>
      <p:nvGrpSpPr>
        <p:cNvPr id="1" name=""/>
        <p:cNvGrpSpPr/>
        <p:nvPr/>
      </p:nvGrpSpPr>
      <p:grpSpPr>
        <a:xfrm>
          <a:off x="0" y="0"/>
          <a:ext cx="0" cy="0"/>
          <a:chOff x="0" y="0"/>
          <a:chExt cx="0" cy="0"/>
        </a:xfrm>
      </p:grpSpPr>
      <p:sp>
        <p:nvSpPr>
          <p:cNvPr id="8" name="SmartArt Placeholder 7"/>
          <p:cNvSpPr>
            <a:spLocks noGrp="1"/>
          </p:cNvSpPr>
          <p:nvPr>
            <p:ph type="dgm" sz="quarter" idx="15" hasCustomPrompt="1"/>
          </p:nvPr>
        </p:nvSpPr>
        <p:spPr>
          <a:xfrm>
            <a:off x="838200" y="1225558"/>
            <a:ext cx="10515600" cy="4189413"/>
          </a:xfrm>
        </p:spPr>
        <p:txBody>
          <a:bodyPr/>
          <a:lstStyle>
            <a:lvl1pPr>
              <a:defRPr>
                <a:solidFill>
                  <a:srgbClr val="728591"/>
                </a:solidFill>
              </a:defRPr>
            </a:lvl1pPr>
          </a:lstStyle>
          <a:p>
            <a:r>
              <a:rPr lang="en-US" dirty="0"/>
              <a:t>Small SmartArt Graphic</a:t>
            </a:r>
          </a:p>
        </p:txBody>
      </p:sp>
      <p:sp>
        <p:nvSpPr>
          <p:cNvPr id="11" name="Rectangle 10"/>
          <p:cNvSpPr/>
          <p:nvPr userDrawn="1"/>
        </p:nvSpPr>
        <p:spPr>
          <a:xfrm>
            <a:off x="0" y="6590660"/>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dirty="0"/>
          </a:p>
        </p:txBody>
      </p:sp>
      <p:sp>
        <p:nvSpPr>
          <p:cNvPr id="2" name="Title 1"/>
          <p:cNvSpPr>
            <a:spLocks noGrp="1"/>
          </p:cNvSpPr>
          <p:nvPr>
            <p:ph type="title"/>
          </p:nvPr>
        </p:nvSpPr>
        <p:spPr>
          <a:xfrm>
            <a:off x="838200" y="98434"/>
            <a:ext cx="105156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571848" y="5727707"/>
            <a:ext cx="1244453" cy="647673"/>
          </a:xfrm>
          <a:prstGeom prst="rect">
            <a:avLst/>
          </a:prstGeom>
        </p:spPr>
      </p:pic>
    </p:spTree>
    <p:extLst>
      <p:ext uri="{BB962C8B-B14F-4D97-AF65-F5344CB8AC3E}">
        <p14:creationId xmlns:p14="http://schemas.microsoft.com/office/powerpoint/2010/main" val="2775755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Slide - Title, Large SmartArt, Bar">
    <p:spTree>
      <p:nvGrpSpPr>
        <p:cNvPr id="1" name=""/>
        <p:cNvGrpSpPr/>
        <p:nvPr/>
      </p:nvGrpSpPr>
      <p:grpSpPr>
        <a:xfrm>
          <a:off x="0" y="0"/>
          <a:ext cx="0" cy="0"/>
          <a:chOff x="0" y="0"/>
          <a:chExt cx="0" cy="0"/>
        </a:xfrm>
      </p:grpSpPr>
      <p:sp>
        <p:nvSpPr>
          <p:cNvPr id="7" name="SmartArt Placeholder 6"/>
          <p:cNvSpPr>
            <a:spLocks noGrp="1"/>
          </p:cNvSpPr>
          <p:nvPr>
            <p:ph type="dgm" sz="quarter" idx="15" hasCustomPrompt="1"/>
          </p:nvPr>
        </p:nvSpPr>
        <p:spPr>
          <a:xfrm>
            <a:off x="838200" y="1228730"/>
            <a:ext cx="10515600" cy="5172075"/>
          </a:xfrm>
        </p:spPr>
        <p:txBody>
          <a:bodyPr/>
          <a:lstStyle>
            <a:lvl1pPr>
              <a:defRPr>
                <a:solidFill>
                  <a:srgbClr val="728591"/>
                </a:solidFill>
              </a:defRPr>
            </a:lvl1pPr>
          </a:lstStyle>
          <a:p>
            <a:r>
              <a:rPr lang="en-US" dirty="0"/>
              <a:t>Large SmartArt Graphic</a:t>
            </a:r>
          </a:p>
        </p:txBody>
      </p:sp>
      <p:sp>
        <p:nvSpPr>
          <p:cNvPr id="11" name="Rectangle 10"/>
          <p:cNvSpPr/>
          <p:nvPr userDrawn="1"/>
        </p:nvSpPr>
        <p:spPr>
          <a:xfrm>
            <a:off x="0" y="6590660"/>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dirty="0"/>
          </a:p>
        </p:txBody>
      </p:sp>
      <p:sp>
        <p:nvSpPr>
          <p:cNvPr id="2" name="Title 1"/>
          <p:cNvSpPr>
            <a:spLocks noGrp="1"/>
          </p:cNvSpPr>
          <p:nvPr>
            <p:ph type="title"/>
          </p:nvPr>
        </p:nvSpPr>
        <p:spPr>
          <a:xfrm>
            <a:off x="838200" y="98434"/>
            <a:ext cx="105156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33717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Slide - Small Image, Title, Bar, Logo">
    <p:spTree>
      <p:nvGrpSpPr>
        <p:cNvPr id="1" name=""/>
        <p:cNvGrpSpPr/>
        <p:nvPr/>
      </p:nvGrpSpPr>
      <p:grpSpPr>
        <a:xfrm>
          <a:off x="0" y="0"/>
          <a:ext cx="0" cy="0"/>
          <a:chOff x="0" y="0"/>
          <a:chExt cx="0" cy="0"/>
        </a:xfrm>
      </p:grpSpPr>
      <p:sp>
        <p:nvSpPr>
          <p:cNvPr id="7" name="Rectangle 6"/>
          <p:cNvSpPr/>
          <p:nvPr userDrawn="1"/>
        </p:nvSpPr>
        <p:spPr>
          <a:xfrm>
            <a:off x="0" y="6590660"/>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dirty="0"/>
          </a:p>
        </p:txBody>
      </p:sp>
      <p:sp>
        <p:nvSpPr>
          <p:cNvPr id="2" name="Title 1"/>
          <p:cNvSpPr>
            <a:spLocks noGrp="1"/>
          </p:cNvSpPr>
          <p:nvPr>
            <p:ph type="title"/>
          </p:nvPr>
        </p:nvSpPr>
        <p:spPr>
          <a:xfrm>
            <a:off x="838200" y="98434"/>
            <a:ext cx="105156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838200" y="1228733"/>
            <a:ext cx="10515600" cy="4283693"/>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571848" y="5727707"/>
            <a:ext cx="1244453" cy="647673"/>
          </a:xfrm>
          <a:prstGeom prst="rect">
            <a:avLst/>
          </a:prstGeom>
        </p:spPr>
      </p:pic>
    </p:spTree>
    <p:extLst>
      <p:ext uri="{BB962C8B-B14F-4D97-AF65-F5344CB8AC3E}">
        <p14:creationId xmlns:p14="http://schemas.microsoft.com/office/powerpoint/2010/main" val="37648905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and Content Slide - Small Image, Text, Title, Bar, Logo">
    <p:spTree>
      <p:nvGrpSpPr>
        <p:cNvPr id="1" name=""/>
        <p:cNvGrpSpPr/>
        <p:nvPr/>
      </p:nvGrpSpPr>
      <p:grpSpPr>
        <a:xfrm>
          <a:off x="0" y="0"/>
          <a:ext cx="0" cy="0"/>
          <a:chOff x="0" y="0"/>
          <a:chExt cx="0" cy="0"/>
        </a:xfrm>
      </p:grpSpPr>
      <p:sp>
        <p:nvSpPr>
          <p:cNvPr id="7" name="Rectangle 6"/>
          <p:cNvSpPr/>
          <p:nvPr userDrawn="1"/>
        </p:nvSpPr>
        <p:spPr>
          <a:xfrm>
            <a:off x="0" y="6590660"/>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dirty="0"/>
          </a:p>
        </p:txBody>
      </p:sp>
      <p:sp>
        <p:nvSpPr>
          <p:cNvPr id="2" name="Title 1"/>
          <p:cNvSpPr>
            <a:spLocks noGrp="1"/>
          </p:cNvSpPr>
          <p:nvPr>
            <p:ph type="title"/>
          </p:nvPr>
        </p:nvSpPr>
        <p:spPr>
          <a:xfrm>
            <a:off x="838200" y="98434"/>
            <a:ext cx="105156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571848" y="5727707"/>
            <a:ext cx="1244453" cy="647673"/>
          </a:xfrm>
          <a:prstGeom prst="rect">
            <a:avLst/>
          </a:prstGeom>
        </p:spPr>
      </p:pic>
      <p:sp>
        <p:nvSpPr>
          <p:cNvPr id="9" name="Content Placeholder 2"/>
          <p:cNvSpPr>
            <a:spLocks noGrp="1"/>
          </p:cNvSpPr>
          <p:nvPr>
            <p:ph idx="1" hasCustomPrompt="1"/>
          </p:nvPr>
        </p:nvSpPr>
        <p:spPr>
          <a:xfrm>
            <a:off x="5681713" y="1266932"/>
            <a:ext cx="6249879" cy="4370388"/>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3"/>
          <p:cNvSpPr>
            <a:spLocks noGrp="1"/>
          </p:cNvSpPr>
          <p:nvPr>
            <p:ph type="pic" sz="quarter" idx="13" hasCustomPrompt="1"/>
          </p:nvPr>
        </p:nvSpPr>
        <p:spPr>
          <a:xfrm>
            <a:off x="230912" y="1737595"/>
            <a:ext cx="5234125" cy="3163617"/>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spTree>
    <p:extLst>
      <p:ext uri="{BB962C8B-B14F-4D97-AF65-F5344CB8AC3E}">
        <p14:creationId xmlns:p14="http://schemas.microsoft.com/office/powerpoint/2010/main" val="29272884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and Content Slide 2 - Small Image, Text, Title, Bar, Logo">
    <p:spTree>
      <p:nvGrpSpPr>
        <p:cNvPr id="1" name=""/>
        <p:cNvGrpSpPr/>
        <p:nvPr/>
      </p:nvGrpSpPr>
      <p:grpSpPr>
        <a:xfrm>
          <a:off x="0" y="0"/>
          <a:ext cx="0" cy="0"/>
          <a:chOff x="0" y="0"/>
          <a:chExt cx="0" cy="0"/>
        </a:xfrm>
      </p:grpSpPr>
      <p:sp>
        <p:nvSpPr>
          <p:cNvPr id="7" name="Rectangle 6"/>
          <p:cNvSpPr/>
          <p:nvPr userDrawn="1"/>
        </p:nvSpPr>
        <p:spPr>
          <a:xfrm>
            <a:off x="0" y="6590660"/>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dirty="0"/>
          </a:p>
        </p:txBody>
      </p:sp>
      <p:sp>
        <p:nvSpPr>
          <p:cNvPr id="2" name="Title 1"/>
          <p:cNvSpPr>
            <a:spLocks noGrp="1"/>
          </p:cNvSpPr>
          <p:nvPr>
            <p:ph type="title"/>
          </p:nvPr>
        </p:nvSpPr>
        <p:spPr>
          <a:xfrm>
            <a:off x="838200" y="98434"/>
            <a:ext cx="105156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6753044" y="1737595"/>
            <a:ext cx="5234125" cy="3163617"/>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571848" y="5727707"/>
            <a:ext cx="1244453" cy="647673"/>
          </a:xfrm>
          <a:prstGeom prst="rect">
            <a:avLst/>
          </a:prstGeom>
        </p:spPr>
      </p:pic>
      <p:sp>
        <p:nvSpPr>
          <p:cNvPr id="9" name="Content Placeholder 2"/>
          <p:cNvSpPr>
            <a:spLocks noGrp="1"/>
          </p:cNvSpPr>
          <p:nvPr>
            <p:ph idx="1" hasCustomPrompt="1"/>
          </p:nvPr>
        </p:nvSpPr>
        <p:spPr>
          <a:xfrm>
            <a:off x="254590" y="1266340"/>
            <a:ext cx="6249879" cy="4370388"/>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765041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Slide - Medium Image, Title, Bar">
    <p:spTree>
      <p:nvGrpSpPr>
        <p:cNvPr id="1" name=""/>
        <p:cNvGrpSpPr/>
        <p:nvPr/>
      </p:nvGrpSpPr>
      <p:grpSpPr>
        <a:xfrm>
          <a:off x="0" y="0"/>
          <a:ext cx="0" cy="0"/>
          <a:chOff x="0" y="0"/>
          <a:chExt cx="0" cy="0"/>
        </a:xfrm>
      </p:grpSpPr>
      <p:sp>
        <p:nvSpPr>
          <p:cNvPr id="7" name="Rectangle 6"/>
          <p:cNvSpPr/>
          <p:nvPr userDrawn="1"/>
        </p:nvSpPr>
        <p:spPr>
          <a:xfrm>
            <a:off x="0" y="6590660"/>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dirty="0"/>
          </a:p>
        </p:txBody>
      </p:sp>
      <p:sp>
        <p:nvSpPr>
          <p:cNvPr id="2" name="Title 1"/>
          <p:cNvSpPr>
            <a:spLocks noGrp="1"/>
          </p:cNvSpPr>
          <p:nvPr>
            <p:ph type="title"/>
          </p:nvPr>
        </p:nvSpPr>
        <p:spPr>
          <a:xfrm>
            <a:off x="838200" y="98434"/>
            <a:ext cx="105156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838200" y="1228731"/>
            <a:ext cx="10515600" cy="5191123"/>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spTree>
    <p:extLst>
      <p:ext uri="{BB962C8B-B14F-4D97-AF65-F5344CB8AC3E}">
        <p14:creationId xmlns:p14="http://schemas.microsoft.com/office/powerpoint/2010/main" val="3112363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Slide - Title, Short Text, Logo, Bar">
    <p:spTree>
      <p:nvGrpSpPr>
        <p:cNvPr id="1" name=""/>
        <p:cNvGrpSpPr/>
        <p:nvPr/>
      </p:nvGrpSpPr>
      <p:grpSpPr>
        <a:xfrm>
          <a:off x="0" y="0"/>
          <a:ext cx="0" cy="0"/>
          <a:chOff x="0" y="0"/>
          <a:chExt cx="0" cy="0"/>
        </a:xfrm>
      </p:grpSpPr>
      <p:sp>
        <p:nvSpPr>
          <p:cNvPr id="7" name="Rectangle 6"/>
          <p:cNvSpPr/>
          <p:nvPr userDrawn="1"/>
        </p:nvSpPr>
        <p:spPr>
          <a:xfrm>
            <a:off x="0" y="6590660"/>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dirty="0"/>
          </a:p>
        </p:txBody>
      </p:sp>
      <p:sp>
        <p:nvSpPr>
          <p:cNvPr id="2" name="Title 1"/>
          <p:cNvSpPr>
            <a:spLocks noGrp="1"/>
          </p:cNvSpPr>
          <p:nvPr>
            <p:ph type="title"/>
          </p:nvPr>
        </p:nvSpPr>
        <p:spPr>
          <a:xfrm>
            <a:off x="838200" y="98434"/>
            <a:ext cx="105156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38200" y="1228734"/>
            <a:ext cx="10515600" cy="5019673"/>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571848" y="5727707"/>
            <a:ext cx="1244453" cy="647673"/>
          </a:xfrm>
          <a:prstGeom prst="rect">
            <a:avLst/>
          </a:prstGeom>
        </p:spPr>
      </p:pic>
    </p:spTree>
    <p:extLst>
      <p:ext uri="{BB962C8B-B14F-4D97-AF65-F5344CB8AC3E}">
        <p14:creationId xmlns:p14="http://schemas.microsoft.com/office/powerpoint/2010/main" val="19908375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and Content Slide - Medium Image, Text, Title, Bar">
    <p:spTree>
      <p:nvGrpSpPr>
        <p:cNvPr id="1" name=""/>
        <p:cNvGrpSpPr/>
        <p:nvPr/>
      </p:nvGrpSpPr>
      <p:grpSpPr>
        <a:xfrm>
          <a:off x="0" y="0"/>
          <a:ext cx="0" cy="0"/>
          <a:chOff x="0" y="0"/>
          <a:chExt cx="0" cy="0"/>
        </a:xfrm>
      </p:grpSpPr>
      <p:sp>
        <p:nvSpPr>
          <p:cNvPr id="7" name="Rectangle 6"/>
          <p:cNvSpPr/>
          <p:nvPr userDrawn="1"/>
        </p:nvSpPr>
        <p:spPr>
          <a:xfrm>
            <a:off x="0" y="6590660"/>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dirty="0"/>
          </a:p>
        </p:txBody>
      </p:sp>
      <p:sp>
        <p:nvSpPr>
          <p:cNvPr id="2" name="Title 1"/>
          <p:cNvSpPr>
            <a:spLocks noGrp="1"/>
          </p:cNvSpPr>
          <p:nvPr>
            <p:ph type="title"/>
          </p:nvPr>
        </p:nvSpPr>
        <p:spPr>
          <a:xfrm>
            <a:off x="838200" y="98434"/>
            <a:ext cx="105156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8" name="Content Placeholder 2"/>
          <p:cNvSpPr>
            <a:spLocks noGrp="1"/>
          </p:cNvSpPr>
          <p:nvPr>
            <p:ph idx="1" hasCustomPrompt="1"/>
          </p:nvPr>
        </p:nvSpPr>
        <p:spPr>
          <a:xfrm>
            <a:off x="5681713" y="1266932"/>
            <a:ext cx="6249879" cy="4994846"/>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medium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13" hasCustomPrompt="1"/>
          </p:nvPr>
        </p:nvSpPr>
        <p:spPr>
          <a:xfrm>
            <a:off x="230912" y="1266932"/>
            <a:ext cx="5234125" cy="4994846"/>
          </a:xfrm>
          <a:effectLst>
            <a:outerShdw blurRad="50800" dist="38100" dir="2700000" algn="tl" rotWithShape="0">
              <a:prstClr val="black">
                <a:alpha val="40000"/>
              </a:prstClr>
            </a:outerShdw>
          </a:effectLst>
        </p:spPr>
        <p:txBody>
          <a:bodyPr/>
          <a:lstStyle>
            <a:lvl1pPr>
              <a:defRPr baseline="0">
                <a:solidFill>
                  <a:srgbClr val="778591"/>
                </a:solidFill>
              </a:defRPr>
            </a:lvl1pPr>
          </a:lstStyle>
          <a:p>
            <a:r>
              <a:rPr lang="en-US" dirty="0"/>
              <a:t>Medium Image</a:t>
            </a:r>
          </a:p>
        </p:txBody>
      </p:sp>
    </p:spTree>
    <p:extLst>
      <p:ext uri="{BB962C8B-B14F-4D97-AF65-F5344CB8AC3E}">
        <p14:creationId xmlns:p14="http://schemas.microsoft.com/office/powerpoint/2010/main" val="29788502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and Content Slide 2 - Medium Image, Text, Title, Bar">
    <p:spTree>
      <p:nvGrpSpPr>
        <p:cNvPr id="1" name=""/>
        <p:cNvGrpSpPr/>
        <p:nvPr/>
      </p:nvGrpSpPr>
      <p:grpSpPr>
        <a:xfrm>
          <a:off x="0" y="0"/>
          <a:ext cx="0" cy="0"/>
          <a:chOff x="0" y="0"/>
          <a:chExt cx="0" cy="0"/>
        </a:xfrm>
      </p:grpSpPr>
      <p:sp>
        <p:nvSpPr>
          <p:cNvPr id="7" name="Rectangle 6"/>
          <p:cNvSpPr/>
          <p:nvPr userDrawn="1"/>
        </p:nvSpPr>
        <p:spPr>
          <a:xfrm>
            <a:off x="0" y="6590660"/>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dirty="0"/>
          </a:p>
        </p:txBody>
      </p:sp>
      <p:sp>
        <p:nvSpPr>
          <p:cNvPr id="2" name="Title 1"/>
          <p:cNvSpPr>
            <a:spLocks noGrp="1"/>
          </p:cNvSpPr>
          <p:nvPr>
            <p:ph type="title"/>
          </p:nvPr>
        </p:nvSpPr>
        <p:spPr>
          <a:xfrm>
            <a:off x="838200" y="98434"/>
            <a:ext cx="105156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8" name="Content Placeholder 2"/>
          <p:cNvSpPr>
            <a:spLocks noGrp="1"/>
          </p:cNvSpPr>
          <p:nvPr>
            <p:ph idx="1" hasCustomPrompt="1"/>
          </p:nvPr>
        </p:nvSpPr>
        <p:spPr>
          <a:xfrm>
            <a:off x="255699" y="1321534"/>
            <a:ext cx="6249879" cy="4994846"/>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medium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13" hasCustomPrompt="1"/>
          </p:nvPr>
        </p:nvSpPr>
        <p:spPr>
          <a:xfrm>
            <a:off x="6705695" y="1321534"/>
            <a:ext cx="5234125" cy="4994846"/>
          </a:xfrm>
          <a:effectLst>
            <a:outerShdw blurRad="50800" dist="38100" dir="2700000" algn="tl" rotWithShape="0">
              <a:prstClr val="black">
                <a:alpha val="40000"/>
              </a:prstClr>
            </a:outerShdw>
          </a:effectLst>
        </p:spPr>
        <p:txBody>
          <a:bodyPr/>
          <a:lstStyle>
            <a:lvl1pPr>
              <a:defRPr baseline="0">
                <a:solidFill>
                  <a:srgbClr val="778591"/>
                </a:solidFill>
              </a:defRPr>
            </a:lvl1pPr>
          </a:lstStyle>
          <a:p>
            <a:r>
              <a:rPr lang="en-US" dirty="0"/>
              <a:t>Medium Image</a:t>
            </a:r>
          </a:p>
        </p:txBody>
      </p:sp>
    </p:spTree>
    <p:extLst>
      <p:ext uri="{BB962C8B-B14F-4D97-AF65-F5344CB8AC3E}">
        <p14:creationId xmlns:p14="http://schemas.microsoft.com/office/powerpoint/2010/main" val="25875878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Slide - Large Image, Title">
    <p:spTree>
      <p:nvGrpSpPr>
        <p:cNvPr id="1" name=""/>
        <p:cNvGrpSpPr/>
        <p:nvPr/>
      </p:nvGrpSpPr>
      <p:grpSpPr>
        <a:xfrm>
          <a:off x="0" y="0"/>
          <a:ext cx="0" cy="0"/>
          <a:chOff x="0" y="0"/>
          <a:chExt cx="0" cy="0"/>
        </a:xfrm>
      </p:grpSpPr>
      <p:sp>
        <p:nvSpPr>
          <p:cNvPr id="6" name="Slide Number Placeholder 5"/>
          <p:cNvSpPr txBox="1">
            <a:spLocks/>
          </p:cNvSpPr>
          <p:nvPr userDrawn="1"/>
        </p:nvSpPr>
        <p:spPr>
          <a:xfrm>
            <a:off x="104775" y="6650830"/>
            <a:ext cx="2743200" cy="138112"/>
          </a:xfrm>
          <a:prstGeom prst="rect">
            <a:avLst/>
          </a:prstGeom>
        </p:spPr>
        <p:txBody>
          <a:bodyPr vert="horz" lIns="68580" tIns="34291" rIns="68580" bIns="34291" rtlCol="0" anchor="ctr"/>
          <a:lstStyle>
            <a:defPPr>
              <a:defRPr lang="en-US"/>
            </a:defPPr>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F27F3A-B3E9-41ED-AF8F-A365F10BB65F}" type="slidenum">
              <a:rPr lang="en-US" sz="900" smtClean="0"/>
              <a:pPr/>
              <a:t>‹#›</a:t>
            </a:fld>
            <a:endParaRPr lang="en-US" sz="900"/>
          </a:p>
        </p:txBody>
      </p:sp>
      <p:sp>
        <p:nvSpPr>
          <p:cNvPr id="8" name="Picture Placeholder 3"/>
          <p:cNvSpPr>
            <a:spLocks noGrp="1"/>
          </p:cNvSpPr>
          <p:nvPr>
            <p:ph type="pic" sz="quarter" idx="13" hasCustomPrompt="1"/>
          </p:nvPr>
        </p:nvSpPr>
        <p:spPr>
          <a:xfrm>
            <a:off x="838200" y="1228726"/>
            <a:ext cx="10515600" cy="556021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Large Image</a:t>
            </a:r>
          </a:p>
        </p:txBody>
      </p:sp>
      <p:sp>
        <p:nvSpPr>
          <p:cNvPr id="5" name="Title 1"/>
          <p:cNvSpPr>
            <a:spLocks noGrp="1"/>
          </p:cNvSpPr>
          <p:nvPr>
            <p:ph type="title"/>
          </p:nvPr>
        </p:nvSpPr>
        <p:spPr>
          <a:xfrm>
            <a:off x="838200" y="98434"/>
            <a:ext cx="105156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Tree>
    <p:extLst>
      <p:ext uri="{BB962C8B-B14F-4D97-AF65-F5344CB8AC3E}">
        <p14:creationId xmlns:p14="http://schemas.microsoft.com/office/powerpoint/2010/main" val="26077704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Divider Slide - Logo, Bar, No Image">
    <p:spTree>
      <p:nvGrpSpPr>
        <p:cNvPr id="1" name=""/>
        <p:cNvGrpSpPr/>
        <p:nvPr/>
      </p:nvGrpSpPr>
      <p:grpSpPr>
        <a:xfrm>
          <a:off x="0" y="0"/>
          <a:ext cx="0" cy="0"/>
          <a:chOff x="0" y="0"/>
          <a:chExt cx="0" cy="0"/>
        </a:xfrm>
      </p:grpSpPr>
      <p:sp>
        <p:nvSpPr>
          <p:cNvPr id="11" name="Rectangle 10"/>
          <p:cNvSpPr/>
          <p:nvPr userDrawn="1"/>
        </p:nvSpPr>
        <p:spPr>
          <a:xfrm>
            <a:off x="0" y="6590660"/>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7" name="Rectangle 6"/>
          <p:cNvSpPr/>
          <p:nvPr userDrawn="1"/>
        </p:nvSpPr>
        <p:spPr>
          <a:xfrm>
            <a:off x="0" y="609998"/>
            <a:ext cx="12192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dirty="0"/>
          </a:p>
        </p:txBody>
      </p:sp>
      <p:sp>
        <p:nvSpPr>
          <p:cNvPr id="10" name="Title 1"/>
          <p:cNvSpPr>
            <a:spLocks noGrp="1"/>
          </p:cNvSpPr>
          <p:nvPr>
            <p:ph type="ctrTitle" hasCustomPrompt="1"/>
          </p:nvPr>
        </p:nvSpPr>
        <p:spPr>
          <a:xfrm>
            <a:off x="190500" y="609998"/>
            <a:ext cx="11811000" cy="894952"/>
          </a:xfrm>
        </p:spPr>
        <p:txBody>
          <a:bodyPr anchor="ctr">
            <a:normAutofit/>
          </a:bodyPr>
          <a:lstStyle>
            <a:lvl1pPr algn="l">
              <a:defRPr sz="2400" i="1" baseline="0">
                <a:solidFill>
                  <a:schemeClr val="bg1"/>
                </a:solidFill>
                <a:latin typeface="Times New Roman" panose="02020603050405020304" pitchFamily="18" charset="0"/>
                <a:cs typeface="Times New Roman" panose="02020603050405020304" pitchFamily="18" charset="0"/>
              </a:defRPr>
            </a:lvl1pPr>
          </a:lstStyle>
          <a:p>
            <a:r>
              <a:rPr lang="en-US" dirty="0"/>
              <a:t>Section Divider No Image</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571848" y="5727707"/>
            <a:ext cx="1244453" cy="647673"/>
          </a:xfrm>
          <a:prstGeom prst="rect">
            <a:avLst/>
          </a:prstGeom>
        </p:spPr>
      </p:pic>
    </p:spTree>
    <p:extLst>
      <p:ext uri="{BB962C8B-B14F-4D97-AF65-F5344CB8AC3E}">
        <p14:creationId xmlns:p14="http://schemas.microsoft.com/office/powerpoint/2010/main" val="32276313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Divider Slide - Logo, Bar, Image">
    <p:spTree>
      <p:nvGrpSpPr>
        <p:cNvPr id="1" name=""/>
        <p:cNvGrpSpPr/>
        <p:nvPr/>
      </p:nvGrpSpPr>
      <p:grpSpPr>
        <a:xfrm>
          <a:off x="0" y="0"/>
          <a:ext cx="0" cy="0"/>
          <a:chOff x="0" y="0"/>
          <a:chExt cx="0" cy="0"/>
        </a:xfrm>
      </p:grpSpPr>
      <p:sp>
        <p:nvSpPr>
          <p:cNvPr id="12" name="Rectangle 11"/>
          <p:cNvSpPr/>
          <p:nvPr userDrawn="1"/>
        </p:nvSpPr>
        <p:spPr>
          <a:xfrm>
            <a:off x="0" y="6590660"/>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7" name="Rectangle 6"/>
          <p:cNvSpPr/>
          <p:nvPr userDrawn="1"/>
        </p:nvSpPr>
        <p:spPr>
          <a:xfrm>
            <a:off x="0" y="609998"/>
            <a:ext cx="12192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dirty="0"/>
          </a:p>
        </p:txBody>
      </p:sp>
      <p:sp>
        <p:nvSpPr>
          <p:cNvPr id="10" name="Title 1"/>
          <p:cNvSpPr>
            <a:spLocks noGrp="1"/>
          </p:cNvSpPr>
          <p:nvPr>
            <p:ph type="ctrTitle" hasCustomPrompt="1"/>
          </p:nvPr>
        </p:nvSpPr>
        <p:spPr>
          <a:xfrm>
            <a:off x="190500" y="609998"/>
            <a:ext cx="11811000" cy="894952"/>
          </a:xfrm>
        </p:spPr>
        <p:txBody>
          <a:bodyPr anchor="ctr">
            <a:normAutofit/>
          </a:bodyPr>
          <a:lstStyle>
            <a:lvl1pPr algn="l">
              <a:defRPr sz="2400" i="1">
                <a:solidFill>
                  <a:schemeClr val="bg1"/>
                </a:solidFill>
                <a:latin typeface="Times New Roman" panose="02020603050405020304" pitchFamily="18" charset="0"/>
                <a:cs typeface="Times New Roman" panose="02020603050405020304" pitchFamily="18" charset="0"/>
              </a:defRPr>
            </a:lvl1pPr>
          </a:lstStyle>
          <a:p>
            <a:r>
              <a:rPr lang="en-US" dirty="0"/>
              <a:t>Section Divider Image</a:t>
            </a:r>
          </a:p>
        </p:txBody>
      </p:sp>
      <p:sp>
        <p:nvSpPr>
          <p:cNvPr id="11" name="Picture Placeholder 3"/>
          <p:cNvSpPr>
            <a:spLocks noGrp="1"/>
          </p:cNvSpPr>
          <p:nvPr>
            <p:ph type="pic" sz="quarter" idx="13"/>
          </p:nvPr>
        </p:nvSpPr>
        <p:spPr>
          <a:xfrm>
            <a:off x="0" y="1574011"/>
            <a:ext cx="12192000" cy="3829001"/>
          </a:xfrm>
          <a:effectLst>
            <a:outerShdw blurRad="50800" dist="38100" dir="2700000" algn="tl" rotWithShape="0">
              <a:prstClr val="black">
                <a:alpha val="40000"/>
              </a:prstClr>
            </a:outerShdw>
          </a:effectLst>
        </p:spPr>
        <p:txBody>
          <a:bodyPr/>
          <a:lstStyle>
            <a:lvl1pPr>
              <a:defRPr>
                <a:solidFill>
                  <a:srgbClr val="778591"/>
                </a:solidFill>
              </a:defRPr>
            </a:lvl1pPr>
          </a:lstStyle>
          <a:p>
            <a:endParaRPr lang="en-US"/>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571848" y="5727707"/>
            <a:ext cx="1244453" cy="647673"/>
          </a:xfrm>
          <a:prstGeom prst="rect">
            <a:avLst/>
          </a:prstGeom>
        </p:spPr>
      </p:pic>
    </p:spTree>
    <p:extLst>
      <p:ext uri="{BB962C8B-B14F-4D97-AF65-F5344CB8AC3E}">
        <p14:creationId xmlns:p14="http://schemas.microsoft.com/office/powerpoint/2010/main" val="5803384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Content Placeholder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64637" y="5824098"/>
            <a:ext cx="1733595" cy="382155"/>
          </a:xfrm>
          <a:prstGeom prst="rect">
            <a:avLst/>
          </a:prstGeom>
        </p:spPr>
      </p:pic>
    </p:spTree>
    <p:extLst>
      <p:ext uri="{BB962C8B-B14F-4D97-AF65-F5344CB8AC3E}">
        <p14:creationId xmlns:p14="http://schemas.microsoft.com/office/powerpoint/2010/main" val="4897705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normAutofit/>
          </a:bodyPr>
          <a:lstStyle>
            <a:lvl1pPr>
              <a:defRPr sz="3200">
                <a:latin typeface="Gotham Book" panose="02000604040000020004" pitchFamily="50" charset="0"/>
              </a:defRPr>
            </a:lvl1p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1pPr>
              <a:defRPr>
                <a:latin typeface="Gotham Book" panose="02000604040000020004" pitchFamily="50" charset="0"/>
              </a:defRPr>
            </a:lvl1pPr>
            <a:lvl2pPr>
              <a:defRPr>
                <a:latin typeface="Gotham Book" panose="02000604040000020004" pitchFamily="50" charset="0"/>
              </a:defRPr>
            </a:lvl2pPr>
            <a:lvl3pPr>
              <a:defRPr>
                <a:latin typeface="Gotham Book" panose="02000604040000020004" pitchFamily="50" charset="0"/>
              </a:defRPr>
            </a:lvl3pPr>
            <a:lvl4pPr>
              <a:defRPr>
                <a:latin typeface="Gotham Book" panose="02000604040000020004" pitchFamily="50" charset="0"/>
              </a:defRPr>
            </a:lvl4pPr>
            <a:lvl5pPr>
              <a:defRPr>
                <a:latin typeface="Gotham Book" panose="02000604040000020004" pitchFamily="50"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38200" y="6356356"/>
            <a:ext cx="2743200" cy="365125"/>
          </a:xfrm>
          <a:prstGeom prst="rect">
            <a:avLst/>
          </a:prstGeom>
        </p:spPr>
        <p:txBody>
          <a:bodyPr/>
          <a:lstStyle/>
          <a:p>
            <a:fld id="{FF622217-197F-423C-ABC0-951EC32E17D2}" type="datetime1">
              <a:rPr lang="en-US" smtClean="0"/>
              <a:t>6/15/2022</a:t>
            </a:fld>
            <a:endParaRPr lang="en-US" dirty="0"/>
          </a:p>
        </p:txBody>
      </p:sp>
      <p:sp>
        <p:nvSpPr>
          <p:cNvPr id="5" name="Footer Placeholder 4"/>
          <p:cNvSpPr>
            <a:spLocks noGrp="1"/>
          </p:cNvSpPr>
          <p:nvPr>
            <p:ph type="ftr" sz="quarter" idx="11"/>
          </p:nvPr>
        </p:nvSpPr>
        <p:spPr>
          <a:xfrm>
            <a:off x="4038600" y="6356356"/>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6"/>
            <a:ext cx="2743200" cy="365125"/>
          </a:xfrm>
          <a:prstGeom prst="rect">
            <a:avLst/>
          </a:prstGeom>
        </p:spPr>
        <p:txBody>
          <a:bodyPr/>
          <a:lstStyle/>
          <a:p>
            <a:fld id="{2928C80E-A5DD-4FCA-BB72-9453AD0F948B}" type="slidenum">
              <a:rPr lang="en-US" smtClean="0"/>
              <a:t>‹#›</a:t>
            </a:fld>
            <a:endParaRPr lang="en-US" dirty="0"/>
          </a:p>
        </p:txBody>
      </p:sp>
      <p:pic>
        <p:nvPicPr>
          <p:cNvPr id="7" name="Content Placeholder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64637" y="5824098"/>
            <a:ext cx="1733595" cy="382155"/>
          </a:xfrm>
          <a:prstGeom prst="rect">
            <a:avLst/>
          </a:prstGeom>
        </p:spPr>
      </p:pic>
    </p:spTree>
    <p:extLst>
      <p:ext uri="{BB962C8B-B14F-4D97-AF65-F5344CB8AC3E}">
        <p14:creationId xmlns:p14="http://schemas.microsoft.com/office/powerpoint/2010/main" val="10513001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4"/>
            <a:ext cx="10515600" cy="2852737"/>
          </a:xfrm>
          <a:prstGeom prst="rect">
            <a:avLst/>
          </a:prstGeom>
        </p:spPr>
        <p:txBody>
          <a:bodyPr anchor="b">
            <a:normAutofit/>
          </a:bodyPr>
          <a:lstStyle>
            <a:lvl1pPr>
              <a:defRPr sz="4400"/>
            </a:lvl1pPr>
          </a:lstStyle>
          <a:p>
            <a:r>
              <a:rPr lang="en-US" dirty="0"/>
              <a:t>Click to edit Master title style</a:t>
            </a:r>
          </a:p>
        </p:txBody>
      </p:sp>
      <p:sp>
        <p:nvSpPr>
          <p:cNvPr id="3" name="Text Placeholder 2"/>
          <p:cNvSpPr>
            <a:spLocks noGrp="1"/>
          </p:cNvSpPr>
          <p:nvPr>
            <p:ph type="body" idx="1"/>
          </p:nvPr>
        </p:nvSpPr>
        <p:spPr>
          <a:xfrm>
            <a:off x="831851" y="4589469"/>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6"/>
            <a:ext cx="2743200" cy="365125"/>
          </a:xfrm>
          <a:prstGeom prst="rect">
            <a:avLst/>
          </a:prstGeom>
        </p:spPr>
        <p:txBody>
          <a:bodyPr/>
          <a:lstStyle/>
          <a:p>
            <a:fld id="{95E4DF5E-3AF3-4461-9FF1-63D81131F40B}" type="datetime1">
              <a:rPr lang="en-US" smtClean="0"/>
              <a:t>6/15/2022</a:t>
            </a:fld>
            <a:endParaRPr lang="en-US" dirty="0"/>
          </a:p>
        </p:txBody>
      </p:sp>
      <p:sp>
        <p:nvSpPr>
          <p:cNvPr id="5" name="Footer Placeholder 4"/>
          <p:cNvSpPr>
            <a:spLocks noGrp="1"/>
          </p:cNvSpPr>
          <p:nvPr>
            <p:ph type="ftr" sz="quarter" idx="11"/>
          </p:nvPr>
        </p:nvSpPr>
        <p:spPr>
          <a:xfrm>
            <a:off x="4038600" y="6356356"/>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6"/>
            <a:ext cx="2743200" cy="365125"/>
          </a:xfrm>
          <a:prstGeom prst="rect">
            <a:avLst/>
          </a:prstGeom>
        </p:spPr>
        <p:txBody>
          <a:bodyPr/>
          <a:lstStyle/>
          <a:p>
            <a:fld id="{2928C80E-A5DD-4FCA-BB72-9453AD0F948B}" type="slidenum">
              <a:rPr lang="en-US" smtClean="0"/>
              <a:t>‹#›</a:t>
            </a:fld>
            <a:endParaRPr lang="en-US" dirty="0"/>
          </a:p>
        </p:txBody>
      </p:sp>
      <p:pic>
        <p:nvPicPr>
          <p:cNvPr id="7" name="Content Placeholder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64637" y="5824098"/>
            <a:ext cx="1733595" cy="382155"/>
          </a:xfrm>
          <a:prstGeom prst="rect">
            <a:avLst/>
          </a:prstGeom>
        </p:spPr>
      </p:pic>
    </p:spTree>
    <p:extLst>
      <p:ext uri="{BB962C8B-B14F-4D97-AF65-F5344CB8AC3E}">
        <p14:creationId xmlns:p14="http://schemas.microsoft.com/office/powerpoint/2010/main" val="14981378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normAutofit/>
          </a:bodyPr>
          <a:lstStyle>
            <a:lvl1pPr>
              <a:defRPr sz="3200"/>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6"/>
            <a:ext cx="2743200" cy="365125"/>
          </a:xfrm>
          <a:prstGeom prst="rect">
            <a:avLst/>
          </a:prstGeom>
        </p:spPr>
        <p:txBody>
          <a:bodyPr/>
          <a:lstStyle/>
          <a:p>
            <a:fld id="{8272FB80-BBD7-4675-92D4-F6FEF3FDCF28}" type="datetime1">
              <a:rPr lang="en-US" smtClean="0"/>
              <a:t>6/15/2022</a:t>
            </a:fld>
            <a:endParaRPr lang="en-US" dirty="0"/>
          </a:p>
        </p:txBody>
      </p:sp>
      <p:sp>
        <p:nvSpPr>
          <p:cNvPr id="6" name="Footer Placeholder 5"/>
          <p:cNvSpPr>
            <a:spLocks noGrp="1"/>
          </p:cNvSpPr>
          <p:nvPr>
            <p:ph type="ftr" sz="quarter" idx="11"/>
          </p:nvPr>
        </p:nvSpPr>
        <p:spPr>
          <a:xfrm>
            <a:off x="4038600" y="6356356"/>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6"/>
            <a:ext cx="2743200" cy="365125"/>
          </a:xfrm>
          <a:prstGeom prst="rect">
            <a:avLst/>
          </a:prstGeom>
        </p:spPr>
        <p:txBody>
          <a:bodyPr/>
          <a:lstStyle/>
          <a:p>
            <a:fld id="{2928C80E-A5DD-4FCA-BB72-9453AD0F948B}" type="slidenum">
              <a:rPr lang="en-US" smtClean="0"/>
              <a:t>‹#›</a:t>
            </a:fld>
            <a:endParaRPr lang="en-US" dirty="0"/>
          </a:p>
        </p:txBody>
      </p:sp>
      <p:pic>
        <p:nvPicPr>
          <p:cNvPr id="8" name="Content Placeholder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64637" y="5824098"/>
            <a:ext cx="1733595" cy="382155"/>
          </a:xfrm>
          <a:prstGeom prst="rect">
            <a:avLst/>
          </a:prstGeom>
        </p:spPr>
      </p:pic>
    </p:spTree>
    <p:extLst>
      <p:ext uri="{BB962C8B-B14F-4D97-AF65-F5344CB8AC3E}">
        <p14:creationId xmlns:p14="http://schemas.microsoft.com/office/powerpoint/2010/main" val="30731029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a:prstGeom prst="rect">
            <a:avLst/>
          </a:prstGeom>
        </p:spPr>
        <p:txBody>
          <a:bodyPr>
            <a:normAutofit/>
          </a:bodyPr>
          <a:lstStyle>
            <a:lvl1pPr>
              <a:defRPr sz="3200">
                <a:latin typeface="Gotham Bold" pitchFamily="50" charset="0"/>
              </a:defRPr>
            </a:lvl1pPr>
          </a:lstStyle>
          <a:p>
            <a:r>
              <a:rPr lang="en-US" dirty="0"/>
              <a:t>Click to edit Master title style</a:t>
            </a:r>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3"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6"/>
            <a:ext cx="2743200" cy="365125"/>
          </a:xfrm>
          <a:prstGeom prst="rect">
            <a:avLst/>
          </a:prstGeom>
        </p:spPr>
        <p:txBody>
          <a:bodyPr/>
          <a:lstStyle/>
          <a:p>
            <a:fld id="{CF41A5C0-87AE-4C77-9535-5FDBD6305E02}" type="datetime1">
              <a:rPr lang="en-US" smtClean="0"/>
              <a:t>6/15/2022</a:t>
            </a:fld>
            <a:endParaRPr lang="en-US" dirty="0"/>
          </a:p>
        </p:txBody>
      </p:sp>
      <p:sp>
        <p:nvSpPr>
          <p:cNvPr id="8" name="Footer Placeholder 7"/>
          <p:cNvSpPr>
            <a:spLocks noGrp="1"/>
          </p:cNvSpPr>
          <p:nvPr>
            <p:ph type="ftr" sz="quarter" idx="11"/>
          </p:nvPr>
        </p:nvSpPr>
        <p:spPr>
          <a:xfrm>
            <a:off x="4038600" y="6356356"/>
            <a:ext cx="4114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610600" y="6356356"/>
            <a:ext cx="2743200" cy="365125"/>
          </a:xfrm>
          <a:prstGeom prst="rect">
            <a:avLst/>
          </a:prstGeom>
        </p:spPr>
        <p:txBody>
          <a:bodyPr/>
          <a:lstStyle/>
          <a:p>
            <a:fld id="{2928C80E-A5DD-4FCA-BB72-9453AD0F948B}" type="slidenum">
              <a:rPr lang="en-US" smtClean="0"/>
              <a:t>‹#›</a:t>
            </a:fld>
            <a:endParaRPr lang="en-US" dirty="0"/>
          </a:p>
        </p:txBody>
      </p:sp>
      <p:pic>
        <p:nvPicPr>
          <p:cNvPr id="10" name="Content Placeholder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64637" y="5824098"/>
            <a:ext cx="1733595" cy="382155"/>
          </a:xfrm>
          <a:prstGeom prst="rect">
            <a:avLst/>
          </a:prstGeom>
        </p:spPr>
      </p:pic>
    </p:spTree>
    <p:extLst>
      <p:ext uri="{BB962C8B-B14F-4D97-AF65-F5344CB8AC3E}">
        <p14:creationId xmlns:p14="http://schemas.microsoft.com/office/powerpoint/2010/main" val="3009767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 Pottery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56"/>
            <a:ext cx="12192000" cy="1005840"/>
          </a:xfrm>
          <a:prstGeom prst="rect">
            <a:avLst/>
          </a:prstGeom>
        </p:spPr>
      </p:pic>
      <p:sp>
        <p:nvSpPr>
          <p:cNvPr id="11" name="Rectangle 10"/>
          <p:cNvSpPr/>
          <p:nvPr userDrawn="1"/>
        </p:nvSpPr>
        <p:spPr>
          <a:xfrm>
            <a:off x="0" y="6590660"/>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dirty="0"/>
          </a:p>
        </p:txBody>
      </p:sp>
      <p:sp>
        <p:nvSpPr>
          <p:cNvPr id="2" name="Title 1"/>
          <p:cNvSpPr>
            <a:spLocks noGrp="1"/>
          </p:cNvSpPr>
          <p:nvPr>
            <p:ph type="title"/>
          </p:nvPr>
        </p:nvSpPr>
        <p:spPr>
          <a:xfrm>
            <a:off x="1238254" y="70137"/>
            <a:ext cx="7372351"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38200" y="1188389"/>
            <a:ext cx="105156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238254" y="400047"/>
            <a:ext cx="7372351"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dirty="0"/>
              <a:t>Click to edit Master subtitle style</a:t>
            </a:r>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71848" y="5727707"/>
            <a:ext cx="1244453" cy="647673"/>
          </a:xfrm>
          <a:prstGeom prst="rect">
            <a:avLst/>
          </a:prstGeom>
        </p:spPr>
      </p:pic>
    </p:spTree>
    <p:extLst>
      <p:ext uri="{BB962C8B-B14F-4D97-AF65-F5344CB8AC3E}">
        <p14:creationId xmlns:p14="http://schemas.microsoft.com/office/powerpoint/2010/main" val="41942599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normAutofit/>
          </a:bodyPr>
          <a:lstStyle>
            <a:lvl1pPr>
              <a:defRPr sz="3200"/>
            </a:lvl1pPr>
          </a:lstStyle>
          <a:p>
            <a:r>
              <a:rPr lang="en-US" dirty="0"/>
              <a:t>Click to edit Master title style</a:t>
            </a:r>
          </a:p>
        </p:txBody>
      </p:sp>
      <p:sp>
        <p:nvSpPr>
          <p:cNvPr id="3" name="Date Placeholder 2"/>
          <p:cNvSpPr>
            <a:spLocks noGrp="1"/>
          </p:cNvSpPr>
          <p:nvPr>
            <p:ph type="dt" sz="half" idx="10"/>
          </p:nvPr>
        </p:nvSpPr>
        <p:spPr>
          <a:xfrm>
            <a:off x="838200" y="6356356"/>
            <a:ext cx="2743200" cy="365125"/>
          </a:xfrm>
          <a:prstGeom prst="rect">
            <a:avLst/>
          </a:prstGeom>
        </p:spPr>
        <p:txBody>
          <a:bodyPr/>
          <a:lstStyle/>
          <a:p>
            <a:fld id="{1E9539FC-5E7B-4A4D-8561-10BD09474297}" type="datetime1">
              <a:rPr lang="en-US" smtClean="0"/>
              <a:t>6/15/2022</a:t>
            </a:fld>
            <a:endParaRPr lang="en-US" dirty="0"/>
          </a:p>
        </p:txBody>
      </p:sp>
      <p:sp>
        <p:nvSpPr>
          <p:cNvPr id="4" name="Footer Placeholder 3"/>
          <p:cNvSpPr>
            <a:spLocks noGrp="1"/>
          </p:cNvSpPr>
          <p:nvPr>
            <p:ph type="ftr" sz="quarter" idx="11"/>
          </p:nvPr>
        </p:nvSpPr>
        <p:spPr>
          <a:xfrm>
            <a:off x="4038600" y="6356356"/>
            <a:ext cx="4114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610600" y="6356356"/>
            <a:ext cx="2743200" cy="365125"/>
          </a:xfrm>
          <a:prstGeom prst="rect">
            <a:avLst/>
          </a:prstGeom>
        </p:spPr>
        <p:txBody>
          <a:bodyPr/>
          <a:lstStyle/>
          <a:p>
            <a:fld id="{2928C80E-A5DD-4FCA-BB72-9453AD0F948B}" type="slidenum">
              <a:rPr lang="en-US" smtClean="0"/>
              <a:t>‹#›</a:t>
            </a:fld>
            <a:endParaRPr lang="en-US" dirty="0"/>
          </a:p>
        </p:txBody>
      </p:sp>
      <p:pic>
        <p:nvPicPr>
          <p:cNvPr id="6" name="Content Placeholder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64637" y="5824098"/>
            <a:ext cx="1733595" cy="382155"/>
          </a:xfrm>
          <a:prstGeom prst="rect">
            <a:avLst/>
          </a:prstGeom>
        </p:spPr>
      </p:pic>
    </p:spTree>
    <p:extLst>
      <p:ext uri="{BB962C8B-B14F-4D97-AF65-F5344CB8AC3E}">
        <p14:creationId xmlns:p14="http://schemas.microsoft.com/office/powerpoint/2010/main" val="12564584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6"/>
            <a:ext cx="2743200" cy="365125"/>
          </a:xfrm>
          <a:prstGeom prst="rect">
            <a:avLst/>
          </a:prstGeom>
        </p:spPr>
        <p:txBody>
          <a:bodyPr/>
          <a:lstStyle/>
          <a:p>
            <a:fld id="{3C4479CD-CC19-440F-9579-E1AD60D71E19}" type="datetime1">
              <a:rPr lang="en-US" smtClean="0"/>
              <a:t>6/15/2022</a:t>
            </a:fld>
            <a:endParaRPr lang="en-US" dirty="0"/>
          </a:p>
        </p:txBody>
      </p:sp>
      <p:sp>
        <p:nvSpPr>
          <p:cNvPr id="3" name="Footer Placeholder 2"/>
          <p:cNvSpPr>
            <a:spLocks noGrp="1"/>
          </p:cNvSpPr>
          <p:nvPr>
            <p:ph type="ftr" sz="quarter" idx="11"/>
          </p:nvPr>
        </p:nvSpPr>
        <p:spPr>
          <a:xfrm>
            <a:off x="4038600" y="6356356"/>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610600" y="6356356"/>
            <a:ext cx="2743200" cy="365125"/>
          </a:xfrm>
          <a:prstGeom prst="rect">
            <a:avLst/>
          </a:prstGeom>
        </p:spPr>
        <p:txBody>
          <a:bodyPr/>
          <a:lstStyle/>
          <a:p>
            <a:fld id="{2928C80E-A5DD-4FCA-BB72-9453AD0F948B}" type="slidenum">
              <a:rPr lang="en-US" smtClean="0"/>
              <a:t>‹#›</a:t>
            </a:fld>
            <a:endParaRPr lang="en-US" dirty="0"/>
          </a:p>
        </p:txBody>
      </p:sp>
    </p:spTree>
    <p:extLst>
      <p:ext uri="{BB962C8B-B14F-4D97-AF65-F5344CB8AC3E}">
        <p14:creationId xmlns:p14="http://schemas.microsoft.com/office/powerpoint/2010/main" val="3850984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31"/>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6"/>
            <a:ext cx="2743200" cy="365125"/>
          </a:xfrm>
          <a:prstGeom prst="rect">
            <a:avLst/>
          </a:prstGeom>
        </p:spPr>
        <p:txBody>
          <a:bodyPr/>
          <a:lstStyle/>
          <a:p>
            <a:fld id="{CD6F4A37-213B-420C-A57A-CBC1DEF33B4A}" type="datetime1">
              <a:rPr lang="en-US" smtClean="0"/>
              <a:t>6/15/2022</a:t>
            </a:fld>
            <a:endParaRPr lang="en-US" dirty="0"/>
          </a:p>
        </p:txBody>
      </p:sp>
      <p:sp>
        <p:nvSpPr>
          <p:cNvPr id="6" name="Footer Placeholder 5"/>
          <p:cNvSpPr>
            <a:spLocks noGrp="1"/>
          </p:cNvSpPr>
          <p:nvPr>
            <p:ph type="ftr" sz="quarter" idx="11"/>
          </p:nvPr>
        </p:nvSpPr>
        <p:spPr>
          <a:xfrm>
            <a:off x="4038600" y="6356356"/>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6"/>
            <a:ext cx="2743200" cy="365125"/>
          </a:xfrm>
          <a:prstGeom prst="rect">
            <a:avLst/>
          </a:prstGeom>
        </p:spPr>
        <p:txBody>
          <a:bodyPr/>
          <a:lstStyle/>
          <a:p>
            <a:fld id="{2928C80E-A5DD-4FCA-BB72-9453AD0F948B}" type="slidenum">
              <a:rPr lang="en-US" smtClean="0"/>
              <a:t>‹#›</a:t>
            </a:fld>
            <a:endParaRPr lang="en-US" dirty="0"/>
          </a:p>
        </p:txBody>
      </p:sp>
      <p:pic>
        <p:nvPicPr>
          <p:cNvPr id="8" name="Content Placeholder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64637" y="5824098"/>
            <a:ext cx="1733595" cy="382155"/>
          </a:xfrm>
          <a:prstGeom prst="rect">
            <a:avLst/>
          </a:prstGeom>
        </p:spPr>
      </p:pic>
    </p:spTree>
    <p:extLst>
      <p:ext uri="{BB962C8B-B14F-4D97-AF65-F5344CB8AC3E}">
        <p14:creationId xmlns:p14="http://schemas.microsoft.com/office/powerpoint/2010/main" val="32740203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31"/>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6"/>
            <a:ext cx="2743200" cy="365125"/>
          </a:xfrm>
          <a:prstGeom prst="rect">
            <a:avLst/>
          </a:prstGeom>
        </p:spPr>
        <p:txBody>
          <a:bodyPr/>
          <a:lstStyle/>
          <a:p>
            <a:fld id="{4B278A7F-0C3B-4B6A-9DAD-3A8D08F09765}" type="datetime1">
              <a:rPr lang="en-US" smtClean="0"/>
              <a:t>6/15/2022</a:t>
            </a:fld>
            <a:endParaRPr lang="en-US" dirty="0"/>
          </a:p>
        </p:txBody>
      </p:sp>
      <p:sp>
        <p:nvSpPr>
          <p:cNvPr id="6" name="Footer Placeholder 5"/>
          <p:cNvSpPr>
            <a:spLocks noGrp="1"/>
          </p:cNvSpPr>
          <p:nvPr>
            <p:ph type="ftr" sz="quarter" idx="11"/>
          </p:nvPr>
        </p:nvSpPr>
        <p:spPr>
          <a:xfrm>
            <a:off x="4038600" y="6356356"/>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6"/>
            <a:ext cx="2743200" cy="365125"/>
          </a:xfrm>
          <a:prstGeom prst="rect">
            <a:avLst/>
          </a:prstGeom>
        </p:spPr>
        <p:txBody>
          <a:bodyPr/>
          <a:lstStyle/>
          <a:p>
            <a:fld id="{2928C80E-A5DD-4FCA-BB72-9453AD0F948B}" type="slidenum">
              <a:rPr lang="en-US" smtClean="0"/>
              <a:t>‹#›</a:t>
            </a:fld>
            <a:endParaRPr lang="en-US" dirty="0"/>
          </a:p>
        </p:txBody>
      </p:sp>
      <p:pic>
        <p:nvPicPr>
          <p:cNvPr id="8" name="Content Placeholder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64637" y="5824098"/>
            <a:ext cx="1733595" cy="382155"/>
          </a:xfrm>
          <a:prstGeom prst="rect">
            <a:avLst/>
          </a:prstGeom>
        </p:spPr>
      </p:pic>
    </p:spTree>
    <p:extLst>
      <p:ext uri="{BB962C8B-B14F-4D97-AF65-F5344CB8AC3E}">
        <p14:creationId xmlns:p14="http://schemas.microsoft.com/office/powerpoint/2010/main" val="23593365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en-US" dirty="0"/>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6"/>
            <a:ext cx="2743200" cy="365125"/>
          </a:xfrm>
          <a:prstGeom prst="rect">
            <a:avLst/>
          </a:prstGeom>
        </p:spPr>
        <p:txBody>
          <a:bodyPr/>
          <a:lstStyle/>
          <a:p>
            <a:fld id="{921A0E6F-0B61-483F-A0AB-D0F79A696B96}" type="datetime1">
              <a:rPr lang="en-US" smtClean="0"/>
              <a:t>6/15/2022</a:t>
            </a:fld>
            <a:endParaRPr lang="en-US" dirty="0"/>
          </a:p>
        </p:txBody>
      </p:sp>
      <p:sp>
        <p:nvSpPr>
          <p:cNvPr id="5" name="Footer Placeholder 4"/>
          <p:cNvSpPr>
            <a:spLocks noGrp="1"/>
          </p:cNvSpPr>
          <p:nvPr>
            <p:ph type="ftr" sz="quarter" idx="11"/>
          </p:nvPr>
        </p:nvSpPr>
        <p:spPr>
          <a:xfrm>
            <a:off x="4038600" y="6356356"/>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6"/>
            <a:ext cx="2743200" cy="365125"/>
          </a:xfrm>
          <a:prstGeom prst="rect">
            <a:avLst/>
          </a:prstGeom>
        </p:spPr>
        <p:txBody>
          <a:bodyPr/>
          <a:lstStyle/>
          <a:p>
            <a:fld id="{2928C80E-A5DD-4FCA-BB72-9453AD0F948B}" type="slidenum">
              <a:rPr lang="en-US" smtClean="0"/>
              <a:t>‹#›</a:t>
            </a:fld>
            <a:endParaRPr lang="en-US" dirty="0"/>
          </a:p>
        </p:txBody>
      </p:sp>
      <p:pic>
        <p:nvPicPr>
          <p:cNvPr id="7" name="Content Placeholder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64637" y="5824098"/>
            <a:ext cx="1733595" cy="382155"/>
          </a:xfrm>
          <a:prstGeom prst="rect">
            <a:avLst/>
          </a:prstGeom>
        </p:spPr>
      </p:pic>
    </p:spTree>
    <p:extLst>
      <p:ext uri="{BB962C8B-B14F-4D97-AF65-F5344CB8AC3E}">
        <p14:creationId xmlns:p14="http://schemas.microsoft.com/office/powerpoint/2010/main" val="39712928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6"/>
            <a:ext cx="2743200" cy="365125"/>
          </a:xfrm>
          <a:prstGeom prst="rect">
            <a:avLst/>
          </a:prstGeom>
        </p:spPr>
        <p:txBody>
          <a:bodyPr/>
          <a:lstStyle/>
          <a:p>
            <a:fld id="{CD1F32B0-AFF2-4509-A53E-D02831E64C13}" type="datetime1">
              <a:rPr lang="en-US" smtClean="0"/>
              <a:t>6/15/2022</a:t>
            </a:fld>
            <a:endParaRPr lang="en-US" dirty="0"/>
          </a:p>
        </p:txBody>
      </p:sp>
      <p:sp>
        <p:nvSpPr>
          <p:cNvPr id="5" name="Footer Placeholder 4"/>
          <p:cNvSpPr>
            <a:spLocks noGrp="1"/>
          </p:cNvSpPr>
          <p:nvPr>
            <p:ph type="ftr" sz="quarter" idx="11"/>
          </p:nvPr>
        </p:nvSpPr>
        <p:spPr>
          <a:xfrm>
            <a:off x="4038600" y="6356356"/>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6"/>
            <a:ext cx="2743200" cy="365125"/>
          </a:xfrm>
          <a:prstGeom prst="rect">
            <a:avLst/>
          </a:prstGeom>
        </p:spPr>
        <p:txBody>
          <a:bodyPr/>
          <a:lstStyle/>
          <a:p>
            <a:fld id="{2928C80E-A5DD-4FCA-BB72-9453AD0F948B}" type="slidenum">
              <a:rPr lang="en-US" smtClean="0"/>
              <a:t>‹#›</a:t>
            </a:fld>
            <a:endParaRPr lang="en-US" dirty="0"/>
          </a:p>
        </p:txBody>
      </p:sp>
      <p:pic>
        <p:nvPicPr>
          <p:cNvPr id="7" name="Content Placeholder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64637" y="5824098"/>
            <a:ext cx="1733595" cy="382155"/>
          </a:xfrm>
          <a:prstGeom prst="rect">
            <a:avLst/>
          </a:prstGeom>
        </p:spPr>
      </p:pic>
    </p:spTree>
    <p:extLst>
      <p:ext uri="{BB962C8B-B14F-4D97-AF65-F5344CB8AC3E}">
        <p14:creationId xmlns:p14="http://schemas.microsoft.com/office/powerpoint/2010/main" val="39724921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asic">
    <p:spTree>
      <p:nvGrpSpPr>
        <p:cNvPr id="1" name=""/>
        <p:cNvGrpSpPr/>
        <p:nvPr/>
      </p:nvGrpSpPr>
      <p:grpSpPr>
        <a:xfrm>
          <a:off x="0" y="0"/>
          <a:ext cx="0" cy="0"/>
          <a:chOff x="0" y="0"/>
          <a:chExt cx="0" cy="0"/>
        </a:xfrm>
      </p:grpSpPr>
      <p:sp>
        <p:nvSpPr>
          <p:cNvPr id="7" name="Rectangle 6"/>
          <p:cNvSpPr/>
          <p:nvPr userDrawn="1"/>
        </p:nvSpPr>
        <p:spPr>
          <a:xfrm>
            <a:off x="0" y="1"/>
            <a:ext cx="12192000" cy="6866878"/>
          </a:xfrm>
          <a:prstGeom prst="rect">
            <a:avLst/>
          </a:prstGeom>
          <a:gradFill flip="none" rotWithShape="1">
            <a:gsLst>
              <a:gs pos="35000">
                <a:srgbClr val="4F745E"/>
              </a:gs>
              <a:gs pos="0">
                <a:srgbClr val="7F9E3F"/>
              </a:gs>
              <a:gs pos="100000">
                <a:srgbClr val="183860"/>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000" b="0" i="1" u="none" strike="noStrike" kern="1200" cap="none" spc="0" normalizeH="0" baseline="0" noProof="0" dirty="0">
              <a:ln w="18415" cmpd="sng">
                <a:noFill/>
                <a:prstDash val="solid"/>
              </a:ln>
              <a:solidFill>
                <a:prstClr val="white">
                  <a:lumMod val="65000"/>
                </a:prstClr>
              </a:solidFill>
              <a:effectLst>
                <a:outerShdw blurRad="63500" dir="3600000" algn="tl" rotWithShape="0">
                  <a:srgbClr val="000000">
                    <a:alpha val="70000"/>
                  </a:srgbClr>
                </a:outerShdw>
              </a:effectLst>
              <a:uLnTx/>
              <a:uFillTx/>
              <a:latin typeface="Eras Demi ITC" pitchFamily="34" charset="0"/>
              <a:ea typeface="+mn-ea"/>
              <a:cs typeface="+mn-cs"/>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337805" y="5892842"/>
            <a:ext cx="1676399" cy="832263"/>
          </a:xfrm>
          <a:prstGeom prst="rect">
            <a:avLst/>
          </a:prstGeom>
        </p:spPr>
      </p:pic>
    </p:spTree>
    <p:extLst>
      <p:ext uri="{BB962C8B-B14F-4D97-AF65-F5344CB8AC3E}">
        <p14:creationId xmlns:p14="http://schemas.microsoft.com/office/powerpoint/2010/main" val="18776134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ocation">
    <p:spTree>
      <p:nvGrpSpPr>
        <p:cNvPr id="1" name=""/>
        <p:cNvGrpSpPr/>
        <p:nvPr/>
      </p:nvGrpSpPr>
      <p:grpSpPr>
        <a:xfrm>
          <a:off x="0" y="0"/>
          <a:ext cx="0" cy="0"/>
          <a:chOff x="0" y="0"/>
          <a:chExt cx="0" cy="0"/>
        </a:xfrm>
      </p:grpSpPr>
      <p:sp>
        <p:nvSpPr>
          <p:cNvPr id="11" name="Rectangle 10"/>
          <p:cNvSpPr/>
          <p:nvPr userDrawn="1"/>
        </p:nvSpPr>
        <p:spPr>
          <a:xfrm>
            <a:off x="0" y="10174"/>
            <a:ext cx="12192000" cy="6856707"/>
          </a:xfrm>
          <a:prstGeom prst="rect">
            <a:avLst/>
          </a:prstGeom>
          <a:gradFill flip="none" rotWithShape="1">
            <a:gsLst>
              <a:gs pos="35000">
                <a:srgbClr val="4F745E"/>
              </a:gs>
              <a:gs pos="0">
                <a:srgbClr val="7F9E3F"/>
              </a:gs>
              <a:gs pos="100000">
                <a:srgbClr val="183860"/>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w="18415" cmpd="sng">
                  <a:noFill/>
                  <a:prstDash val="solid"/>
                </a:ln>
                <a:solidFill>
                  <a:prstClr val="white">
                    <a:lumMod val="65000"/>
                  </a:prstClr>
                </a:solidFill>
                <a:effectLst>
                  <a:outerShdw blurRad="63500" dir="3600000" algn="tl" rotWithShape="0">
                    <a:srgbClr val="000000">
                      <a:alpha val="70000"/>
                    </a:srgbClr>
                  </a:outerShdw>
                </a:effectLst>
                <a:uLnTx/>
                <a:uFillTx/>
                <a:latin typeface="Eras Demi ITC" pitchFamily="34" charset="0"/>
                <a:ea typeface="+mn-ea"/>
                <a:cs typeface="+mn-cs"/>
              </a:rPr>
              <a:t>Intro &gt;&gt; </a:t>
            </a:r>
            <a:r>
              <a:rPr kumimoji="0" lang="en-US" sz="2000" b="1" i="1" u="none" strike="noStrike" kern="1200" cap="none" spc="0" normalizeH="0" baseline="0" noProof="0" dirty="0">
                <a:ln w="18415" cmpd="sng">
                  <a:noFill/>
                  <a:prstDash val="solid"/>
                </a:ln>
                <a:solidFill>
                  <a:srgbClr val="FFFF66"/>
                </a:solidFill>
                <a:effectLst>
                  <a:outerShdw blurRad="63500" dir="3600000" algn="tl" rotWithShape="0">
                    <a:srgbClr val="000000">
                      <a:alpha val="70000"/>
                    </a:srgbClr>
                  </a:outerShdw>
                </a:effectLst>
                <a:uLnTx/>
                <a:uFillTx/>
                <a:latin typeface="Eras Demi ITC" pitchFamily="34" charset="0"/>
                <a:ea typeface="+mn-ea"/>
                <a:cs typeface="+mn-cs"/>
              </a:rPr>
              <a:t>Location </a:t>
            </a:r>
            <a:r>
              <a:rPr kumimoji="0" lang="en-US" sz="2000" b="1" i="1" u="none" strike="noStrike" kern="1200" cap="none" spc="0" normalizeH="0" baseline="0" noProof="0" dirty="0">
                <a:ln w="18415" cmpd="sng">
                  <a:noFill/>
                  <a:prstDash val="solid"/>
                </a:ln>
                <a:solidFill>
                  <a:prstClr val="white">
                    <a:lumMod val="65000"/>
                  </a:prstClr>
                </a:solidFill>
                <a:effectLst>
                  <a:outerShdw blurRad="63500" dir="3600000" algn="tl" rotWithShape="0">
                    <a:srgbClr val="000000">
                      <a:alpha val="70000"/>
                    </a:srgbClr>
                  </a:outerShdw>
                </a:effectLst>
                <a:uLnTx/>
                <a:uFillTx/>
                <a:latin typeface="Eras Demi ITC" pitchFamily="34" charset="0"/>
                <a:ea typeface="+mn-ea"/>
                <a:cs typeface="+mn-cs"/>
              </a:rPr>
              <a:t>&gt;&gt;  Project Scope &gt;&gt; Resources &gt;&gt; Additional Information &gt;&gt;  Cost  &gt;&gt; Summary</a:t>
            </a:r>
            <a:r>
              <a:rPr kumimoji="0" lang="en-US" sz="2000" b="0" i="1" u="none" strike="noStrike" kern="1200" cap="none" spc="0" normalizeH="0" baseline="0" noProof="0" dirty="0">
                <a:ln w="18415" cmpd="sng">
                  <a:noFill/>
                  <a:prstDash val="solid"/>
                </a:ln>
                <a:solidFill>
                  <a:prstClr val="white">
                    <a:lumMod val="65000"/>
                  </a:prstClr>
                </a:solidFill>
                <a:effectLst>
                  <a:outerShdw blurRad="63500" dir="3600000" algn="tl" rotWithShape="0">
                    <a:srgbClr val="000000">
                      <a:alpha val="70000"/>
                    </a:srgbClr>
                  </a:outerShdw>
                </a:effectLst>
                <a:uLnTx/>
                <a:uFillTx/>
                <a:latin typeface="Eras Demi ITC" pitchFamily="34" charset="0"/>
                <a:ea typeface="+mn-ea"/>
                <a:cs typeface="+mn-cs"/>
              </a:rPr>
              <a:t>  </a:t>
            </a:r>
          </a:p>
        </p:txBody>
      </p:sp>
      <p:sp>
        <p:nvSpPr>
          <p:cNvPr id="10" name="Picture Placeholder 8"/>
          <p:cNvSpPr>
            <a:spLocks noGrp="1"/>
          </p:cNvSpPr>
          <p:nvPr>
            <p:ph type="pic" sz="quarter" idx="11" hasCustomPrompt="1"/>
          </p:nvPr>
        </p:nvSpPr>
        <p:spPr>
          <a:xfrm>
            <a:off x="0" y="428632"/>
            <a:ext cx="12192000" cy="5312903"/>
          </a:xfrm>
        </p:spPr>
        <p:txBody>
          <a:bodyPr anchor="ctr"/>
          <a:lstStyle>
            <a:lvl1pPr marL="0" indent="0" algn="ctr">
              <a:buNone/>
              <a:defRPr/>
            </a:lvl1pPr>
          </a:lstStyle>
          <a:p>
            <a:r>
              <a:rPr lang="en-US" dirty="0"/>
              <a:t>Insert Picture</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337805" y="5892842"/>
            <a:ext cx="1676399" cy="832263"/>
          </a:xfrm>
          <a:prstGeom prst="rect">
            <a:avLst/>
          </a:prstGeom>
        </p:spPr>
      </p:pic>
      <p:sp>
        <p:nvSpPr>
          <p:cNvPr id="3" name="Subtitle 2"/>
          <p:cNvSpPr>
            <a:spLocks noGrp="1"/>
          </p:cNvSpPr>
          <p:nvPr>
            <p:ph type="subTitle" idx="1" hasCustomPrompt="1"/>
          </p:nvPr>
        </p:nvSpPr>
        <p:spPr>
          <a:xfrm>
            <a:off x="184149" y="5817082"/>
            <a:ext cx="9931400" cy="1049796"/>
          </a:xfrm>
        </p:spPr>
        <p:txBody>
          <a:bodyPr anchor="t">
            <a:normAutofit/>
          </a:bodyPr>
          <a:lstStyle>
            <a:lvl1pPr marL="0" indent="0" algn="l">
              <a:buNone/>
              <a:defRPr sz="2400" b="1">
                <a:solidFill>
                  <a:schemeClr val="bg1"/>
                </a:solidFill>
                <a:latin typeface="Arial" panose="020B0604020202020204" pitchFamily="34" charset="0"/>
                <a:cs typeface="Arial" panose="020B0604020202020204" pitchFamily="34" charset="0"/>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dirty="0"/>
              <a:t>Located in _______ County, (near other landmark?)</a:t>
            </a:r>
          </a:p>
        </p:txBody>
      </p:sp>
    </p:spTree>
    <p:extLst>
      <p:ext uri="{BB962C8B-B14F-4D97-AF65-F5344CB8AC3E}">
        <p14:creationId xmlns:p14="http://schemas.microsoft.com/office/powerpoint/2010/main" val="15003188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Location">
    <p:spTree>
      <p:nvGrpSpPr>
        <p:cNvPr id="1" name=""/>
        <p:cNvGrpSpPr/>
        <p:nvPr/>
      </p:nvGrpSpPr>
      <p:grpSpPr>
        <a:xfrm>
          <a:off x="0" y="0"/>
          <a:ext cx="0" cy="0"/>
          <a:chOff x="0" y="0"/>
          <a:chExt cx="0" cy="0"/>
        </a:xfrm>
      </p:grpSpPr>
      <p:sp>
        <p:nvSpPr>
          <p:cNvPr id="11" name="Rectangle 10"/>
          <p:cNvSpPr/>
          <p:nvPr userDrawn="1"/>
        </p:nvSpPr>
        <p:spPr>
          <a:xfrm>
            <a:off x="0" y="10174"/>
            <a:ext cx="12192000" cy="6856707"/>
          </a:xfrm>
          <a:prstGeom prst="rect">
            <a:avLst/>
          </a:prstGeom>
          <a:gradFill flip="none" rotWithShape="1">
            <a:gsLst>
              <a:gs pos="35000">
                <a:srgbClr val="4F745E"/>
              </a:gs>
              <a:gs pos="0">
                <a:srgbClr val="7F9E3F"/>
              </a:gs>
              <a:gs pos="100000">
                <a:srgbClr val="183860"/>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w="18415" cmpd="sng">
                  <a:noFill/>
                  <a:prstDash val="solid"/>
                </a:ln>
                <a:solidFill>
                  <a:prstClr val="white">
                    <a:lumMod val="65000"/>
                  </a:prstClr>
                </a:solidFill>
                <a:effectLst>
                  <a:outerShdw blurRad="63500" dir="3600000" algn="tl" rotWithShape="0">
                    <a:srgbClr val="000000">
                      <a:alpha val="70000"/>
                    </a:srgbClr>
                  </a:outerShdw>
                </a:effectLst>
                <a:uLnTx/>
                <a:uFillTx/>
                <a:latin typeface="Eras Demi ITC" pitchFamily="34" charset="0"/>
                <a:ea typeface="+mn-ea"/>
                <a:cs typeface="+mn-cs"/>
              </a:rPr>
              <a:t>Intro &gt;&gt; </a:t>
            </a:r>
            <a:r>
              <a:rPr kumimoji="0" lang="en-US" sz="2000" b="1" i="1" u="none" strike="noStrike" kern="1200" cap="none" spc="0" normalizeH="0" baseline="0" noProof="0" dirty="0">
                <a:ln w="18415" cmpd="sng">
                  <a:noFill/>
                  <a:prstDash val="solid"/>
                </a:ln>
                <a:solidFill>
                  <a:srgbClr val="FFFF66"/>
                </a:solidFill>
                <a:effectLst>
                  <a:outerShdw blurRad="63500" dir="3600000" algn="tl" rotWithShape="0">
                    <a:srgbClr val="000000">
                      <a:alpha val="70000"/>
                    </a:srgbClr>
                  </a:outerShdw>
                </a:effectLst>
                <a:uLnTx/>
                <a:uFillTx/>
                <a:latin typeface="Eras Demi ITC" pitchFamily="34" charset="0"/>
                <a:ea typeface="+mn-ea"/>
                <a:cs typeface="+mn-cs"/>
              </a:rPr>
              <a:t>Location </a:t>
            </a:r>
            <a:r>
              <a:rPr kumimoji="0" lang="en-US" sz="2000" b="1" i="1" u="none" strike="noStrike" kern="1200" cap="none" spc="0" normalizeH="0" baseline="0" noProof="0" dirty="0">
                <a:ln w="18415" cmpd="sng">
                  <a:noFill/>
                  <a:prstDash val="solid"/>
                </a:ln>
                <a:solidFill>
                  <a:prstClr val="white">
                    <a:lumMod val="65000"/>
                  </a:prstClr>
                </a:solidFill>
                <a:effectLst>
                  <a:outerShdw blurRad="63500" dir="3600000" algn="tl" rotWithShape="0">
                    <a:srgbClr val="000000">
                      <a:alpha val="70000"/>
                    </a:srgbClr>
                  </a:outerShdw>
                </a:effectLst>
                <a:uLnTx/>
                <a:uFillTx/>
                <a:latin typeface="Eras Demi ITC" pitchFamily="34" charset="0"/>
                <a:ea typeface="+mn-ea"/>
                <a:cs typeface="+mn-cs"/>
              </a:rPr>
              <a:t>&gt;&gt;  Project Scope &gt;&gt; Resources &gt;&gt; Additional Information &gt;&gt;  Cost  &gt;&gt; Summary</a:t>
            </a:r>
            <a:r>
              <a:rPr kumimoji="0" lang="en-US" sz="2000" b="0" i="1" u="none" strike="noStrike" kern="1200" cap="none" spc="0" normalizeH="0" baseline="0" noProof="0" dirty="0">
                <a:ln w="18415" cmpd="sng">
                  <a:noFill/>
                  <a:prstDash val="solid"/>
                </a:ln>
                <a:solidFill>
                  <a:prstClr val="white">
                    <a:lumMod val="65000"/>
                  </a:prstClr>
                </a:solidFill>
                <a:effectLst>
                  <a:outerShdw blurRad="63500" dir="3600000" algn="tl" rotWithShape="0">
                    <a:srgbClr val="000000">
                      <a:alpha val="70000"/>
                    </a:srgbClr>
                  </a:outerShdw>
                </a:effectLst>
                <a:uLnTx/>
                <a:uFillTx/>
                <a:latin typeface="Eras Demi ITC" pitchFamily="34" charset="0"/>
                <a:ea typeface="+mn-ea"/>
                <a:cs typeface="+mn-cs"/>
              </a:rPr>
              <a:t>  </a:t>
            </a:r>
          </a:p>
        </p:txBody>
      </p:sp>
      <p:sp>
        <p:nvSpPr>
          <p:cNvPr id="10" name="Picture Placeholder 8"/>
          <p:cNvSpPr>
            <a:spLocks noGrp="1"/>
          </p:cNvSpPr>
          <p:nvPr>
            <p:ph type="pic" sz="quarter" idx="11" hasCustomPrompt="1"/>
          </p:nvPr>
        </p:nvSpPr>
        <p:spPr>
          <a:xfrm>
            <a:off x="0" y="428632"/>
            <a:ext cx="12192000" cy="5312903"/>
          </a:xfrm>
        </p:spPr>
        <p:txBody>
          <a:bodyPr anchor="ctr"/>
          <a:lstStyle>
            <a:lvl1pPr marL="0" indent="0" algn="ctr">
              <a:buNone/>
              <a:defRPr/>
            </a:lvl1pPr>
          </a:lstStyle>
          <a:p>
            <a:r>
              <a:rPr lang="en-US" dirty="0"/>
              <a:t>Insert Picture</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337805" y="5892842"/>
            <a:ext cx="1676399" cy="832263"/>
          </a:xfrm>
          <a:prstGeom prst="rect">
            <a:avLst/>
          </a:prstGeom>
        </p:spPr>
      </p:pic>
      <p:sp>
        <p:nvSpPr>
          <p:cNvPr id="3" name="Subtitle 2"/>
          <p:cNvSpPr>
            <a:spLocks noGrp="1"/>
          </p:cNvSpPr>
          <p:nvPr>
            <p:ph type="subTitle" idx="1" hasCustomPrompt="1"/>
          </p:nvPr>
        </p:nvSpPr>
        <p:spPr>
          <a:xfrm>
            <a:off x="184149" y="5817082"/>
            <a:ext cx="9931400" cy="1049796"/>
          </a:xfrm>
        </p:spPr>
        <p:txBody>
          <a:bodyPr anchor="t">
            <a:normAutofit/>
          </a:bodyPr>
          <a:lstStyle>
            <a:lvl1pPr marL="0" indent="0" algn="l">
              <a:buNone/>
              <a:defRPr sz="2400" b="1">
                <a:solidFill>
                  <a:schemeClr val="bg1"/>
                </a:solidFill>
                <a:latin typeface="Arial" panose="020B0604020202020204" pitchFamily="34" charset="0"/>
                <a:cs typeface="Arial" panose="020B0604020202020204" pitchFamily="34" charset="0"/>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dirty="0"/>
              <a:t>(Additional zoomed in map / vicinity map / google earth / etc.. if helpful – this may often be the map showing other conservation projects)</a:t>
            </a:r>
          </a:p>
        </p:txBody>
      </p:sp>
    </p:spTree>
    <p:extLst>
      <p:ext uri="{BB962C8B-B14F-4D97-AF65-F5344CB8AC3E}">
        <p14:creationId xmlns:p14="http://schemas.microsoft.com/office/powerpoint/2010/main" val="21662794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cope">
    <p:spTree>
      <p:nvGrpSpPr>
        <p:cNvPr id="1" name=""/>
        <p:cNvGrpSpPr/>
        <p:nvPr/>
      </p:nvGrpSpPr>
      <p:grpSpPr>
        <a:xfrm>
          <a:off x="0" y="0"/>
          <a:ext cx="0" cy="0"/>
          <a:chOff x="0" y="0"/>
          <a:chExt cx="0" cy="0"/>
        </a:xfrm>
      </p:grpSpPr>
      <p:sp>
        <p:nvSpPr>
          <p:cNvPr id="10" name="Rectangle 9"/>
          <p:cNvSpPr/>
          <p:nvPr userDrawn="1"/>
        </p:nvSpPr>
        <p:spPr>
          <a:xfrm>
            <a:off x="0" y="1"/>
            <a:ext cx="12192000" cy="6866879"/>
          </a:xfrm>
          <a:prstGeom prst="rect">
            <a:avLst/>
          </a:prstGeom>
          <a:gradFill flip="none" rotWithShape="1">
            <a:gsLst>
              <a:gs pos="35000">
                <a:srgbClr val="4F745E"/>
              </a:gs>
              <a:gs pos="0">
                <a:srgbClr val="7F9E3F"/>
              </a:gs>
              <a:gs pos="100000">
                <a:srgbClr val="183860"/>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000" b="0" i="1" u="none" strike="noStrike" kern="1200" cap="none" spc="0" normalizeH="0" baseline="0" noProof="0" dirty="0">
              <a:ln w="18415" cmpd="sng">
                <a:noFill/>
                <a:prstDash val="solid"/>
              </a:ln>
              <a:solidFill>
                <a:prstClr val="white">
                  <a:lumMod val="65000"/>
                </a:prstClr>
              </a:solidFill>
              <a:effectLst>
                <a:outerShdw blurRad="63500" dir="3600000" algn="tl" rotWithShape="0">
                  <a:srgbClr val="000000">
                    <a:alpha val="70000"/>
                  </a:srgbClr>
                </a:outerShdw>
              </a:effectLst>
              <a:uLnTx/>
              <a:uFillTx/>
              <a:latin typeface="Eras Demi ITC" pitchFamily="34" charset="0"/>
              <a:ea typeface="+mn-ea"/>
              <a:cs typeface="+mn-cs"/>
            </a:endParaRPr>
          </a:p>
        </p:txBody>
      </p:sp>
      <p:sp>
        <p:nvSpPr>
          <p:cNvPr id="9" name="Picture Placeholder 8"/>
          <p:cNvSpPr>
            <a:spLocks noGrp="1"/>
          </p:cNvSpPr>
          <p:nvPr>
            <p:ph type="pic" sz="quarter" idx="10" hasCustomPrompt="1"/>
          </p:nvPr>
        </p:nvSpPr>
        <p:spPr>
          <a:xfrm>
            <a:off x="1" y="1102406"/>
            <a:ext cx="7409203" cy="5755594"/>
          </a:xfrm>
        </p:spPr>
        <p:txBody>
          <a:bodyPr anchor="ctr"/>
          <a:lstStyle>
            <a:lvl1pPr marL="0" indent="0" algn="ctr">
              <a:buNone/>
              <a:defRPr/>
            </a:lvl1pPr>
          </a:lstStyle>
          <a:p>
            <a:r>
              <a:rPr lang="en-US" dirty="0"/>
              <a:t>Insert Picture</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337805" y="5892842"/>
            <a:ext cx="1676399" cy="832263"/>
          </a:xfrm>
          <a:prstGeom prst="rect">
            <a:avLst/>
          </a:prstGeom>
        </p:spPr>
      </p:pic>
      <p:sp>
        <p:nvSpPr>
          <p:cNvPr id="7" name="Text Placeholder 6"/>
          <p:cNvSpPr>
            <a:spLocks noGrp="1"/>
          </p:cNvSpPr>
          <p:nvPr>
            <p:ph type="body" sz="quarter" idx="11"/>
          </p:nvPr>
        </p:nvSpPr>
        <p:spPr>
          <a:xfrm>
            <a:off x="8186741" y="1102411"/>
            <a:ext cx="3827463" cy="4572907"/>
          </a:xfrm>
        </p:spPr>
        <p:txBody>
          <a:bodyPr/>
          <a:lstStyle>
            <a:lvl1pPr marL="0" indent="0">
              <a:buFont typeface="Arial" panose="020B0604020202020204" pitchFamily="34" charset="0"/>
              <a:buNone/>
              <a:defRPr/>
            </a:lvl1pPr>
          </a:lstStyle>
          <a:p>
            <a:pPr marL="0" indent="0">
              <a:buNone/>
            </a:pPr>
            <a:endParaRPr lang="en-US" dirty="0"/>
          </a:p>
        </p:txBody>
      </p:sp>
      <p:sp>
        <p:nvSpPr>
          <p:cNvPr id="13" name="Title 12"/>
          <p:cNvSpPr>
            <a:spLocks noGrp="1"/>
          </p:cNvSpPr>
          <p:nvPr>
            <p:ph type="title"/>
          </p:nvPr>
        </p:nvSpPr>
        <p:spPr>
          <a:xfrm>
            <a:off x="0" y="4"/>
            <a:ext cx="10515600" cy="960625"/>
          </a:xfrm>
        </p:spPr>
        <p:txBody>
          <a:bodyPr>
            <a:normAutofit/>
          </a:bodyPr>
          <a:lstStyle>
            <a:lvl1pPr>
              <a:defRPr sz="32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480608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 Pharma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005840"/>
          </a:xfrm>
          <a:prstGeom prst="rect">
            <a:avLst/>
          </a:prstGeom>
        </p:spPr>
      </p:pic>
      <p:sp>
        <p:nvSpPr>
          <p:cNvPr id="11" name="Rectangle 10"/>
          <p:cNvSpPr/>
          <p:nvPr userDrawn="1"/>
        </p:nvSpPr>
        <p:spPr>
          <a:xfrm>
            <a:off x="0" y="6590660"/>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71848" y="5727707"/>
            <a:ext cx="1244453" cy="647673"/>
          </a:xfrm>
          <a:prstGeom prst="rect">
            <a:avLst/>
          </a:prstGeom>
        </p:spPr>
      </p:pic>
      <p:sp>
        <p:nvSpPr>
          <p:cNvPr id="14" name="Title 1"/>
          <p:cNvSpPr>
            <a:spLocks noGrp="1"/>
          </p:cNvSpPr>
          <p:nvPr>
            <p:ph type="title"/>
          </p:nvPr>
        </p:nvSpPr>
        <p:spPr>
          <a:xfrm>
            <a:off x="1368460" y="70137"/>
            <a:ext cx="7177781"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15" name="Subtitle 2"/>
          <p:cNvSpPr>
            <a:spLocks noGrp="1"/>
          </p:cNvSpPr>
          <p:nvPr>
            <p:ph type="subTitle" idx="13"/>
          </p:nvPr>
        </p:nvSpPr>
        <p:spPr>
          <a:xfrm>
            <a:off x="1368460" y="400047"/>
            <a:ext cx="7177781"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dirty="0"/>
              <a:t>Click to edit Master subtitle style</a:t>
            </a:r>
          </a:p>
        </p:txBody>
      </p:sp>
      <p:sp>
        <p:nvSpPr>
          <p:cNvPr id="16" name="Content Placeholder 2"/>
          <p:cNvSpPr>
            <a:spLocks noGrp="1"/>
          </p:cNvSpPr>
          <p:nvPr>
            <p:ph idx="1" hasCustomPrompt="1"/>
          </p:nvPr>
        </p:nvSpPr>
        <p:spPr>
          <a:xfrm>
            <a:off x="838200" y="1188389"/>
            <a:ext cx="105156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284064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Resource_RightText">
    <p:spTree>
      <p:nvGrpSpPr>
        <p:cNvPr id="1" name=""/>
        <p:cNvGrpSpPr/>
        <p:nvPr/>
      </p:nvGrpSpPr>
      <p:grpSpPr>
        <a:xfrm>
          <a:off x="0" y="0"/>
          <a:ext cx="0" cy="0"/>
          <a:chOff x="0" y="0"/>
          <a:chExt cx="0" cy="0"/>
        </a:xfrm>
      </p:grpSpPr>
      <p:sp>
        <p:nvSpPr>
          <p:cNvPr id="10" name="Rectangle 9"/>
          <p:cNvSpPr/>
          <p:nvPr userDrawn="1"/>
        </p:nvSpPr>
        <p:spPr>
          <a:xfrm>
            <a:off x="0" y="6"/>
            <a:ext cx="12192000" cy="6856707"/>
          </a:xfrm>
          <a:prstGeom prst="rect">
            <a:avLst/>
          </a:prstGeom>
          <a:gradFill flip="none" rotWithShape="1">
            <a:gsLst>
              <a:gs pos="35000">
                <a:srgbClr val="4F745E"/>
              </a:gs>
              <a:gs pos="0">
                <a:srgbClr val="7F9E3F"/>
              </a:gs>
              <a:gs pos="100000">
                <a:srgbClr val="183860"/>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w="18415" cmpd="sng">
                  <a:noFill/>
                  <a:prstDash val="solid"/>
                </a:ln>
                <a:solidFill>
                  <a:prstClr val="white">
                    <a:lumMod val="65000"/>
                  </a:prstClr>
                </a:solidFill>
                <a:effectLst>
                  <a:outerShdw blurRad="63500" dir="3600000" algn="tl" rotWithShape="0">
                    <a:srgbClr val="000000">
                      <a:alpha val="70000"/>
                    </a:srgbClr>
                  </a:outerShdw>
                </a:effectLst>
                <a:uLnTx/>
                <a:uFillTx/>
                <a:latin typeface="Eras Demi ITC" pitchFamily="34" charset="0"/>
                <a:ea typeface="+mn-ea"/>
                <a:cs typeface="+mn-cs"/>
              </a:rPr>
              <a:t>Intro &gt;&gt;</a:t>
            </a:r>
            <a:r>
              <a:rPr kumimoji="0" lang="en-US" sz="2000" b="1" i="1" u="none" strike="noStrike" kern="1200" cap="none" spc="0" normalizeH="0" baseline="0" noProof="0" dirty="0">
                <a:ln w="18415" cmpd="sng">
                  <a:noFill/>
                  <a:prstDash val="solid"/>
                </a:ln>
                <a:solidFill>
                  <a:srgbClr val="FFFF66"/>
                </a:solidFill>
                <a:effectLst>
                  <a:outerShdw blurRad="63500" dir="3600000" algn="tl" rotWithShape="0">
                    <a:srgbClr val="000000">
                      <a:alpha val="70000"/>
                    </a:srgbClr>
                  </a:outerShdw>
                </a:effectLst>
                <a:uLnTx/>
                <a:uFillTx/>
                <a:latin typeface="Eras Demi ITC" pitchFamily="34" charset="0"/>
                <a:ea typeface="+mn-ea"/>
                <a:cs typeface="+mn-cs"/>
              </a:rPr>
              <a:t> </a:t>
            </a:r>
            <a:r>
              <a:rPr kumimoji="0" lang="en-US" sz="2000" b="1" i="1" u="none" strike="noStrike" kern="1200" cap="none" spc="0" normalizeH="0" baseline="0" noProof="0" dirty="0">
                <a:ln w="18415" cmpd="sng">
                  <a:noFill/>
                  <a:prstDash val="solid"/>
                </a:ln>
                <a:solidFill>
                  <a:prstClr val="white">
                    <a:lumMod val="65000"/>
                  </a:prstClr>
                </a:solidFill>
                <a:effectLst>
                  <a:outerShdw blurRad="63500" dir="3600000" algn="tl" rotWithShape="0">
                    <a:srgbClr val="000000">
                      <a:alpha val="70000"/>
                    </a:srgbClr>
                  </a:outerShdw>
                </a:effectLst>
                <a:uLnTx/>
                <a:uFillTx/>
                <a:latin typeface="Eras Demi ITC" pitchFamily="34" charset="0"/>
                <a:ea typeface="+mn-ea"/>
                <a:cs typeface="+mn-cs"/>
              </a:rPr>
              <a:t>Location &gt;&gt;  Project Scope &gt;&gt; </a:t>
            </a:r>
            <a:r>
              <a:rPr kumimoji="0" lang="en-US" sz="2000" b="1" i="1" u="none" strike="noStrike" kern="1200" cap="none" spc="0" normalizeH="0" baseline="0" noProof="0" dirty="0">
                <a:ln w="18415" cmpd="sng">
                  <a:noFill/>
                  <a:prstDash val="solid"/>
                </a:ln>
                <a:solidFill>
                  <a:srgbClr val="FFFF66"/>
                </a:solidFill>
                <a:effectLst>
                  <a:outerShdw blurRad="63500" dir="3600000" algn="tl" rotWithShape="0">
                    <a:srgbClr val="000000">
                      <a:alpha val="70000"/>
                    </a:srgbClr>
                  </a:outerShdw>
                </a:effectLst>
                <a:uLnTx/>
                <a:uFillTx/>
                <a:latin typeface="Eras Demi ITC" pitchFamily="34" charset="0"/>
                <a:ea typeface="+mn-ea"/>
                <a:cs typeface="+mn-cs"/>
              </a:rPr>
              <a:t>Resources </a:t>
            </a:r>
            <a:r>
              <a:rPr kumimoji="0" lang="en-US" sz="2000" b="1" i="1" u="none" strike="noStrike" kern="1200" cap="none" spc="0" normalizeH="0" baseline="0" noProof="0" dirty="0">
                <a:ln w="18415" cmpd="sng">
                  <a:noFill/>
                  <a:prstDash val="solid"/>
                </a:ln>
                <a:solidFill>
                  <a:prstClr val="white">
                    <a:lumMod val="65000"/>
                  </a:prstClr>
                </a:solidFill>
                <a:effectLst>
                  <a:outerShdw blurRad="63500" dir="3600000" algn="tl" rotWithShape="0">
                    <a:srgbClr val="000000">
                      <a:alpha val="70000"/>
                    </a:srgbClr>
                  </a:outerShdw>
                </a:effectLst>
                <a:uLnTx/>
                <a:uFillTx/>
                <a:latin typeface="Eras Demi ITC" pitchFamily="34" charset="0"/>
                <a:ea typeface="+mn-ea"/>
                <a:cs typeface="+mn-cs"/>
              </a:rPr>
              <a:t>&gt;&gt; Additional Information &gt;&gt;  Cost  &gt;&gt; Summary</a:t>
            </a:r>
            <a:r>
              <a:rPr kumimoji="0" lang="en-US" sz="2000" b="0" i="1" u="none" strike="noStrike" kern="1200" cap="none" spc="0" normalizeH="0" baseline="0" noProof="0" dirty="0">
                <a:ln w="18415" cmpd="sng">
                  <a:noFill/>
                  <a:prstDash val="solid"/>
                </a:ln>
                <a:solidFill>
                  <a:prstClr val="white">
                    <a:lumMod val="65000"/>
                  </a:prstClr>
                </a:solidFill>
                <a:effectLst>
                  <a:outerShdw blurRad="63500" dir="3600000" algn="tl" rotWithShape="0">
                    <a:srgbClr val="000000">
                      <a:alpha val="70000"/>
                    </a:srgbClr>
                  </a:outerShdw>
                </a:effectLst>
                <a:uLnTx/>
                <a:uFillTx/>
                <a:latin typeface="Eras Demi ITC" pitchFamily="34" charset="0"/>
                <a:ea typeface="+mn-ea"/>
                <a:cs typeface="+mn-cs"/>
              </a:rPr>
              <a:t>  </a:t>
            </a:r>
          </a:p>
        </p:txBody>
      </p:sp>
      <p:sp>
        <p:nvSpPr>
          <p:cNvPr id="9" name="Picture Placeholder 8"/>
          <p:cNvSpPr>
            <a:spLocks noGrp="1"/>
          </p:cNvSpPr>
          <p:nvPr>
            <p:ph type="pic" sz="quarter" idx="10" hasCustomPrompt="1"/>
          </p:nvPr>
        </p:nvSpPr>
        <p:spPr>
          <a:xfrm>
            <a:off x="3" y="428626"/>
            <a:ext cx="7886700" cy="6429374"/>
          </a:xfrm>
        </p:spPr>
        <p:txBody>
          <a:bodyPr anchor="ctr"/>
          <a:lstStyle>
            <a:lvl1pPr marL="0" indent="0" algn="ctr">
              <a:buNone/>
              <a:defRPr/>
            </a:lvl1pPr>
          </a:lstStyle>
          <a:p>
            <a:r>
              <a:rPr lang="en-US" dirty="0"/>
              <a:t>Insert Picture</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337805" y="5892842"/>
            <a:ext cx="1676399" cy="832263"/>
          </a:xfrm>
          <a:prstGeom prst="rect">
            <a:avLst/>
          </a:prstGeom>
        </p:spPr>
      </p:pic>
      <p:sp>
        <p:nvSpPr>
          <p:cNvPr id="3" name="Subtitle 2"/>
          <p:cNvSpPr>
            <a:spLocks noGrp="1"/>
          </p:cNvSpPr>
          <p:nvPr>
            <p:ph type="subTitle" idx="1" hasCustomPrompt="1"/>
          </p:nvPr>
        </p:nvSpPr>
        <p:spPr>
          <a:xfrm>
            <a:off x="8051803" y="428633"/>
            <a:ext cx="3962399" cy="428623"/>
          </a:xfrm>
        </p:spPr>
        <p:txBody>
          <a:bodyPr anchor="t">
            <a:normAutofit/>
          </a:bodyPr>
          <a:lstStyle>
            <a:lvl1pPr marL="0" indent="0" algn="l">
              <a:buFont typeface="Arial" panose="020B0604020202020204" pitchFamily="34" charset="0"/>
              <a:buNone/>
              <a:defRPr sz="2000" b="1" baseline="0">
                <a:solidFill>
                  <a:srgbClr val="FFFF00"/>
                </a:solidFill>
                <a:latin typeface="Arial" panose="020B0604020202020204" pitchFamily="34" charset="0"/>
                <a:cs typeface="Arial" panose="020B0604020202020204" pitchFamily="34" charset="0"/>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dirty="0"/>
              <a:t>[RESOURCE NAME HERE]</a:t>
            </a:r>
          </a:p>
        </p:txBody>
      </p:sp>
      <p:sp>
        <p:nvSpPr>
          <p:cNvPr id="4" name="Text Placeholder 3"/>
          <p:cNvSpPr>
            <a:spLocks noGrp="1"/>
          </p:cNvSpPr>
          <p:nvPr>
            <p:ph type="body" sz="quarter" idx="11"/>
          </p:nvPr>
        </p:nvSpPr>
        <p:spPr>
          <a:xfrm>
            <a:off x="8051797" y="1037009"/>
            <a:ext cx="3962400" cy="4257675"/>
          </a:xfrm>
        </p:spPr>
        <p:txBody>
          <a:bodyPr>
            <a:normAutofit/>
          </a:bodyPr>
          <a:lstStyle>
            <a:lvl1pPr marL="0" indent="0">
              <a:spcBef>
                <a:spcPts val="1400"/>
              </a:spcBef>
              <a:buFont typeface="Arial" panose="020B0604020202020204" pitchFamily="34" charset="0"/>
              <a:buNone/>
              <a:defRPr sz="2000" b="1">
                <a:solidFill>
                  <a:schemeClr val="bg1"/>
                </a:solidFill>
                <a:latin typeface="Arial" panose="020B0604020202020204" pitchFamily="34" charset="0"/>
                <a:cs typeface="Arial" panose="020B0604020202020204" pitchFamily="34" charset="0"/>
              </a:defRPr>
            </a:lvl1pPr>
            <a:lvl2pPr>
              <a:spcBef>
                <a:spcPts val="1400"/>
              </a:spcBef>
              <a:defRPr sz="2000" b="1">
                <a:solidFill>
                  <a:schemeClr val="bg1"/>
                </a:solidFill>
                <a:latin typeface="Arial" panose="020B0604020202020204" pitchFamily="34" charset="0"/>
                <a:cs typeface="Arial" panose="020B0604020202020204" pitchFamily="34" charset="0"/>
              </a:defRPr>
            </a:lvl2pPr>
          </a:lstStyle>
          <a:p>
            <a:endParaRPr lang="en-US" dirty="0"/>
          </a:p>
        </p:txBody>
      </p:sp>
    </p:spTree>
    <p:extLst>
      <p:ext uri="{BB962C8B-B14F-4D97-AF65-F5344CB8AC3E}">
        <p14:creationId xmlns:p14="http://schemas.microsoft.com/office/powerpoint/2010/main" val="2107563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Resource_RightText">
    <p:spTree>
      <p:nvGrpSpPr>
        <p:cNvPr id="1" name=""/>
        <p:cNvGrpSpPr/>
        <p:nvPr/>
      </p:nvGrpSpPr>
      <p:grpSpPr>
        <a:xfrm>
          <a:off x="0" y="0"/>
          <a:ext cx="0" cy="0"/>
          <a:chOff x="0" y="0"/>
          <a:chExt cx="0" cy="0"/>
        </a:xfrm>
      </p:grpSpPr>
      <p:sp>
        <p:nvSpPr>
          <p:cNvPr id="10" name="Rectangle 9"/>
          <p:cNvSpPr/>
          <p:nvPr userDrawn="1"/>
        </p:nvSpPr>
        <p:spPr>
          <a:xfrm>
            <a:off x="0" y="6"/>
            <a:ext cx="12192000" cy="6856707"/>
          </a:xfrm>
          <a:prstGeom prst="rect">
            <a:avLst/>
          </a:prstGeom>
          <a:gradFill flip="none" rotWithShape="1">
            <a:gsLst>
              <a:gs pos="35000">
                <a:srgbClr val="4F745E"/>
              </a:gs>
              <a:gs pos="0">
                <a:srgbClr val="7F9E3F"/>
              </a:gs>
              <a:gs pos="100000">
                <a:srgbClr val="183860"/>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w="18415" cmpd="sng">
                  <a:noFill/>
                  <a:prstDash val="solid"/>
                </a:ln>
                <a:solidFill>
                  <a:prstClr val="white">
                    <a:lumMod val="65000"/>
                  </a:prstClr>
                </a:solidFill>
                <a:effectLst>
                  <a:outerShdw blurRad="63500" dir="3600000" algn="tl" rotWithShape="0">
                    <a:srgbClr val="000000">
                      <a:alpha val="70000"/>
                    </a:srgbClr>
                  </a:outerShdw>
                </a:effectLst>
                <a:uLnTx/>
                <a:uFillTx/>
                <a:latin typeface="Eras Demi ITC" pitchFamily="34" charset="0"/>
                <a:ea typeface="+mn-ea"/>
                <a:cs typeface="+mn-cs"/>
              </a:rPr>
              <a:t>Intro &gt;&gt;</a:t>
            </a:r>
            <a:r>
              <a:rPr kumimoji="0" lang="en-US" sz="2000" b="1" i="1" u="none" strike="noStrike" kern="1200" cap="none" spc="0" normalizeH="0" baseline="0" noProof="0" dirty="0">
                <a:ln w="18415" cmpd="sng">
                  <a:noFill/>
                  <a:prstDash val="solid"/>
                </a:ln>
                <a:solidFill>
                  <a:srgbClr val="FFFF66"/>
                </a:solidFill>
                <a:effectLst>
                  <a:outerShdw blurRad="63500" dir="3600000" algn="tl" rotWithShape="0">
                    <a:srgbClr val="000000">
                      <a:alpha val="70000"/>
                    </a:srgbClr>
                  </a:outerShdw>
                </a:effectLst>
                <a:uLnTx/>
                <a:uFillTx/>
                <a:latin typeface="Eras Demi ITC" pitchFamily="34" charset="0"/>
                <a:ea typeface="+mn-ea"/>
                <a:cs typeface="+mn-cs"/>
              </a:rPr>
              <a:t> </a:t>
            </a:r>
            <a:r>
              <a:rPr kumimoji="0" lang="en-US" sz="2000" b="1" i="1" u="none" strike="noStrike" kern="1200" cap="none" spc="0" normalizeH="0" baseline="0" noProof="0" dirty="0">
                <a:ln w="18415" cmpd="sng">
                  <a:noFill/>
                  <a:prstDash val="solid"/>
                </a:ln>
                <a:solidFill>
                  <a:prstClr val="white">
                    <a:lumMod val="65000"/>
                  </a:prstClr>
                </a:solidFill>
                <a:effectLst>
                  <a:outerShdw blurRad="63500" dir="3600000" algn="tl" rotWithShape="0">
                    <a:srgbClr val="000000">
                      <a:alpha val="70000"/>
                    </a:srgbClr>
                  </a:outerShdw>
                </a:effectLst>
                <a:uLnTx/>
                <a:uFillTx/>
                <a:latin typeface="Eras Demi ITC" pitchFamily="34" charset="0"/>
                <a:ea typeface="+mn-ea"/>
                <a:cs typeface="+mn-cs"/>
              </a:rPr>
              <a:t>Location &gt;&gt;  Project Scope &gt;&gt; </a:t>
            </a:r>
            <a:r>
              <a:rPr kumimoji="0" lang="en-US" sz="2000" b="1" i="1" u="none" strike="noStrike" kern="1200" cap="none" spc="0" normalizeH="0" baseline="0" noProof="0" dirty="0">
                <a:ln w="18415" cmpd="sng">
                  <a:noFill/>
                  <a:prstDash val="solid"/>
                </a:ln>
                <a:solidFill>
                  <a:srgbClr val="FFFF66"/>
                </a:solidFill>
                <a:effectLst>
                  <a:outerShdw blurRad="63500" dir="3600000" algn="tl" rotWithShape="0">
                    <a:srgbClr val="000000">
                      <a:alpha val="70000"/>
                    </a:srgbClr>
                  </a:outerShdw>
                </a:effectLst>
                <a:uLnTx/>
                <a:uFillTx/>
                <a:latin typeface="Eras Demi ITC" pitchFamily="34" charset="0"/>
                <a:ea typeface="+mn-ea"/>
                <a:cs typeface="+mn-cs"/>
              </a:rPr>
              <a:t>Resources </a:t>
            </a:r>
            <a:r>
              <a:rPr kumimoji="0" lang="en-US" sz="2000" b="1" i="1" u="none" strike="noStrike" kern="1200" cap="none" spc="0" normalizeH="0" baseline="0" noProof="0" dirty="0">
                <a:ln w="18415" cmpd="sng">
                  <a:noFill/>
                  <a:prstDash val="solid"/>
                </a:ln>
                <a:solidFill>
                  <a:prstClr val="white">
                    <a:lumMod val="65000"/>
                  </a:prstClr>
                </a:solidFill>
                <a:effectLst>
                  <a:outerShdw blurRad="63500" dir="3600000" algn="tl" rotWithShape="0">
                    <a:srgbClr val="000000">
                      <a:alpha val="70000"/>
                    </a:srgbClr>
                  </a:outerShdw>
                </a:effectLst>
                <a:uLnTx/>
                <a:uFillTx/>
                <a:latin typeface="Eras Demi ITC" pitchFamily="34" charset="0"/>
                <a:ea typeface="+mn-ea"/>
                <a:cs typeface="+mn-cs"/>
              </a:rPr>
              <a:t>&gt;&gt; Additional Information &gt;&gt;  Cost  &gt;&gt; Summary</a:t>
            </a:r>
            <a:r>
              <a:rPr kumimoji="0" lang="en-US" sz="2000" b="0" i="1" u="none" strike="noStrike" kern="1200" cap="none" spc="0" normalizeH="0" baseline="0" noProof="0" dirty="0">
                <a:ln w="18415" cmpd="sng">
                  <a:noFill/>
                  <a:prstDash val="solid"/>
                </a:ln>
                <a:solidFill>
                  <a:prstClr val="white">
                    <a:lumMod val="65000"/>
                  </a:prstClr>
                </a:solidFill>
                <a:effectLst>
                  <a:outerShdw blurRad="63500" dir="3600000" algn="tl" rotWithShape="0">
                    <a:srgbClr val="000000">
                      <a:alpha val="70000"/>
                    </a:srgbClr>
                  </a:outerShdw>
                </a:effectLst>
                <a:uLnTx/>
                <a:uFillTx/>
                <a:latin typeface="Eras Demi ITC" pitchFamily="34" charset="0"/>
                <a:ea typeface="+mn-ea"/>
                <a:cs typeface="+mn-cs"/>
              </a:rPr>
              <a:t>  </a:t>
            </a:r>
          </a:p>
        </p:txBody>
      </p:sp>
      <p:sp>
        <p:nvSpPr>
          <p:cNvPr id="9" name="Picture Placeholder 8"/>
          <p:cNvSpPr>
            <a:spLocks noGrp="1"/>
          </p:cNvSpPr>
          <p:nvPr>
            <p:ph type="pic" sz="quarter" idx="10" hasCustomPrompt="1"/>
          </p:nvPr>
        </p:nvSpPr>
        <p:spPr>
          <a:xfrm>
            <a:off x="3" y="428626"/>
            <a:ext cx="7886700" cy="6429374"/>
          </a:xfrm>
        </p:spPr>
        <p:txBody>
          <a:bodyPr anchor="ctr"/>
          <a:lstStyle>
            <a:lvl1pPr marL="0" indent="0" algn="ctr">
              <a:buNone/>
              <a:defRPr/>
            </a:lvl1pPr>
          </a:lstStyle>
          <a:p>
            <a:r>
              <a:rPr lang="en-US" dirty="0"/>
              <a:t>Insert Picture</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337805" y="5892842"/>
            <a:ext cx="1676399" cy="832263"/>
          </a:xfrm>
          <a:prstGeom prst="rect">
            <a:avLst/>
          </a:prstGeom>
        </p:spPr>
      </p:pic>
      <p:sp>
        <p:nvSpPr>
          <p:cNvPr id="4" name="Text Placeholder 3"/>
          <p:cNvSpPr>
            <a:spLocks noGrp="1"/>
          </p:cNvSpPr>
          <p:nvPr>
            <p:ph type="body" sz="quarter" idx="11" hasCustomPrompt="1"/>
          </p:nvPr>
        </p:nvSpPr>
        <p:spPr>
          <a:xfrm>
            <a:off x="8051797" y="428627"/>
            <a:ext cx="3962400" cy="5105274"/>
          </a:xfrm>
        </p:spPr>
        <p:txBody>
          <a:bodyPr>
            <a:normAutofit/>
          </a:bodyPr>
          <a:lstStyle>
            <a:lvl1pPr marL="0" indent="0">
              <a:spcBef>
                <a:spcPts val="1400"/>
              </a:spcBef>
              <a:buFont typeface="Arial" panose="020B0604020202020204" pitchFamily="34" charset="0"/>
              <a:buNone/>
              <a:defRPr sz="2000" b="1">
                <a:solidFill>
                  <a:schemeClr val="bg1"/>
                </a:solidFill>
                <a:latin typeface="Arial" panose="020B0604020202020204" pitchFamily="34" charset="0"/>
                <a:cs typeface="Arial" panose="020B0604020202020204" pitchFamily="34" charset="0"/>
              </a:defRPr>
            </a:lvl1pPr>
            <a:lvl2pPr>
              <a:spcBef>
                <a:spcPts val="1400"/>
              </a:spcBef>
              <a:defRPr sz="2000" b="1">
                <a:solidFill>
                  <a:schemeClr val="bg1"/>
                </a:solidFill>
                <a:latin typeface="Arial" panose="020B0604020202020204" pitchFamily="34" charset="0"/>
                <a:cs typeface="Arial" panose="020B0604020202020204" pitchFamily="34" charset="0"/>
              </a:defRPr>
            </a:lvl2pPr>
          </a:lstStyle>
          <a:p>
            <a:r>
              <a:rPr lang="en-US" dirty="0"/>
              <a:t>These slides are for additional pictures and comments about the resource. This will be the waterbody, greenways, any historic and cultural points, and nature heritage elements.  One note: trustees have requested images of the plants and critters – if there are many just pick the most notable. NHP staff can assist with this. </a:t>
            </a:r>
          </a:p>
          <a:p>
            <a:r>
              <a:rPr lang="en-US" dirty="0"/>
              <a:t>Add or delete as necessary.</a:t>
            </a:r>
          </a:p>
        </p:txBody>
      </p:sp>
    </p:spTree>
    <p:extLst>
      <p:ext uri="{BB962C8B-B14F-4D97-AF65-F5344CB8AC3E}">
        <p14:creationId xmlns:p14="http://schemas.microsoft.com/office/powerpoint/2010/main" val="27287262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Resource_BottomText">
    <p:spTree>
      <p:nvGrpSpPr>
        <p:cNvPr id="1" name=""/>
        <p:cNvGrpSpPr/>
        <p:nvPr/>
      </p:nvGrpSpPr>
      <p:grpSpPr>
        <a:xfrm>
          <a:off x="0" y="0"/>
          <a:ext cx="0" cy="0"/>
          <a:chOff x="0" y="0"/>
          <a:chExt cx="0" cy="0"/>
        </a:xfrm>
      </p:grpSpPr>
      <p:sp>
        <p:nvSpPr>
          <p:cNvPr id="8" name="Rectangle 7"/>
          <p:cNvSpPr/>
          <p:nvPr userDrawn="1"/>
        </p:nvSpPr>
        <p:spPr>
          <a:xfrm>
            <a:off x="0" y="10174"/>
            <a:ext cx="12192000" cy="6856707"/>
          </a:xfrm>
          <a:prstGeom prst="rect">
            <a:avLst/>
          </a:prstGeom>
          <a:gradFill flip="none" rotWithShape="1">
            <a:gsLst>
              <a:gs pos="35000">
                <a:srgbClr val="4F745E"/>
              </a:gs>
              <a:gs pos="0">
                <a:srgbClr val="7F9E3F"/>
              </a:gs>
              <a:gs pos="100000">
                <a:srgbClr val="183860"/>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w="18415" cmpd="sng">
                  <a:noFill/>
                  <a:prstDash val="solid"/>
                </a:ln>
                <a:solidFill>
                  <a:prstClr val="white">
                    <a:lumMod val="65000"/>
                  </a:prstClr>
                </a:solidFill>
                <a:effectLst>
                  <a:outerShdw blurRad="63500" dir="3600000" algn="tl" rotWithShape="0">
                    <a:srgbClr val="000000">
                      <a:alpha val="70000"/>
                    </a:srgbClr>
                  </a:outerShdw>
                </a:effectLst>
                <a:uLnTx/>
                <a:uFillTx/>
                <a:latin typeface="Eras Demi ITC" pitchFamily="34" charset="0"/>
                <a:ea typeface="+mn-ea"/>
                <a:cs typeface="+mn-cs"/>
              </a:rPr>
              <a:t>Intro</a:t>
            </a:r>
            <a:r>
              <a:rPr kumimoji="0" lang="en-US" sz="2000" b="1" i="1" u="none" strike="noStrike" kern="1200" cap="none" spc="0" normalizeH="0" baseline="0" noProof="0" dirty="0">
                <a:ln w="18415" cmpd="sng">
                  <a:noFill/>
                  <a:prstDash val="solid"/>
                </a:ln>
                <a:solidFill>
                  <a:srgbClr val="FFFF66"/>
                </a:solidFill>
                <a:effectLst>
                  <a:outerShdw blurRad="63500" dir="3600000" algn="tl" rotWithShape="0">
                    <a:srgbClr val="000000">
                      <a:alpha val="70000"/>
                    </a:srgbClr>
                  </a:outerShdw>
                </a:effectLst>
                <a:uLnTx/>
                <a:uFillTx/>
                <a:latin typeface="Eras Demi ITC" pitchFamily="34" charset="0"/>
                <a:ea typeface="+mn-ea"/>
                <a:cs typeface="+mn-cs"/>
              </a:rPr>
              <a:t> </a:t>
            </a:r>
            <a:r>
              <a:rPr kumimoji="0" lang="en-US" sz="2000" b="1" i="1" u="none" strike="noStrike" kern="1200" cap="none" spc="0" normalizeH="0" baseline="0" noProof="0" dirty="0">
                <a:ln w="18415" cmpd="sng">
                  <a:noFill/>
                  <a:prstDash val="solid"/>
                </a:ln>
                <a:solidFill>
                  <a:prstClr val="white">
                    <a:lumMod val="65000"/>
                  </a:prstClr>
                </a:solidFill>
                <a:effectLst>
                  <a:outerShdw blurRad="63500" dir="3600000" algn="tl" rotWithShape="0">
                    <a:srgbClr val="000000">
                      <a:alpha val="70000"/>
                    </a:srgbClr>
                  </a:outerShdw>
                </a:effectLst>
                <a:uLnTx/>
                <a:uFillTx/>
                <a:latin typeface="Eras Demi ITC" pitchFamily="34" charset="0"/>
                <a:ea typeface="+mn-ea"/>
                <a:cs typeface="+mn-cs"/>
              </a:rPr>
              <a:t>&gt;&gt;</a:t>
            </a:r>
            <a:r>
              <a:rPr kumimoji="0" lang="en-US" sz="2000" b="1" i="1" u="none" strike="noStrike" kern="1200" cap="none" spc="0" normalizeH="0" baseline="0" noProof="0" dirty="0">
                <a:ln w="18415" cmpd="sng">
                  <a:noFill/>
                  <a:prstDash val="solid"/>
                </a:ln>
                <a:solidFill>
                  <a:srgbClr val="FFFF66"/>
                </a:solidFill>
                <a:effectLst>
                  <a:outerShdw blurRad="63500" dir="3600000" algn="tl" rotWithShape="0">
                    <a:srgbClr val="000000">
                      <a:alpha val="70000"/>
                    </a:srgbClr>
                  </a:outerShdw>
                </a:effectLst>
                <a:uLnTx/>
                <a:uFillTx/>
                <a:latin typeface="Eras Demi ITC" pitchFamily="34" charset="0"/>
                <a:ea typeface="+mn-ea"/>
                <a:cs typeface="+mn-cs"/>
              </a:rPr>
              <a:t> </a:t>
            </a:r>
            <a:r>
              <a:rPr kumimoji="0" lang="en-US" sz="2000" b="1" i="1" u="none" strike="noStrike" kern="1200" cap="none" spc="0" normalizeH="0" baseline="0" noProof="0" dirty="0">
                <a:ln w="18415" cmpd="sng">
                  <a:noFill/>
                  <a:prstDash val="solid"/>
                </a:ln>
                <a:solidFill>
                  <a:prstClr val="white">
                    <a:lumMod val="65000"/>
                  </a:prstClr>
                </a:solidFill>
                <a:effectLst>
                  <a:outerShdw blurRad="63500" dir="3600000" algn="tl" rotWithShape="0">
                    <a:srgbClr val="000000">
                      <a:alpha val="70000"/>
                    </a:srgbClr>
                  </a:outerShdw>
                </a:effectLst>
                <a:uLnTx/>
                <a:uFillTx/>
                <a:latin typeface="Eras Demi ITC" pitchFamily="34" charset="0"/>
                <a:ea typeface="+mn-ea"/>
                <a:cs typeface="+mn-cs"/>
              </a:rPr>
              <a:t>Location &gt;&gt;  Project Scope &gt;&gt; </a:t>
            </a:r>
            <a:r>
              <a:rPr kumimoji="0" lang="en-US" sz="2000" b="1" i="1" u="none" strike="noStrike" kern="1200" cap="none" spc="0" normalizeH="0" baseline="0" noProof="0" dirty="0">
                <a:ln w="18415" cmpd="sng">
                  <a:noFill/>
                  <a:prstDash val="solid"/>
                </a:ln>
                <a:solidFill>
                  <a:srgbClr val="FFFF66"/>
                </a:solidFill>
                <a:effectLst>
                  <a:outerShdw blurRad="63500" dir="3600000" algn="tl" rotWithShape="0">
                    <a:srgbClr val="000000">
                      <a:alpha val="70000"/>
                    </a:srgbClr>
                  </a:outerShdw>
                </a:effectLst>
                <a:uLnTx/>
                <a:uFillTx/>
                <a:latin typeface="Eras Demi ITC" pitchFamily="34" charset="0"/>
                <a:ea typeface="+mn-ea"/>
                <a:cs typeface="+mn-cs"/>
              </a:rPr>
              <a:t>Resources</a:t>
            </a:r>
            <a:r>
              <a:rPr kumimoji="0" lang="en-US" sz="2000" b="1" i="1" u="none" strike="noStrike" kern="1200" cap="none" spc="0" normalizeH="0" baseline="0" noProof="0" dirty="0">
                <a:ln w="18415" cmpd="sng">
                  <a:noFill/>
                  <a:prstDash val="solid"/>
                </a:ln>
                <a:solidFill>
                  <a:prstClr val="white">
                    <a:lumMod val="65000"/>
                  </a:prstClr>
                </a:solidFill>
                <a:effectLst>
                  <a:outerShdw blurRad="63500" dir="3600000" algn="tl" rotWithShape="0">
                    <a:srgbClr val="000000">
                      <a:alpha val="70000"/>
                    </a:srgbClr>
                  </a:outerShdw>
                </a:effectLst>
                <a:uLnTx/>
                <a:uFillTx/>
                <a:latin typeface="Eras Demi ITC" pitchFamily="34" charset="0"/>
                <a:ea typeface="+mn-ea"/>
                <a:cs typeface="+mn-cs"/>
              </a:rPr>
              <a:t> &gt;&gt; Additional Information &gt;&gt;  Cost  &gt;&gt; Summary</a:t>
            </a:r>
            <a:r>
              <a:rPr kumimoji="0" lang="en-US" sz="2000" b="0" i="1" u="none" strike="noStrike" kern="1200" cap="none" spc="0" normalizeH="0" baseline="0" noProof="0" dirty="0">
                <a:ln w="18415" cmpd="sng">
                  <a:noFill/>
                  <a:prstDash val="solid"/>
                </a:ln>
                <a:solidFill>
                  <a:prstClr val="white">
                    <a:lumMod val="65000"/>
                  </a:prstClr>
                </a:solidFill>
                <a:effectLst>
                  <a:outerShdw blurRad="63500" dir="3600000" algn="tl" rotWithShape="0">
                    <a:srgbClr val="000000">
                      <a:alpha val="70000"/>
                    </a:srgbClr>
                  </a:outerShdw>
                </a:effectLst>
                <a:uLnTx/>
                <a:uFillTx/>
                <a:latin typeface="Eras Demi ITC" pitchFamily="34" charset="0"/>
                <a:ea typeface="+mn-ea"/>
                <a:cs typeface="+mn-cs"/>
              </a:rPr>
              <a:t>  </a:t>
            </a:r>
          </a:p>
        </p:txBody>
      </p:sp>
      <p:sp>
        <p:nvSpPr>
          <p:cNvPr id="9" name="Picture Placeholder 8"/>
          <p:cNvSpPr>
            <a:spLocks noGrp="1"/>
          </p:cNvSpPr>
          <p:nvPr>
            <p:ph type="pic" sz="quarter" idx="10" hasCustomPrompt="1"/>
          </p:nvPr>
        </p:nvSpPr>
        <p:spPr>
          <a:xfrm>
            <a:off x="0" y="428633"/>
            <a:ext cx="12192000" cy="5312903"/>
          </a:xfrm>
        </p:spPr>
        <p:txBody>
          <a:bodyPr anchor="ctr"/>
          <a:lstStyle>
            <a:lvl1pPr marL="0" indent="0" algn="ctr">
              <a:buNone/>
              <a:defRPr/>
            </a:lvl1pPr>
          </a:lstStyle>
          <a:p>
            <a:r>
              <a:rPr lang="en-US" dirty="0"/>
              <a:t>Insert Photo</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337805" y="5892842"/>
            <a:ext cx="1676399" cy="832263"/>
          </a:xfrm>
          <a:prstGeom prst="rect">
            <a:avLst/>
          </a:prstGeom>
        </p:spPr>
      </p:pic>
      <p:sp>
        <p:nvSpPr>
          <p:cNvPr id="3" name="Subtitle 2"/>
          <p:cNvSpPr>
            <a:spLocks noGrp="1"/>
          </p:cNvSpPr>
          <p:nvPr>
            <p:ph type="subTitle" idx="1" hasCustomPrompt="1"/>
          </p:nvPr>
        </p:nvSpPr>
        <p:spPr>
          <a:xfrm>
            <a:off x="3585033" y="5817082"/>
            <a:ext cx="6530519" cy="1049796"/>
          </a:xfrm>
        </p:spPr>
        <p:txBody>
          <a:bodyPr anchor="t">
            <a:normAutofit/>
          </a:bodyPr>
          <a:lstStyle>
            <a:lvl1pPr marL="0" indent="0" algn="l">
              <a:buNone/>
              <a:defRPr sz="2000" b="1">
                <a:solidFill>
                  <a:schemeClr val="bg1"/>
                </a:solidFill>
                <a:latin typeface="Arial" panose="020B0604020202020204" pitchFamily="34" charset="0"/>
                <a:cs typeface="Arial" panose="020B0604020202020204" pitchFamily="34" charset="0"/>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dirty="0"/>
              <a:t>Details</a:t>
            </a:r>
          </a:p>
        </p:txBody>
      </p:sp>
      <p:sp>
        <p:nvSpPr>
          <p:cNvPr id="10" name="Text Placeholder 10"/>
          <p:cNvSpPr>
            <a:spLocks noGrp="1"/>
          </p:cNvSpPr>
          <p:nvPr>
            <p:ph type="body" sz="quarter" idx="13" hasCustomPrompt="1"/>
          </p:nvPr>
        </p:nvSpPr>
        <p:spPr>
          <a:xfrm>
            <a:off x="0" y="5837706"/>
            <a:ext cx="3407229" cy="427038"/>
          </a:xfrm>
        </p:spPr>
        <p:txBody>
          <a:bodyPr>
            <a:normAutofit/>
          </a:bodyPr>
          <a:lstStyle>
            <a:lvl1pPr marL="0" indent="0">
              <a:buNone/>
              <a:defRPr sz="2000" b="1" baseline="0">
                <a:solidFill>
                  <a:srgbClr val="FFFF66"/>
                </a:solidFill>
                <a:latin typeface="Arial" panose="020B0604020202020204" pitchFamily="34" charset="0"/>
                <a:cs typeface="Arial" panose="020B0604020202020204" pitchFamily="34" charset="0"/>
              </a:defRPr>
            </a:lvl1pPr>
          </a:lstStyle>
          <a:p>
            <a:pPr lvl="0"/>
            <a:r>
              <a:rPr lang="en-US" dirty="0"/>
              <a:t>[RESOURCE NAME]</a:t>
            </a:r>
          </a:p>
        </p:txBody>
      </p:sp>
    </p:spTree>
    <p:extLst>
      <p:ext uri="{BB962C8B-B14F-4D97-AF65-F5344CB8AC3E}">
        <p14:creationId xmlns:p14="http://schemas.microsoft.com/office/powerpoint/2010/main" val="37268659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Resource_2x_photo">
    <p:spTree>
      <p:nvGrpSpPr>
        <p:cNvPr id="1" name=""/>
        <p:cNvGrpSpPr/>
        <p:nvPr/>
      </p:nvGrpSpPr>
      <p:grpSpPr>
        <a:xfrm>
          <a:off x="0" y="0"/>
          <a:ext cx="0" cy="0"/>
          <a:chOff x="0" y="0"/>
          <a:chExt cx="0" cy="0"/>
        </a:xfrm>
      </p:grpSpPr>
      <p:sp>
        <p:nvSpPr>
          <p:cNvPr id="10" name="Rectangle 9"/>
          <p:cNvSpPr/>
          <p:nvPr userDrawn="1"/>
        </p:nvSpPr>
        <p:spPr>
          <a:xfrm>
            <a:off x="0" y="10174"/>
            <a:ext cx="12192000" cy="6856707"/>
          </a:xfrm>
          <a:prstGeom prst="rect">
            <a:avLst/>
          </a:prstGeom>
          <a:gradFill flip="none" rotWithShape="1">
            <a:gsLst>
              <a:gs pos="35000">
                <a:srgbClr val="4F745E"/>
              </a:gs>
              <a:gs pos="0">
                <a:srgbClr val="7F9E3F"/>
              </a:gs>
              <a:gs pos="100000">
                <a:srgbClr val="183860"/>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w="18415" cmpd="sng">
                  <a:noFill/>
                  <a:prstDash val="solid"/>
                </a:ln>
                <a:solidFill>
                  <a:prstClr val="white">
                    <a:lumMod val="65000"/>
                  </a:prstClr>
                </a:solidFill>
                <a:effectLst>
                  <a:outerShdw blurRad="63500" dir="3600000" algn="tl" rotWithShape="0">
                    <a:srgbClr val="000000">
                      <a:alpha val="70000"/>
                    </a:srgbClr>
                  </a:outerShdw>
                </a:effectLst>
                <a:uLnTx/>
                <a:uFillTx/>
                <a:latin typeface="Eras Demi ITC" pitchFamily="34" charset="0"/>
                <a:ea typeface="+mn-ea"/>
                <a:cs typeface="+mn-cs"/>
              </a:rPr>
              <a:t>Intro</a:t>
            </a:r>
            <a:r>
              <a:rPr kumimoji="0" lang="en-US" sz="2000" b="1" i="1" u="none" strike="noStrike" kern="1200" cap="none" spc="0" normalizeH="0" baseline="0" noProof="0" dirty="0">
                <a:ln w="18415" cmpd="sng">
                  <a:noFill/>
                  <a:prstDash val="solid"/>
                </a:ln>
                <a:solidFill>
                  <a:srgbClr val="FFFF66"/>
                </a:solidFill>
                <a:effectLst>
                  <a:outerShdw blurRad="63500" dir="3600000" algn="tl" rotWithShape="0">
                    <a:srgbClr val="000000">
                      <a:alpha val="70000"/>
                    </a:srgbClr>
                  </a:outerShdw>
                </a:effectLst>
                <a:uLnTx/>
                <a:uFillTx/>
                <a:latin typeface="Eras Demi ITC" pitchFamily="34" charset="0"/>
                <a:ea typeface="+mn-ea"/>
                <a:cs typeface="+mn-cs"/>
              </a:rPr>
              <a:t> </a:t>
            </a:r>
            <a:r>
              <a:rPr kumimoji="0" lang="en-US" sz="2000" b="1" i="1" u="none" strike="noStrike" kern="1200" cap="none" spc="0" normalizeH="0" baseline="0" noProof="0" dirty="0">
                <a:ln w="18415" cmpd="sng">
                  <a:noFill/>
                  <a:prstDash val="solid"/>
                </a:ln>
                <a:solidFill>
                  <a:prstClr val="white">
                    <a:lumMod val="65000"/>
                  </a:prstClr>
                </a:solidFill>
                <a:effectLst>
                  <a:outerShdw blurRad="63500" dir="3600000" algn="tl" rotWithShape="0">
                    <a:srgbClr val="000000">
                      <a:alpha val="70000"/>
                    </a:srgbClr>
                  </a:outerShdw>
                </a:effectLst>
                <a:uLnTx/>
                <a:uFillTx/>
                <a:latin typeface="Eras Demi ITC" pitchFamily="34" charset="0"/>
                <a:ea typeface="+mn-ea"/>
                <a:cs typeface="+mn-cs"/>
              </a:rPr>
              <a:t>&gt;&gt;</a:t>
            </a:r>
            <a:r>
              <a:rPr kumimoji="0" lang="en-US" sz="2000" b="1" i="1" u="none" strike="noStrike" kern="1200" cap="none" spc="0" normalizeH="0" baseline="0" noProof="0" dirty="0">
                <a:ln w="18415" cmpd="sng">
                  <a:noFill/>
                  <a:prstDash val="solid"/>
                </a:ln>
                <a:solidFill>
                  <a:srgbClr val="FFFF66"/>
                </a:solidFill>
                <a:effectLst>
                  <a:outerShdw blurRad="63500" dir="3600000" algn="tl" rotWithShape="0">
                    <a:srgbClr val="000000">
                      <a:alpha val="70000"/>
                    </a:srgbClr>
                  </a:outerShdw>
                </a:effectLst>
                <a:uLnTx/>
                <a:uFillTx/>
                <a:latin typeface="Eras Demi ITC" pitchFamily="34" charset="0"/>
                <a:ea typeface="+mn-ea"/>
                <a:cs typeface="+mn-cs"/>
              </a:rPr>
              <a:t> </a:t>
            </a:r>
            <a:r>
              <a:rPr kumimoji="0" lang="en-US" sz="2000" b="1" i="1" u="none" strike="noStrike" kern="1200" cap="none" spc="0" normalizeH="0" baseline="0" noProof="0" dirty="0">
                <a:ln w="18415" cmpd="sng">
                  <a:noFill/>
                  <a:prstDash val="solid"/>
                </a:ln>
                <a:solidFill>
                  <a:prstClr val="white">
                    <a:lumMod val="65000"/>
                  </a:prstClr>
                </a:solidFill>
                <a:effectLst>
                  <a:outerShdw blurRad="63500" dir="3600000" algn="tl" rotWithShape="0">
                    <a:srgbClr val="000000">
                      <a:alpha val="70000"/>
                    </a:srgbClr>
                  </a:outerShdw>
                </a:effectLst>
                <a:uLnTx/>
                <a:uFillTx/>
                <a:latin typeface="Eras Demi ITC" pitchFamily="34" charset="0"/>
                <a:ea typeface="+mn-ea"/>
                <a:cs typeface="+mn-cs"/>
              </a:rPr>
              <a:t>Location &gt;&gt;  Project Scope &gt;&gt; </a:t>
            </a:r>
            <a:r>
              <a:rPr kumimoji="0" lang="en-US" sz="2000" b="1" i="1" u="none" strike="noStrike" kern="1200" cap="none" spc="0" normalizeH="0" baseline="0" noProof="0" dirty="0">
                <a:ln w="18415" cmpd="sng">
                  <a:noFill/>
                  <a:prstDash val="solid"/>
                </a:ln>
                <a:solidFill>
                  <a:srgbClr val="FFFF66"/>
                </a:solidFill>
                <a:effectLst>
                  <a:outerShdw blurRad="63500" dir="3600000" algn="tl" rotWithShape="0">
                    <a:srgbClr val="000000">
                      <a:alpha val="70000"/>
                    </a:srgbClr>
                  </a:outerShdw>
                </a:effectLst>
                <a:uLnTx/>
                <a:uFillTx/>
                <a:latin typeface="Eras Demi ITC" pitchFamily="34" charset="0"/>
                <a:ea typeface="+mn-ea"/>
                <a:cs typeface="+mn-cs"/>
              </a:rPr>
              <a:t>Resources</a:t>
            </a:r>
            <a:r>
              <a:rPr kumimoji="0" lang="en-US" sz="2000" b="1" i="1" u="none" strike="noStrike" kern="1200" cap="none" spc="0" normalizeH="0" baseline="0" noProof="0" dirty="0">
                <a:ln w="18415" cmpd="sng">
                  <a:noFill/>
                  <a:prstDash val="solid"/>
                </a:ln>
                <a:solidFill>
                  <a:prstClr val="white">
                    <a:lumMod val="65000"/>
                  </a:prstClr>
                </a:solidFill>
                <a:effectLst>
                  <a:outerShdw blurRad="63500" dir="3600000" algn="tl" rotWithShape="0">
                    <a:srgbClr val="000000">
                      <a:alpha val="70000"/>
                    </a:srgbClr>
                  </a:outerShdw>
                </a:effectLst>
                <a:uLnTx/>
                <a:uFillTx/>
                <a:latin typeface="Eras Demi ITC" pitchFamily="34" charset="0"/>
                <a:ea typeface="+mn-ea"/>
                <a:cs typeface="+mn-cs"/>
              </a:rPr>
              <a:t> &gt;&gt; Additional Information &gt;&gt;  Cost  &gt;&gt; Summary</a:t>
            </a:r>
            <a:r>
              <a:rPr kumimoji="0" lang="en-US" sz="2000" b="0" i="1" u="none" strike="noStrike" kern="1200" cap="none" spc="0" normalizeH="0" baseline="0" noProof="0" dirty="0">
                <a:ln w="18415" cmpd="sng">
                  <a:noFill/>
                  <a:prstDash val="solid"/>
                </a:ln>
                <a:solidFill>
                  <a:prstClr val="white">
                    <a:lumMod val="65000"/>
                  </a:prstClr>
                </a:solidFill>
                <a:effectLst>
                  <a:outerShdw blurRad="63500" dir="3600000" algn="tl" rotWithShape="0">
                    <a:srgbClr val="000000">
                      <a:alpha val="70000"/>
                    </a:srgbClr>
                  </a:outerShdw>
                </a:effectLst>
                <a:uLnTx/>
                <a:uFillTx/>
                <a:latin typeface="Eras Demi ITC" pitchFamily="34" charset="0"/>
                <a:ea typeface="+mn-ea"/>
                <a:cs typeface="+mn-cs"/>
              </a:rPr>
              <a:t>  </a:t>
            </a:r>
          </a:p>
        </p:txBody>
      </p:sp>
      <p:sp>
        <p:nvSpPr>
          <p:cNvPr id="9" name="Picture Placeholder 8"/>
          <p:cNvSpPr>
            <a:spLocks noGrp="1"/>
          </p:cNvSpPr>
          <p:nvPr>
            <p:ph type="pic" sz="quarter" idx="10" hasCustomPrompt="1"/>
          </p:nvPr>
        </p:nvSpPr>
        <p:spPr>
          <a:xfrm>
            <a:off x="5149849" y="428626"/>
            <a:ext cx="6804107" cy="2965023"/>
          </a:xfrm>
        </p:spPr>
        <p:txBody>
          <a:bodyPr anchor="ctr"/>
          <a:lstStyle>
            <a:lvl1pPr marL="0" indent="0" algn="ctr">
              <a:buNone/>
              <a:defRPr/>
            </a:lvl1pPr>
          </a:lstStyle>
          <a:p>
            <a:r>
              <a:rPr lang="en-US" dirty="0"/>
              <a:t>Insert Photo</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337805" y="5892842"/>
            <a:ext cx="1676399" cy="832263"/>
          </a:xfrm>
          <a:prstGeom prst="rect">
            <a:avLst/>
          </a:prstGeom>
        </p:spPr>
      </p:pic>
      <p:sp>
        <p:nvSpPr>
          <p:cNvPr id="3" name="Subtitle 2"/>
          <p:cNvSpPr>
            <a:spLocks noGrp="1"/>
          </p:cNvSpPr>
          <p:nvPr>
            <p:ph type="subTitle" idx="1" hasCustomPrompt="1"/>
          </p:nvPr>
        </p:nvSpPr>
        <p:spPr>
          <a:xfrm>
            <a:off x="184154" y="1088571"/>
            <a:ext cx="4579529" cy="2305078"/>
          </a:xfrm>
        </p:spPr>
        <p:txBody>
          <a:bodyPr anchor="t">
            <a:normAutofit/>
          </a:bodyPr>
          <a:lstStyle>
            <a:lvl1pPr marL="0" indent="0" algn="l">
              <a:buNone/>
              <a:defRPr sz="2000" b="1">
                <a:solidFill>
                  <a:schemeClr val="bg1"/>
                </a:solidFill>
                <a:latin typeface="Arial" panose="020B0604020202020204" pitchFamily="34" charset="0"/>
                <a:cs typeface="Arial" panose="020B0604020202020204" pitchFamily="34" charset="0"/>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dirty="0"/>
              <a:t>This is a photo – isn’t it lovely?</a:t>
            </a:r>
          </a:p>
        </p:txBody>
      </p:sp>
      <p:sp>
        <p:nvSpPr>
          <p:cNvPr id="8" name="Picture Placeholder 8"/>
          <p:cNvSpPr>
            <a:spLocks noGrp="1"/>
          </p:cNvSpPr>
          <p:nvPr>
            <p:ph type="pic" sz="quarter" idx="11" hasCustomPrompt="1"/>
          </p:nvPr>
        </p:nvSpPr>
        <p:spPr>
          <a:xfrm>
            <a:off x="866321" y="3668944"/>
            <a:ext cx="6804107" cy="2965023"/>
          </a:xfrm>
        </p:spPr>
        <p:txBody>
          <a:bodyPr anchor="ctr"/>
          <a:lstStyle>
            <a:lvl1pPr marL="0" indent="0" algn="ctr">
              <a:buNone/>
              <a:defRPr/>
            </a:lvl1pPr>
          </a:lstStyle>
          <a:p>
            <a:r>
              <a:rPr lang="en-US" dirty="0"/>
              <a:t>Insert Photo</a:t>
            </a:r>
          </a:p>
        </p:txBody>
      </p:sp>
      <p:sp>
        <p:nvSpPr>
          <p:cNvPr id="11" name="Text Placeholder 10"/>
          <p:cNvSpPr>
            <a:spLocks noGrp="1"/>
          </p:cNvSpPr>
          <p:nvPr>
            <p:ph type="body" sz="quarter" idx="13" hasCustomPrompt="1"/>
          </p:nvPr>
        </p:nvSpPr>
        <p:spPr>
          <a:xfrm>
            <a:off x="184149" y="428625"/>
            <a:ext cx="4579939" cy="427038"/>
          </a:xfrm>
        </p:spPr>
        <p:txBody>
          <a:bodyPr>
            <a:normAutofit/>
          </a:bodyPr>
          <a:lstStyle>
            <a:lvl1pPr marL="0" indent="0">
              <a:buNone/>
              <a:defRPr sz="2000" b="1" baseline="0">
                <a:solidFill>
                  <a:srgbClr val="FFFF66"/>
                </a:solidFill>
                <a:latin typeface="Arial" panose="020B0604020202020204" pitchFamily="34" charset="0"/>
                <a:cs typeface="Arial" panose="020B0604020202020204" pitchFamily="34" charset="0"/>
              </a:defRPr>
            </a:lvl1pPr>
          </a:lstStyle>
          <a:p>
            <a:pPr lvl="0"/>
            <a:r>
              <a:rPr lang="en-US" dirty="0"/>
              <a:t>[RESOURCE NAME optional]</a:t>
            </a:r>
          </a:p>
        </p:txBody>
      </p:sp>
      <p:sp>
        <p:nvSpPr>
          <p:cNvPr id="4" name="Text Placeholder 3"/>
          <p:cNvSpPr>
            <a:spLocks noGrp="1"/>
          </p:cNvSpPr>
          <p:nvPr>
            <p:ph type="body" sz="quarter" idx="14" hasCustomPrompt="1"/>
          </p:nvPr>
        </p:nvSpPr>
        <p:spPr>
          <a:xfrm>
            <a:off x="8099429" y="3538543"/>
            <a:ext cx="3740151" cy="808037"/>
          </a:xfrm>
        </p:spPr>
        <p:txBody>
          <a:bodyPr/>
          <a:lstStyle>
            <a:lvl1pPr>
              <a:defRPr baseline="0"/>
            </a:lvl1pPr>
          </a:lstStyle>
          <a:p>
            <a:pPr lvl="0"/>
            <a:r>
              <a:rPr lang="en-US" dirty="0"/>
              <a:t>Look another one – wow!</a:t>
            </a:r>
          </a:p>
        </p:txBody>
      </p:sp>
    </p:spTree>
    <p:extLst>
      <p:ext uri="{BB962C8B-B14F-4D97-AF65-F5344CB8AC3E}">
        <p14:creationId xmlns:p14="http://schemas.microsoft.com/office/powerpoint/2010/main" val="17945644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dd_Info_photo_light">
    <p:spTree>
      <p:nvGrpSpPr>
        <p:cNvPr id="1" name=""/>
        <p:cNvGrpSpPr/>
        <p:nvPr/>
      </p:nvGrpSpPr>
      <p:grpSpPr>
        <a:xfrm>
          <a:off x="0" y="0"/>
          <a:ext cx="0" cy="0"/>
          <a:chOff x="0" y="0"/>
          <a:chExt cx="0" cy="0"/>
        </a:xfrm>
      </p:grpSpPr>
      <p:sp>
        <p:nvSpPr>
          <p:cNvPr id="8" name="Rectangle 7"/>
          <p:cNvSpPr/>
          <p:nvPr userDrawn="1"/>
        </p:nvSpPr>
        <p:spPr>
          <a:xfrm>
            <a:off x="0" y="10174"/>
            <a:ext cx="12192000" cy="6856707"/>
          </a:xfrm>
          <a:prstGeom prst="rect">
            <a:avLst/>
          </a:prstGeom>
          <a:gradFill flip="none" rotWithShape="1">
            <a:gsLst>
              <a:gs pos="35000">
                <a:srgbClr val="4F745E"/>
              </a:gs>
              <a:gs pos="0">
                <a:srgbClr val="7F9E3F"/>
              </a:gs>
              <a:gs pos="100000">
                <a:srgbClr val="183860"/>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w="18415" cmpd="sng">
                  <a:noFill/>
                  <a:prstDash val="solid"/>
                </a:ln>
                <a:solidFill>
                  <a:prstClr val="white">
                    <a:lumMod val="65000"/>
                  </a:prstClr>
                </a:solidFill>
                <a:effectLst>
                  <a:outerShdw blurRad="63500" dir="3600000" algn="tl" rotWithShape="0">
                    <a:srgbClr val="000000">
                      <a:alpha val="70000"/>
                    </a:srgbClr>
                  </a:outerShdw>
                </a:effectLst>
                <a:uLnTx/>
                <a:uFillTx/>
                <a:latin typeface="Eras Demi ITC" pitchFamily="34" charset="0"/>
                <a:ea typeface="+mn-ea"/>
                <a:cs typeface="+mn-cs"/>
              </a:rPr>
              <a:t>Intro</a:t>
            </a:r>
            <a:r>
              <a:rPr kumimoji="0" lang="en-US" sz="2000" b="1" i="1" u="none" strike="noStrike" kern="1200" cap="none" spc="0" normalizeH="0" baseline="0" noProof="0" dirty="0">
                <a:ln w="18415" cmpd="sng">
                  <a:noFill/>
                  <a:prstDash val="solid"/>
                </a:ln>
                <a:solidFill>
                  <a:srgbClr val="FFFF66"/>
                </a:solidFill>
                <a:effectLst>
                  <a:outerShdw blurRad="63500" dir="3600000" algn="tl" rotWithShape="0">
                    <a:srgbClr val="000000">
                      <a:alpha val="70000"/>
                    </a:srgbClr>
                  </a:outerShdw>
                </a:effectLst>
                <a:uLnTx/>
                <a:uFillTx/>
                <a:latin typeface="Eras Demi ITC" pitchFamily="34" charset="0"/>
                <a:ea typeface="+mn-ea"/>
                <a:cs typeface="+mn-cs"/>
              </a:rPr>
              <a:t> </a:t>
            </a:r>
            <a:r>
              <a:rPr kumimoji="0" lang="en-US" sz="2000" b="1" i="1" u="none" strike="noStrike" kern="1200" cap="none" spc="0" normalizeH="0" baseline="0" noProof="0" dirty="0">
                <a:ln w="18415" cmpd="sng">
                  <a:noFill/>
                  <a:prstDash val="solid"/>
                </a:ln>
                <a:solidFill>
                  <a:prstClr val="white">
                    <a:lumMod val="65000"/>
                  </a:prstClr>
                </a:solidFill>
                <a:effectLst>
                  <a:outerShdw blurRad="63500" dir="3600000" algn="tl" rotWithShape="0">
                    <a:srgbClr val="000000">
                      <a:alpha val="70000"/>
                    </a:srgbClr>
                  </a:outerShdw>
                </a:effectLst>
                <a:uLnTx/>
                <a:uFillTx/>
                <a:latin typeface="Eras Demi ITC" pitchFamily="34" charset="0"/>
                <a:ea typeface="+mn-ea"/>
                <a:cs typeface="+mn-cs"/>
              </a:rPr>
              <a:t>&gt;&gt;</a:t>
            </a:r>
            <a:r>
              <a:rPr kumimoji="0" lang="en-US" sz="2000" b="1" i="1" u="none" strike="noStrike" kern="1200" cap="none" spc="0" normalizeH="0" baseline="0" noProof="0" dirty="0">
                <a:ln w="18415" cmpd="sng">
                  <a:noFill/>
                  <a:prstDash val="solid"/>
                </a:ln>
                <a:solidFill>
                  <a:srgbClr val="FFFF66"/>
                </a:solidFill>
                <a:effectLst>
                  <a:outerShdw blurRad="63500" dir="3600000" algn="tl" rotWithShape="0">
                    <a:srgbClr val="000000">
                      <a:alpha val="70000"/>
                    </a:srgbClr>
                  </a:outerShdw>
                </a:effectLst>
                <a:uLnTx/>
                <a:uFillTx/>
                <a:latin typeface="Eras Demi ITC" pitchFamily="34" charset="0"/>
                <a:ea typeface="+mn-ea"/>
                <a:cs typeface="+mn-cs"/>
              </a:rPr>
              <a:t> </a:t>
            </a:r>
            <a:r>
              <a:rPr kumimoji="0" lang="en-US" sz="2000" b="1" i="1" u="none" strike="noStrike" kern="1200" cap="none" spc="0" normalizeH="0" baseline="0" noProof="0" dirty="0">
                <a:ln w="18415" cmpd="sng">
                  <a:noFill/>
                  <a:prstDash val="solid"/>
                </a:ln>
                <a:solidFill>
                  <a:prstClr val="white">
                    <a:lumMod val="65000"/>
                  </a:prstClr>
                </a:solidFill>
                <a:effectLst>
                  <a:outerShdw blurRad="63500" dir="3600000" algn="tl" rotWithShape="0">
                    <a:srgbClr val="000000">
                      <a:alpha val="70000"/>
                    </a:srgbClr>
                  </a:outerShdw>
                </a:effectLst>
                <a:uLnTx/>
                <a:uFillTx/>
                <a:latin typeface="Eras Demi ITC" pitchFamily="34" charset="0"/>
                <a:ea typeface="+mn-ea"/>
                <a:cs typeface="+mn-cs"/>
              </a:rPr>
              <a:t>Location &gt;&gt;  Project Scope &gt;&gt; Resources &gt;&gt; </a:t>
            </a:r>
            <a:r>
              <a:rPr kumimoji="0" lang="en-US" sz="2000" b="1" i="1" u="none" strike="noStrike" kern="1200" cap="none" spc="0" normalizeH="0" baseline="0" noProof="0" dirty="0">
                <a:ln w="18415" cmpd="sng">
                  <a:noFill/>
                  <a:prstDash val="solid"/>
                </a:ln>
                <a:solidFill>
                  <a:srgbClr val="FFFF66"/>
                </a:solidFill>
                <a:effectLst>
                  <a:outerShdw blurRad="63500" dir="3600000" algn="tl" rotWithShape="0">
                    <a:srgbClr val="000000">
                      <a:alpha val="70000"/>
                    </a:srgbClr>
                  </a:outerShdw>
                </a:effectLst>
                <a:uLnTx/>
                <a:uFillTx/>
                <a:latin typeface="Eras Demi ITC" pitchFamily="34" charset="0"/>
                <a:ea typeface="+mn-ea"/>
                <a:cs typeface="+mn-cs"/>
              </a:rPr>
              <a:t>Additional Information </a:t>
            </a:r>
            <a:r>
              <a:rPr kumimoji="0" lang="en-US" sz="2000" b="1" i="1" u="none" strike="noStrike" kern="1200" cap="none" spc="0" normalizeH="0" baseline="0" noProof="0" dirty="0">
                <a:ln w="18415" cmpd="sng">
                  <a:noFill/>
                  <a:prstDash val="solid"/>
                </a:ln>
                <a:solidFill>
                  <a:prstClr val="white">
                    <a:lumMod val="65000"/>
                  </a:prstClr>
                </a:solidFill>
                <a:effectLst>
                  <a:outerShdw blurRad="63500" dir="3600000" algn="tl" rotWithShape="0">
                    <a:srgbClr val="000000">
                      <a:alpha val="70000"/>
                    </a:srgbClr>
                  </a:outerShdw>
                </a:effectLst>
                <a:uLnTx/>
                <a:uFillTx/>
                <a:latin typeface="Eras Demi ITC" pitchFamily="34" charset="0"/>
                <a:ea typeface="+mn-ea"/>
                <a:cs typeface="+mn-cs"/>
              </a:rPr>
              <a:t>&gt;&gt;  Cost  &gt;&gt; Summary</a:t>
            </a:r>
            <a:r>
              <a:rPr kumimoji="0" lang="en-US" sz="2000" b="0" i="1" u="none" strike="noStrike" kern="1200" cap="none" spc="0" normalizeH="0" baseline="0" noProof="0" dirty="0">
                <a:ln w="18415" cmpd="sng">
                  <a:noFill/>
                  <a:prstDash val="solid"/>
                </a:ln>
                <a:solidFill>
                  <a:prstClr val="white">
                    <a:lumMod val="65000"/>
                  </a:prstClr>
                </a:solidFill>
                <a:effectLst>
                  <a:outerShdw blurRad="63500" dir="3600000" algn="tl" rotWithShape="0">
                    <a:srgbClr val="000000">
                      <a:alpha val="70000"/>
                    </a:srgbClr>
                  </a:outerShdw>
                </a:effectLst>
                <a:uLnTx/>
                <a:uFillTx/>
                <a:latin typeface="Eras Demi ITC" pitchFamily="34" charset="0"/>
                <a:ea typeface="+mn-ea"/>
                <a:cs typeface="+mn-cs"/>
              </a:rPr>
              <a:t>  </a:t>
            </a:r>
          </a:p>
        </p:txBody>
      </p:sp>
      <p:sp>
        <p:nvSpPr>
          <p:cNvPr id="9" name="Picture Placeholder 8"/>
          <p:cNvSpPr>
            <a:spLocks noGrp="1"/>
          </p:cNvSpPr>
          <p:nvPr>
            <p:ph type="pic" sz="quarter" idx="10" hasCustomPrompt="1"/>
          </p:nvPr>
        </p:nvSpPr>
        <p:spPr>
          <a:xfrm>
            <a:off x="1" y="537030"/>
            <a:ext cx="5080000" cy="6320970"/>
          </a:xfrm>
        </p:spPr>
        <p:txBody>
          <a:bodyPr anchor="ctr"/>
          <a:lstStyle>
            <a:lvl1pPr marL="0" indent="0" algn="ctr">
              <a:buNone/>
              <a:defRPr/>
            </a:lvl1pPr>
          </a:lstStyle>
          <a:p>
            <a:r>
              <a:rPr lang="en-US" dirty="0"/>
              <a:t>Insert Photo</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337805" y="5892842"/>
            <a:ext cx="1676399" cy="832263"/>
          </a:xfrm>
          <a:prstGeom prst="rect">
            <a:avLst/>
          </a:prstGeom>
        </p:spPr>
      </p:pic>
      <p:sp>
        <p:nvSpPr>
          <p:cNvPr id="4" name="Text Placeholder 3"/>
          <p:cNvSpPr>
            <a:spLocks noGrp="1"/>
          </p:cNvSpPr>
          <p:nvPr>
            <p:ph type="body" sz="quarter" idx="11" hasCustomPrompt="1"/>
          </p:nvPr>
        </p:nvSpPr>
        <p:spPr>
          <a:xfrm>
            <a:off x="5384804" y="536581"/>
            <a:ext cx="6488113" cy="5153025"/>
          </a:xfrm>
        </p:spPr>
        <p:txBody>
          <a:bodyPr/>
          <a:lstStyle>
            <a:lvl1pPr marL="342900" indent="-342900">
              <a:buFont typeface="Arial" panose="020B0604020202020204" pitchFamily="34" charset="0"/>
              <a:buChar char="•"/>
              <a:defRPr i="0" baseline="0"/>
            </a:lvl1pPr>
          </a:lstStyle>
          <a:p>
            <a:r>
              <a:rPr lang="en-US" dirty="0">
                <a:solidFill>
                  <a:srgbClr val="FFFF00"/>
                </a:solidFill>
              </a:rPr>
              <a:t>PUBLIC BENEFIT</a:t>
            </a:r>
          </a:p>
          <a:p>
            <a:pPr marL="342900" indent="-342900">
              <a:buFont typeface="Arial" panose="020B0604020202020204" pitchFamily="34" charset="0"/>
              <a:buChar char="•"/>
            </a:pPr>
            <a:r>
              <a:rPr lang="en-US" dirty="0"/>
              <a:t>Detail</a:t>
            </a:r>
          </a:p>
          <a:p>
            <a:r>
              <a:rPr lang="en-US" dirty="0">
                <a:solidFill>
                  <a:srgbClr val="FFFF00"/>
                </a:solidFill>
              </a:rPr>
              <a:t>LANDOWNER READINESS</a:t>
            </a:r>
          </a:p>
          <a:p>
            <a:pPr marL="342900" indent="-342900">
              <a:buFont typeface="Arial" panose="020B0604020202020204" pitchFamily="34" charset="0"/>
              <a:buChar char="•"/>
            </a:pPr>
            <a:r>
              <a:rPr lang="en-US" dirty="0"/>
              <a:t>Detail</a:t>
            </a:r>
          </a:p>
          <a:p>
            <a:pPr marL="342900" indent="-342900">
              <a:buFont typeface="Arial" panose="020B0604020202020204" pitchFamily="34" charset="0"/>
              <a:buChar char="•"/>
            </a:pPr>
            <a:r>
              <a:rPr lang="en-US" dirty="0"/>
              <a:t>Replace w appropriate item, header list off slide to right.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42067486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st">
    <p:spTree>
      <p:nvGrpSpPr>
        <p:cNvPr id="1" name=""/>
        <p:cNvGrpSpPr/>
        <p:nvPr/>
      </p:nvGrpSpPr>
      <p:grpSpPr>
        <a:xfrm>
          <a:off x="0" y="0"/>
          <a:ext cx="0" cy="0"/>
          <a:chOff x="0" y="0"/>
          <a:chExt cx="0" cy="0"/>
        </a:xfrm>
      </p:grpSpPr>
      <p:sp>
        <p:nvSpPr>
          <p:cNvPr id="10" name="Rectangle 9"/>
          <p:cNvSpPr/>
          <p:nvPr userDrawn="1"/>
        </p:nvSpPr>
        <p:spPr>
          <a:xfrm>
            <a:off x="0" y="10174"/>
            <a:ext cx="12192000" cy="6856707"/>
          </a:xfrm>
          <a:prstGeom prst="rect">
            <a:avLst/>
          </a:prstGeom>
          <a:gradFill flip="none" rotWithShape="1">
            <a:gsLst>
              <a:gs pos="35000">
                <a:srgbClr val="4F745E"/>
              </a:gs>
              <a:gs pos="0">
                <a:srgbClr val="7F9E3F"/>
              </a:gs>
              <a:gs pos="100000">
                <a:srgbClr val="183860"/>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w="18415" cmpd="sng">
                  <a:noFill/>
                  <a:prstDash val="solid"/>
                </a:ln>
                <a:solidFill>
                  <a:prstClr val="white">
                    <a:lumMod val="65000"/>
                  </a:prstClr>
                </a:solidFill>
                <a:effectLst>
                  <a:outerShdw blurRad="63500" dir="3600000" algn="tl" rotWithShape="0">
                    <a:srgbClr val="000000">
                      <a:alpha val="70000"/>
                    </a:srgbClr>
                  </a:outerShdw>
                </a:effectLst>
                <a:uLnTx/>
                <a:uFillTx/>
                <a:latin typeface="Eras Demi ITC" pitchFamily="34" charset="0"/>
                <a:ea typeface="+mn-ea"/>
                <a:cs typeface="+mn-cs"/>
              </a:rPr>
              <a:t>Intro</a:t>
            </a:r>
            <a:r>
              <a:rPr kumimoji="0" lang="en-US" sz="2000" b="1" i="1" u="none" strike="noStrike" kern="1200" cap="none" spc="0" normalizeH="0" baseline="0" noProof="0" dirty="0">
                <a:ln w="18415" cmpd="sng">
                  <a:noFill/>
                  <a:prstDash val="solid"/>
                </a:ln>
                <a:solidFill>
                  <a:srgbClr val="FFFF66"/>
                </a:solidFill>
                <a:effectLst>
                  <a:outerShdw blurRad="63500" dir="3600000" algn="tl" rotWithShape="0">
                    <a:srgbClr val="000000">
                      <a:alpha val="70000"/>
                    </a:srgbClr>
                  </a:outerShdw>
                </a:effectLst>
                <a:uLnTx/>
                <a:uFillTx/>
                <a:latin typeface="Eras Demi ITC" pitchFamily="34" charset="0"/>
                <a:ea typeface="+mn-ea"/>
                <a:cs typeface="+mn-cs"/>
              </a:rPr>
              <a:t> </a:t>
            </a:r>
            <a:r>
              <a:rPr kumimoji="0" lang="en-US" sz="2000" b="1" i="1" u="none" strike="noStrike" kern="1200" cap="none" spc="0" normalizeH="0" baseline="0" noProof="0" dirty="0">
                <a:ln w="18415" cmpd="sng">
                  <a:noFill/>
                  <a:prstDash val="solid"/>
                </a:ln>
                <a:solidFill>
                  <a:prstClr val="white">
                    <a:lumMod val="65000"/>
                  </a:prstClr>
                </a:solidFill>
                <a:effectLst>
                  <a:outerShdw blurRad="63500" dir="3600000" algn="tl" rotWithShape="0">
                    <a:srgbClr val="000000">
                      <a:alpha val="70000"/>
                    </a:srgbClr>
                  </a:outerShdw>
                </a:effectLst>
                <a:uLnTx/>
                <a:uFillTx/>
                <a:latin typeface="Eras Demi ITC" pitchFamily="34" charset="0"/>
                <a:ea typeface="+mn-ea"/>
                <a:cs typeface="+mn-cs"/>
              </a:rPr>
              <a:t>&gt;&gt;</a:t>
            </a:r>
            <a:r>
              <a:rPr kumimoji="0" lang="en-US" sz="2000" b="1" i="1" u="none" strike="noStrike" kern="1200" cap="none" spc="0" normalizeH="0" baseline="0" noProof="0" dirty="0">
                <a:ln w="18415" cmpd="sng">
                  <a:noFill/>
                  <a:prstDash val="solid"/>
                </a:ln>
                <a:solidFill>
                  <a:srgbClr val="FFFF66"/>
                </a:solidFill>
                <a:effectLst>
                  <a:outerShdw blurRad="63500" dir="3600000" algn="tl" rotWithShape="0">
                    <a:srgbClr val="000000">
                      <a:alpha val="70000"/>
                    </a:srgbClr>
                  </a:outerShdw>
                </a:effectLst>
                <a:uLnTx/>
                <a:uFillTx/>
                <a:latin typeface="Eras Demi ITC" pitchFamily="34" charset="0"/>
                <a:ea typeface="+mn-ea"/>
                <a:cs typeface="+mn-cs"/>
              </a:rPr>
              <a:t> </a:t>
            </a:r>
            <a:r>
              <a:rPr kumimoji="0" lang="en-US" sz="2000" b="1" i="1" u="none" strike="noStrike" kern="1200" cap="none" spc="0" normalizeH="0" baseline="0" noProof="0" dirty="0">
                <a:ln w="18415" cmpd="sng">
                  <a:noFill/>
                  <a:prstDash val="solid"/>
                </a:ln>
                <a:solidFill>
                  <a:prstClr val="white">
                    <a:lumMod val="65000"/>
                  </a:prstClr>
                </a:solidFill>
                <a:effectLst>
                  <a:outerShdw blurRad="63500" dir="3600000" algn="tl" rotWithShape="0">
                    <a:srgbClr val="000000">
                      <a:alpha val="70000"/>
                    </a:srgbClr>
                  </a:outerShdw>
                </a:effectLst>
                <a:uLnTx/>
                <a:uFillTx/>
                <a:latin typeface="Eras Demi ITC" pitchFamily="34" charset="0"/>
                <a:ea typeface="+mn-ea"/>
                <a:cs typeface="+mn-cs"/>
              </a:rPr>
              <a:t>Location &gt;&gt;  Project Scope &gt;&gt; Resources &gt;&gt; Additional Information &gt;&gt;  </a:t>
            </a:r>
            <a:r>
              <a:rPr kumimoji="0" lang="en-US" sz="2000" b="1" i="1" u="none" strike="noStrike" kern="1200" cap="none" spc="0" normalizeH="0" baseline="0" noProof="0" dirty="0">
                <a:ln w="18415" cmpd="sng">
                  <a:noFill/>
                  <a:prstDash val="solid"/>
                </a:ln>
                <a:solidFill>
                  <a:srgbClr val="FFFF66"/>
                </a:solidFill>
                <a:effectLst>
                  <a:outerShdw blurRad="63500" dir="3600000" algn="tl" rotWithShape="0">
                    <a:srgbClr val="000000">
                      <a:alpha val="70000"/>
                    </a:srgbClr>
                  </a:outerShdw>
                </a:effectLst>
                <a:uLnTx/>
                <a:uFillTx/>
                <a:latin typeface="Eras Demi ITC" pitchFamily="34" charset="0"/>
                <a:ea typeface="+mn-ea"/>
                <a:cs typeface="+mn-cs"/>
              </a:rPr>
              <a:t>Cost</a:t>
            </a:r>
            <a:r>
              <a:rPr kumimoji="0" lang="en-US" sz="2000" b="1" i="1" u="none" strike="noStrike" kern="1200" cap="none" spc="0" normalizeH="0" baseline="0" noProof="0" dirty="0">
                <a:ln w="18415" cmpd="sng">
                  <a:noFill/>
                  <a:prstDash val="solid"/>
                </a:ln>
                <a:solidFill>
                  <a:prstClr val="white">
                    <a:lumMod val="65000"/>
                  </a:prstClr>
                </a:solidFill>
                <a:effectLst>
                  <a:outerShdw blurRad="63500" dir="3600000" algn="tl" rotWithShape="0">
                    <a:srgbClr val="000000">
                      <a:alpha val="70000"/>
                    </a:srgbClr>
                  </a:outerShdw>
                </a:effectLst>
                <a:uLnTx/>
                <a:uFillTx/>
                <a:latin typeface="Eras Demi ITC" pitchFamily="34" charset="0"/>
                <a:ea typeface="+mn-ea"/>
                <a:cs typeface="+mn-cs"/>
              </a:rPr>
              <a:t>  &gt;&gt; Summary</a:t>
            </a:r>
            <a:r>
              <a:rPr kumimoji="0" lang="en-US" sz="2000" b="0" i="1" u="none" strike="noStrike" kern="1200" cap="none" spc="0" normalizeH="0" baseline="0" noProof="0" dirty="0">
                <a:ln w="18415" cmpd="sng">
                  <a:noFill/>
                  <a:prstDash val="solid"/>
                </a:ln>
                <a:solidFill>
                  <a:prstClr val="white">
                    <a:lumMod val="65000"/>
                  </a:prstClr>
                </a:solidFill>
                <a:effectLst>
                  <a:outerShdw blurRad="63500" dir="3600000" algn="tl" rotWithShape="0">
                    <a:srgbClr val="000000">
                      <a:alpha val="70000"/>
                    </a:srgbClr>
                  </a:outerShdw>
                </a:effectLst>
                <a:uLnTx/>
                <a:uFillTx/>
                <a:latin typeface="Eras Demi ITC" pitchFamily="34" charset="0"/>
                <a:ea typeface="+mn-ea"/>
                <a:cs typeface="+mn-cs"/>
              </a:rPr>
              <a:t>  </a:t>
            </a:r>
          </a:p>
        </p:txBody>
      </p:sp>
      <p:sp>
        <p:nvSpPr>
          <p:cNvPr id="9" name="Picture Placeholder 8"/>
          <p:cNvSpPr>
            <a:spLocks noGrp="1"/>
          </p:cNvSpPr>
          <p:nvPr>
            <p:ph type="pic" sz="quarter" idx="10" hasCustomPrompt="1"/>
          </p:nvPr>
        </p:nvSpPr>
        <p:spPr>
          <a:xfrm>
            <a:off x="3" y="428629"/>
            <a:ext cx="7015900" cy="6429373"/>
          </a:xfrm>
        </p:spPr>
        <p:txBody>
          <a:bodyPr anchor="ctr"/>
          <a:lstStyle>
            <a:lvl1pPr marL="0" indent="0" algn="ctr">
              <a:buNone/>
              <a:defRPr baseline="0"/>
            </a:lvl1pPr>
          </a:lstStyle>
          <a:p>
            <a:r>
              <a:rPr lang="en-US" dirty="0"/>
              <a:t>Use the .gif image created by the pie chart creator spreadsheet</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337805" y="5892842"/>
            <a:ext cx="1676399" cy="832263"/>
          </a:xfrm>
          <a:prstGeom prst="rect">
            <a:avLst/>
          </a:prstGeom>
        </p:spPr>
      </p:pic>
      <p:sp>
        <p:nvSpPr>
          <p:cNvPr id="11" name="Text Placeholder 10"/>
          <p:cNvSpPr>
            <a:spLocks noGrp="1"/>
          </p:cNvSpPr>
          <p:nvPr>
            <p:ph type="body" sz="quarter" idx="11" hasCustomPrompt="1"/>
          </p:nvPr>
        </p:nvSpPr>
        <p:spPr>
          <a:xfrm>
            <a:off x="7475539" y="609606"/>
            <a:ext cx="4165600" cy="3033713"/>
          </a:xfrm>
        </p:spPr>
        <p:txBody>
          <a:bodyPr/>
          <a:lstStyle>
            <a:lvl1pPr marL="0" indent="0">
              <a:buNone/>
              <a:defRPr b="1">
                <a:solidFill>
                  <a:schemeClr val="bg1"/>
                </a:solidFill>
                <a:latin typeface="Arial" panose="020B0604020202020204" pitchFamily="34" charset="0"/>
                <a:cs typeface="Arial" panose="020B0604020202020204" pitchFamily="34" charset="0"/>
              </a:defRPr>
            </a:lvl1pPr>
          </a:lstStyle>
          <a:p>
            <a:r>
              <a:rPr lang="en-US" sz="2800" dirty="0"/>
              <a:t>Total = $X</a:t>
            </a:r>
          </a:p>
          <a:p>
            <a:r>
              <a:rPr lang="en-US" sz="2800" dirty="0"/>
              <a:t>$ X/ acre </a:t>
            </a:r>
          </a:p>
          <a:p>
            <a:r>
              <a:rPr lang="en-US" sz="2800" dirty="0"/>
              <a:t>Match = X%</a:t>
            </a:r>
          </a:p>
        </p:txBody>
      </p:sp>
    </p:spTree>
    <p:extLst>
      <p:ext uri="{BB962C8B-B14F-4D97-AF65-F5344CB8AC3E}">
        <p14:creationId xmlns:p14="http://schemas.microsoft.com/office/powerpoint/2010/main" val="18228177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8" name="Rectangle 7"/>
          <p:cNvSpPr/>
          <p:nvPr userDrawn="1"/>
        </p:nvSpPr>
        <p:spPr>
          <a:xfrm>
            <a:off x="0" y="10174"/>
            <a:ext cx="12192000" cy="6856707"/>
          </a:xfrm>
          <a:prstGeom prst="rect">
            <a:avLst/>
          </a:prstGeom>
          <a:gradFill flip="none" rotWithShape="1">
            <a:gsLst>
              <a:gs pos="35000">
                <a:srgbClr val="4F745E"/>
              </a:gs>
              <a:gs pos="0">
                <a:srgbClr val="7F9E3F"/>
              </a:gs>
              <a:gs pos="100000">
                <a:srgbClr val="183860"/>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w="18415" cmpd="sng">
                  <a:noFill/>
                  <a:prstDash val="solid"/>
                </a:ln>
                <a:solidFill>
                  <a:prstClr val="white">
                    <a:lumMod val="65000"/>
                  </a:prstClr>
                </a:solidFill>
                <a:effectLst>
                  <a:outerShdw blurRad="63500" dir="3600000" algn="tl" rotWithShape="0">
                    <a:srgbClr val="000000">
                      <a:alpha val="70000"/>
                    </a:srgbClr>
                  </a:outerShdw>
                </a:effectLst>
                <a:uLnTx/>
                <a:uFillTx/>
                <a:latin typeface="Eras Demi ITC" pitchFamily="34" charset="0"/>
                <a:ea typeface="+mn-ea"/>
                <a:cs typeface="+mn-cs"/>
              </a:rPr>
              <a:t>Intro &gt;&gt;</a:t>
            </a:r>
            <a:r>
              <a:rPr kumimoji="0" lang="en-US" sz="2000" b="1" i="1" u="none" strike="noStrike" kern="1200" cap="none" spc="0" normalizeH="0" baseline="0" noProof="0" dirty="0">
                <a:ln w="18415" cmpd="sng">
                  <a:noFill/>
                  <a:prstDash val="solid"/>
                </a:ln>
                <a:solidFill>
                  <a:srgbClr val="FFFF66"/>
                </a:solidFill>
                <a:effectLst>
                  <a:outerShdw blurRad="63500" dir="3600000" algn="tl" rotWithShape="0">
                    <a:srgbClr val="000000">
                      <a:alpha val="70000"/>
                    </a:srgbClr>
                  </a:outerShdw>
                </a:effectLst>
                <a:uLnTx/>
                <a:uFillTx/>
                <a:latin typeface="Eras Demi ITC" pitchFamily="34" charset="0"/>
                <a:ea typeface="+mn-ea"/>
                <a:cs typeface="+mn-cs"/>
              </a:rPr>
              <a:t> </a:t>
            </a:r>
            <a:r>
              <a:rPr kumimoji="0" lang="en-US" sz="2000" b="1" i="1" u="none" strike="noStrike" kern="1200" cap="none" spc="0" normalizeH="0" baseline="0" noProof="0" dirty="0">
                <a:ln w="18415" cmpd="sng">
                  <a:noFill/>
                  <a:prstDash val="solid"/>
                </a:ln>
                <a:solidFill>
                  <a:prstClr val="white">
                    <a:lumMod val="65000"/>
                  </a:prstClr>
                </a:solidFill>
                <a:effectLst>
                  <a:outerShdw blurRad="63500" dir="3600000" algn="tl" rotWithShape="0">
                    <a:srgbClr val="000000">
                      <a:alpha val="70000"/>
                    </a:srgbClr>
                  </a:outerShdw>
                </a:effectLst>
                <a:uLnTx/>
                <a:uFillTx/>
                <a:latin typeface="Eras Demi ITC" pitchFamily="34" charset="0"/>
                <a:ea typeface="+mn-ea"/>
                <a:cs typeface="+mn-cs"/>
              </a:rPr>
              <a:t>Location &gt;&gt;  Project Scope &gt;&gt; Resources &gt;&gt; Additional Information &gt;&gt;  Cost  &gt;&gt; </a:t>
            </a:r>
            <a:r>
              <a:rPr kumimoji="0" lang="en-US" sz="2000" b="1" i="1" u="none" strike="noStrike" kern="1200" cap="none" spc="0" normalizeH="0" baseline="0" noProof="0" dirty="0">
                <a:ln w="18415" cmpd="sng">
                  <a:noFill/>
                  <a:prstDash val="solid"/>
                </a:ln>
                <a:solidFill>
                  <a:srgbClr val="FFFF66"/>
                </a:solidFill>
                <a:effectLst>
                  <a:outerShdw blurRad="63500" dir="3600000" algn="tl" rotWithShape="0">
                    <a:srgbClr val="000000">
                      <a:alpha val="70000"/>
                    </a:srgbClr>
                  </a:outerShdw>
                </a:effectLst>
                <a:uLnTx/>
                <a:uFillTx/>
                <a:latin typeface="Eras Demi ITC" pitchFamily="34" charset="0"/>
                <a:ea typeface="+mn-ea"/>
                <a:cs typeface="+mn-cs"/>
              </a:rPr>
              <a:t>Summary</a:t>
            </a:r>
            <a:r>
              <a:rPr kumimoji="0" lang="en-US" sz="2000" b="0" i="1" u="none" strike="noStrike" kern="1200" cap="none" spc="0" normalizeH="0" baseline="0" noProof="0" dirty="0">
                <a:ln w="18415" cmpd="sng">
                  <a:noFill/>
                  <a:prstDash val="solid"/>
                </a:ln>
                <a:solidFill>
                  <a:prstClr val="white">
                    <a:lumMod val="65000"/>
                  </a:prstClr>
                </a:solidFill>
                <a:effectLst>
                  <a:outerShdw blurRad="63500" dir="3600000" algn="tl" rotWithShape="0">
                    <a:srgbClr val="000000">
                      <a:alpha val="70000"/>
                    </a:srgbClr>
                  </a:outerShdw>
                </a:effectLst>
                <a:uLnTx/>
                <a:uFillTx/>
                <a:latin typeface="Eras Demi ITC" pitchFamily="34" charset="0"/>
                <a:ea typeface="+mn-ea"/>
                <a:cs typeface="+mn-cs"/>
              </a:rPr>
              <a:t>  </a:t>
            </a:r>
          </a:p>
        </p:txBody>
      </p:sp>
      <p:sp>
        <p:nvSpPr>
          <p:cNvPr id="9" name="Picture Placeholder 8"/>
          <p:cNvSpPr>
            <a:spLocks noGrp="1"/>
          </p:cNvSpPr>
          <p:nvPr>
            <p:ph type="pic" sz="quarter" idx="10" hasCustomPrompt="1"/>
          </p:nvPr>
        </p:nvSpPr>
        <p:spPr>
          <a:xfrm>
            <a:off x="6698443" y="1172600"/>
            <a:ext cx="4483911" cy="2760579"/>
          </a:xfrm>
        </p:spPr>
        <p:txBody>
          <a:bodyPr anchor="ctr"/>
          <a:lstStyle>
            <a:lvl1pPr marL="0" indent="0" algn="ctr">
              <a:buNone/>
              <a:defRPr baseline="0"/>
            </a:lvl1pPr>
          </a:lstStyle>
          <a:p>
            <a:r>
              <a:rPr lang="en-US" dirty="0"/>
              <a:t>Use pie chart gif again</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337805" y="5892842"/>
            <a:ext cx="1676399" cy="832263"/>
          </a:xfrm>
          <a:prstGeom prst="rect">
            <a:avLst/>
          </a:prstGeom>
        </p:spPr>
      </p:pic>
      <p:sp>
        <p:nvSpPr>
          <p:cNvPr id="10" name="Picture Placeholder 8"/>
          <p:cNvSpPr>
            <a:spLocks noGrp="1"/>
          </p:cNvSpPr>
          <p:nvPr>
            <p:ph type="pic" sz="quarter" idx="11" hasCustomPrompt="1"/>
          </p:nvPr>
        </p:nvSpPr>
        <p:spPr>
          <a:xfrm>
            <a:off x="6698444" y="4297520"/>
            <a:ext cx="3461561" cy="2028129"/>
          </a:xfrm>
        </p:spPr>
        <p:txBody>
          <a:bodyPr anchor="ctr"/>
          <a:lstStyle>
            <a:lvl1pPr marL="0" indent="0" algn="ctr">
              <a:buNone/>
              <a:defRPr/>
            </a:lvl1pPr>
          </a:lstStyle>
          <a:p>
            <a:r>
              <a:rPr lang="en-US" dirty="0"/>
              <a:t>Insert Photo</a:t>
            </a:r>
          </a:p>
        </p:txBody>
      </p:sp>
      <p:sp>
        <p:nvSpPr>
          <p:cNvPr id="4" name="Text Placeholder 3"/>
          <p:cNvSpPr>
            <a:spLocks noGrp="1"/>
          </p:cNvSpPr>
          <p:nvPr>
            <p:ph type="body" sz="quarter" idx="12" hasCustomPrompt="1"/>
          </p:nvPr>
        </p:nvSpPr>
        <p:spPr>
          <a:xfrm>
            <a:off x="377374" y="1173167"/>
            <a:ext cx="6009143" cy="5153025"/>
          </a:xfrm>
        </p:spPr>
        <p:txBody>
          <a:bodyPr/>
          <a:lstStyle>
            <a:lvl1pPr>
              <a:defRPr/>
            </a:lvl1pPr>
          </a:lstStyle>
          <a:p>
            <a:pPr lvl="0"/>
            <a:r>
              <a:rPr lang="en-US" dirty="0"/>
              <a:t>Details</a:t>
            </a:r>
          </a:p>
        </p:txBody>
      </p:sp>
    </p:spTree>
    <p:extLst>
      <p:ext uri="{BB962C8B-B14F-4D97-AF65-F5344CB8AC3E}">
        <p14:creationId xmlns:p14="http://schemas.microsoft.com/office/powerpoint/2010/main" val="24982558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81"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21"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1"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189" indent="0" algn="ctr">
              <a:buNone/>
              <a:defRPr sz="2400"/>
            </a:lvl2pPr>
            <a:lvl3pPr marL="914377" indent="0" algn="ctr">
              <a:buNone/>
              <a:defRPr sz="2400"/>
            </a:lvl3pPr>
            <a:lvl4pPr marL="1371566" indent="0" algn="ctr">
              <a:buNone/>
              <a:defRPr sz="2000"/>
            </a:lvl4pPr>
            <a:lvl5pPr marL="1828754" indent="0" algn="ctr">
              <a:buNone/>
              <a:defRPr sz="2000"/>
            </a:lvl5pPr>
            <a:lvl6pPr marL="2285943" indent="0" algn="ctr">
              <a:buNone/>
              <a:defRPr sz="2000"/>
            </a:lvl6pPr>
            <a:lvl7pPr marL="2743131" indent="0" algn="ctr">
              <a:buNone/>
              <a:defRPr sz="2000"/>
            </a:lvl7pPr>
            <a:lvl8pPr marL="3200320" indent="0" algn="ctr">
              <a:buNone/>
              <a:defRPr sz="2000"/>
            </a:lvl8pPr>
            <a:lvl9pPr marL="3657509"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6/15/2022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defTabSz="457189"/>
            <a:fld id="{F507DA90-3279-5849-95F6-B2884197375F}" type="slidenum">
              <a:rPr lang="en-US" smtClean="0">
                <a:solidFill>
                  <a:prstClr val="black">
                    <a:tint val="75000"/>
                  </a:prstClr>
                </a:solidFill>
              </a:rPr>
              <a:pPr defTabSz="457189"/>
              <a:t>‹#›</a:t>
            </a:fld>
            <a:endParaRPr lang="en-US" dirty="0">
              <a:solidFill>
                <a:prstClr val="black">
                  <a:tint val="75000"/>
                </a:prstClr>
              </a:solidFill>
            </a:endParaRPr>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4292480"/>
      </p:ext>
    </p:extLst>
  </p:cSld>
  <p:clrMapOvr>
    <a:masterClrMapping/>
  </p:clrMapOvr>
  <p:hf hdr="0"/>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8EB48D-551D-4D4F-BBC5-E0944C6F5C95}" type="datetimeFigureOut">
              <a:rPr lang="en-US" smtClean="0"/>
              <a:t>6/15/2022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28C80E-A5DD-4FCA-BB72-9453AD0F948B}" type="slidenum">
              <a:rPr lang="en-US" smtClean="0"/>
              <a:t>‹#›</a:t>
            </a:fld>
            <a:endParaRPr lang="en-US" dirty="0"/>
          </a:p>
        </p:txBody>
      </p:sp>
      <p:pic>
        <p:nvPicPr>
          <p:cNvPr id="7" name="Content Placeholder 4">
            <a:extLst>
              <a:ext uri="{FF2B5EF4-FFF2-40B4-BE49-F238E27FC236}">
                <a16:creationId xmlns:a16="http://schemas.microsoft.com/office/drawing/2014/main" id="{1A1A42F8-D761-47B1-B848-9613E21A918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4637" y="5824100"/>
            <a:ext cx="1733595" cy="382155"/>
          </a:xfrm>
          <a:prstGeom prst="rect">
            <a:avLst/>
          </a:prstGeom>
        </p:spPr>
      </p:pic>
    </p:spTree>
    <p:extLst>
      <p:ext uri="{BB962C8B-B14F-4D97-AF65-F5344CB8AC3E}">
        <p14:creationId xmlns:p14="http://schemas.microsoft.com/office/powerpoint/2010/main" val="5904841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81"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21"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dirty="0"/>
              <a:t>6/15/2022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defTabSz="457189"/>
            <a:fld id="{F507DA90-3279-5849-95F6-B2884197375F}" type="slidenum">
              <a:rPr lang="en-US" smtClean="0">
                <a:solidFill>
                  <a:prstClr val="black">
                    <a:tint val="75000"/>
                  </a:prstClr>
                </a:solidFill>
              </a:rPr>
              <a:pPr defTabSz="457189"/>
              <a:t>‹#›</a:t>
            </a:fld>
            <a:endParaRPr lang="en-US" dirty="0">
              <a:solidFill>
                <a:prstClr val="black">
                  <a:tint val="75000"/>
                </a:prstClr>
              </a:solidFill>
            </a:endParaRPr>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867545"/>
      </p:ext>
    </p:extLst>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 Mtns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005840"/>
          </a:xfrm>
          <a:prstGeom prst="rect">
            <a:avLst/>
          </a:prstGeom>
        </p:spPr>
      </p:pic>
      <p:sp>
        <p:nvSpPr>
          <p:cNvPr id="11" name="Rectangle 10"/>
          <p:cNvSpPr/>
          <p:nvPr userDrawn="1"/>
        </p:nvSpPr>
        <p:spPr>
          <a:xfrm>
            <a:off x="0" y="6590660"/>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71848" y="5727707"/>
            <a:ext cx="1244453" cy="647673"/>
          </a:xfrm>
          <a:prstGeom prst="rect">
            <a:avLst/>
          </a:prstGeom>
        </p:spPr>
      </p:pic>
      <p:sp>
        <p:nvSpPr>
          <p:cNvPr id="14" name="Title 1"/>
          <p:cNvSpPr>
            <a:spLocks noGrp="1"/>
          </p:cNvSpPr>
          <p:nvPr>
            <p:ph type="title"/>
          </p:nvPr>
        </p:nvSpPr>
        <p:spPr>
          <a:xfrm>
            <a:off x="977841" y="70137"/>
            <a:ext cx="5769193"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15" name="Subtitle 2"/>
          <p:cNvSpPr>
            <a:spLocks noGrp="1"/>
          </p:cNvSpPr>
          <p:nvPr>
            <p:ph type="subTitle" idx="13"/>
          </p:nvPr>
        </p:nvSpPr>
        <p:spPr>
          <a:xfrm>
            <a:off x="977841" y="400047"/>
            <a:ext cx="5769193"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dirty="0"/>
              <a:t>Click to edit Master subtitle style</a:t>
            </a:r>
          </a:p>
        </p:txBody>
      </p:sp>
      <p:sp>
        <p:nvSpPr>
          <p:cNvPr id="16" name="Content Placeholder 2"/>
          <p:cNvSpPr>
            <a:spLocks noGrp="1"/>
          </p:cNvSpPr>
          <p:nvPr>
            <p:ph idx="1" hasCustomPrompt="1"/>
          </p:nvPr>
        </p:nvSpPr>
        <p:spPr>
          <a:xfrm>
            <a:off x="838200" y="1188389"/>
            <a:ext cx="105156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543368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7"/>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42"/>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dirty="0"/>
              <a:t>6/15/2022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defTabSz="457189"/>
            <a:fld id="{F507DA90-3279-5849-95F6-B2884197375F}" type="slidenum">
              <a:rPr lang="en-US" smtClean="0">
                <a:solidFill>
                  <a:prstClr val="black">
                    <a:tint val="75000"/>
                  </a:prstClr>
                </a:solidFill>
              </a:rPr>
              <a:pPr defTabSz="457189"/>
              <a:t>‹#›</a:t>
            </a:fld>
            <a:endParaRPr lang="en-US" dirty="0">
              <a:solidFill>
                <a:prstClr val="black">
                  <a:tint val="75000"/>
                </a:prstClr>
              </a:solidFill>
            </a:endParaRPr>
          </a:p>
        </p:txBody>
      </p:sp>
    </p:spTree>
    <p:extLst>
      <p:ext uri="{BB962C8B-B14F-4D97-AF65-F5344CB8AC3E}">
        <p14:creationId xmlns:p14="http://schemas.microsoft.com/office/powerpoint/2010/main" val="330674850"/>
      </p:ext>
    </p:extLst>
  </p:cSld>
  <p:clrMapOvr>
    <a:masterClrMapping/>
  </p:clrMapOvr>
  <p:hf hdr="0"/>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7"/>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dirty="0"/>
              <a:t>6/15/2022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defTabSz="457189"/>
            <a:fld id="{F507DA90-3279-5849-95F6-B2884197375F}" type="slidenum">
              <a:rPr lang="en-US" smtClean="0">
                <a:solidFill>
                  <a:prstClr val="black">
                    <a:tint val="75000"/>
                  </a:prstClr>
                </a:solidFill>
              </a:rPr>
              <a:pPr defTabSz="457189"/>
              <a:t>‹#›</a:t>
            </a:fld>
            <a:endParaRPr lang="en-US" dirty="0">
              <a:solidFill>
                <a:prstClr val="black">
                  <a:tint val="75000"/>
                </a:prstClr>
              </a:solidFill>
            </a:endParaRPr>
          </a:p>
        </p:txBody>
      </p:sp>
    </p:spTree>
    <p:extLst>
      <p:ext uri="{BB962C8B-B14F-4D97-AF65-F5344CB8AC3E}">
        <p14:creationId xmlns:p14="http://schemas.microsoft.com/office/powerpoint/2010/main" val="4175164451"/>
      </p:ext>
    </p:extLst>
  </p:cSld>
  <p:clrMapOvr>
    <a:masterClrMapping/>
  </p:clrMapOvr>
  <p:hf hdr="0"/>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6/15/2022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defTabSz="457189"/>
            <a:fld id="{F507DA90-3279-5849-95F6-B2884197375F}" type="slidenum">
              <a:rPr lang="en-US" smtClean="0">
                <a:solidFill>
                  <a:prstClr val="black">
                    <a:tint val="75000"/>
                  </a:prstClr>
                </a:solidFill>
              </a:rPr>
              <a:pPr defTabSz="457189"/>
              <a:t>‹#›</a:t>
            </a:fld>
            <a:endParaRPr lang="en-US" dirty="0">
              <a:solidFill>
                <a:prstClr val="black">
                  <a:tint val="75000"/>
                </a:prstClr>
              </a:solidFill>
            </a:endParaRPr>
          </a:p>
        </p:txBody>
      </p:sp>
    </p:spTree>
    <p:extLst>
      <p:ext uri="{BB962C8B-B14F-4D97-AF65-F5344CB8AC3E}">
        <p14:creationId xmlns:p14="http://schemas.microsoft.com/office/powerpoint/2010/main" val="1743078152"/>
      </p:ext>
    </p:extLst>
  </p:cSld>
  <p:clrMapOvr>
    <a:masterClrMapping/>
  </p:clrMapOvr>
  <p:hf hdr="0"/>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81"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21"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6DFF08F-DC6B-4601-B491-B0F83F6DD2DA}" type="datetimeFigureOut">
              <a:rPr lang="en-US" dirty="0"/>
              <a:pPr/>
              <a:t>6/15/2022</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pPr defTabSz="457189"/>
            <a:fld id="{F507DA90-3279-5849-95F6-B2884197375F}" type="slidenum">
              <a:rPr lang="en-US" smtClean="0">
                <a:solidFill>
                  <a:prstClr val="black">
                    <a:tint val="75000"/>
                  </a:prstClr>
                </a:solidFill>
              </a:rPr>
              <a:pPr defTabSz="457189"/>
              <a:t>‹#›</a:t>
            </a:fld>
            <a:endParaRPr lang="en-US" dirty="0">
              <a:solidFill>
                <a:prstClr val="black">
                  <a:tint val="75000"/>
                </a:prstClr>
              </a:solidFill>
            </a:endParaRPr>
          </a:p>
        </p:txBody>
      </p:sp>
    </p:spTree>
    <p:extLst>
      <p:ext uri="{BB962C8B-B14F-4D97-AF65-F5344CB8AC3E}">
        <p14:creationId xmlns:p14="http://schemas.microsoft.com/office/powerpoint/2010/main" val="2109128162"/>
      </p:ext>
    </p:extLst>
  </p:cSld>
  <p:clrMapOvr>
    <a:masterClrMapping/>
  </p:clrMapOvr>
  <p:hf hdr="0"/>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22"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613654" y="731520"/>
            <a:ext cx="6679191"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7" y="6459793"/>
            <a:ext cx="2618511" cy="365125"/>
          </a:xfrm>
        </p:spPr>
        <p:txBody>
          <a:bodyPr/>
          <a:lstStyle>
            <a:lvl1pPr algn="l">
              <a:defRPr/>
            </a:lvl1pPr>
          </a:lstStyle>
          <a:p>
            <a:fld id="{96DFF08F-DC6B-4601-B491-B0F83F6DD2DA}" type="datetimeFigureOut">
              <a:rPr lang="en-US" dirty="0"/>
              <a:pPr/>
              <a:t>6/15/2022</a:t>
            </a:fld>
            <a:endParaRPr lang="en-US" dirty="0"/>
          </a:p>
        </p:txBody>
      </p:sp>
      <p:sp>
        <p:nvSpPr>
          <p:cNvPr id="6" name="Footer Placeholder 5"/>
          <p:cNvSpPr>
            <a:spLocks noGrp="1"/>
          </p:cNvSpPr>
          <p:nvPr>
            <p:ph type="ftr" sz="quarter" idx="11"/>
          </p:nvPr>
        </p:nvSpPr>
        <p:spPr>
          <a:xfrm>
            <a:off x="4800600" y="6459793"/>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pPr defTabSz="457189"/>
            <a:fld id="{F507DA90-3279-5849-95F6-B2884197375F}" type="slidenum">
              <a:rPr lang="en-US" smtClean="0">
                <a:solidFill>
                  <a:prstClr val="black">
                    <a:tint val="75000"/>
                  </a:prstClr>
                </a:solidFill>
              </a:rPr>
              <a:pPr defTabSz="457189"/>
              <a:t>‹#›</a:t>
            </a:fld>
            <a:endParaRPr lang="en-US" dirty="0">
              <a:solidFill>
                <a:prstClr val="black">
                  <a:tint val="75000"/>
                </a:prstClr>
              </a:solidFill>
            </a:endParaRPr>
          </a:p>
        </p:txBody>
      </p:sp>
    </p:spTree>
    <p:extLst>
      <p:ext uri="{BB962C8B-B14F-4D97-AF65-F5344CB8AC3E}">
        <p14:creationId xmlns:p14="http://schemas.microsoft.com/office/powerpoint/2010/main" val="559950239"/>
      </p:ext>
    </p:extLst>
  </p:cSld>
  <p:clrMapOvr>
    <a:masterClrMapping/>
  </p:clrMapOvr>
  <p:hf hdr="0"/>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5"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21"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936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1"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79" y="5907024"/>
            <a:ext cx="1011936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6/15/2022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defTabSz="457189"/>
            <a:fld id="{F507DA90-3279-5849-95F6-B2884197375F}" type="slidenum">
              <a:rPr lang="en-US" smtClean="0">
                <a:solidFill>
                  <a:prstClr val="black">
                    <a:tint val="75000"/>
                  </a:prstClr>
                </a:solidFill>
              </a:rPr>
              <a:pPr defTabSz="457189"/>
              <a:t>‹#›</a:t>
            </a:fld>
            <a:endParaRPr lang="en-US" dirty="0">
              <a:solidFill>
                <a:prstClr val="black">
                  <a:tint val="75000"/>
                </a:prstClr>
              </a:solidFill>
            </a:endParaRPr>
          </a:p>
        </p:txBody>
      </p:sp>
    </p:spTree>
    <p:extLst>
      <p:ext uri="{BB962C8B-B14F-4D97-AF65-F5344CB8AC3E}">
        <p14:creationId xmlns:p14="http://schemas.microsoft.com/office/powerpoint/2010/main" val="4045866500"/>
      </p:ext>
    </p:extLst>
  </p:cSld>
  <p:clrMapOvr>
    <a:masterClrMapping/>
  </p:clrMapOvr>
  <p:hf hdr="0"/>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6/15/2022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defTabSz="457189"/>
            <a:fld id="{F507DA90-3279-5849-95F6-B2884197375F}" type="slidenum">
              <a:rPr lang="en-US" smtClean="0">
                <a:solidFill>
                  <a:prstClr val="black">
                    <a:tint val="75000"/>
                  </a:prstClr>
                </a:solidFill>
              </a:rPr>
              <a:pPr defTabSz="457189"/>
              <a:t>‹#›</a:t>
            </a:fld>
            <a:endParaRPr lang="en-US" dirty="0">
              <a:solidFill>
                <a:prstClr val="black">
                  <a:tint val="75000"/>
                </a:prstClr>
              </a:solidFill>
            </a:endParaRPr>
          </a:p>
        </p:txBody>
      </p:sp>
    </p:spTree>
    <p:extLst>
      <p:ext uri="{BB962C8B-B14F-4D97-AF65-F5344CB8AC3E}">
        <p14:creationId xmlns:p14="http://schemas.microsoft.com/office/powerpoint/2010/main" val="1189423802"/>
      </p:ext>
    </p:extLst>
  </p:cSld>
  <p:clrMapOvr>
    <a:masterClrMapping/>
  </p:clrMapOvr>
  <p:hf hdr="0"/>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81"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21"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2" y="414786"/>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3" y="414779"/>
            <a:ext cx="7734300" cy="5757420"/>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6/15/2022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defTabSz="457189"/>
            <a:fld id="{F507DA90-3279-5849-95F6-B2884197375F}" type="slidenum">
              <a:rPr lang="en-US" smtClean="0">
                <a:solidFill>
                  <a:prstClr val="black">
                    <a:tint val="75000"/>
                  </a:prstClr>
                </a:solidFill>
              </a:rPr>
              <a:pPr defTabSz="457189"/>
              <a:t>‹#›</a:t>
            </a:fld>
            <a:endParaRPr lang="en-US" dirty="0">
              <a:solidFill>
                <a:prstClr val="black">
                  <a:tint val="75000"/>
                </a:prstClr>
              </a:solidFill>
            </a:endParaRPr>
          </a:p>
        </p:txBody>
      </p:sp>
    </p:spTree>
    <p:extLst>
      <p:ext uri="{BB962C8B-B14F-4D97-AF65-F5344CB8AC3E}">
        <p14:creationId xmlns:p14="http://schemas.microsoft.com/office/powerpoint/2010/main" val="644852339"/>
      </p:ext>
    </p:extLst>
  </p:cSld>
  <p:clrMapOvr>
    <a:masterClrMapping/>
  </p:clrMapOvr>
  <p:hf hdr="0"/>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8" name="Subtitle 4"/>
          <p:cNvSpPr>
            <a:spLocks noGrp="1"/>
          </p:cNvSpPr>
          <p:nvPr>
            <p:ph type="subTitle" idx="1"/>
          </p:nvPr>
        </p:nvSpPr>
        <p:spPr>
          <a:xfrm>
            <a:off x="398639" y="5430805"/>
            <a:ext cx="10793580" cy="784674"/>
          </a:xfrm>
        </p:spPr>
        <p:txBody>
          <a:bodyPr>
            <a:normAutofit/>
          </a:bodyPr>
          <a:lstStyle>
            <a:lvl1pPr marL="0" indent="0">
              <a:buNone/>
              <a:defRPr sz="2200">
                <a:solidFill>
                  <a:srgbClr val="7F7F7F"/>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subtitle style</a:t>
            </a:r>
          </a:p>
        </p:txBody>
      </p:sp>
      <p:sp>
        <p:nvSpPr>
          <p:cNvPr id="32" name="Rectangle 31"/>
          <p:cNvSpPr/>
          <p:nvPr userDrawn="1"/>
        </p:nvSpPr>
        <p:spPr>
          <a:xfrm>
            <a:off x="520252" y="5208556"/>
            <a:ext cx="10756669" cy="101600"/>
          </a:xfrm>
          <a:prstGeom prst="rect">
            <a:avLst/>
          </a:prstGeom>
          <a:solidFill>
            <a:srgbClr val="2F46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sp>
        <p:nvSpPr>
          <p:cNvPr id="38" name="Picture Placeholder 4"/>
          <p:cNvSpPr>
            <a:spLocks noGrp="1"/>
          </p:cNvSpPr>
          <p:nvPr>
            <p:ph type="pic" sz="quarter" idx="13" hasCustomPrompt="1"/>
          </p:nvPr>
        </p:nvSpPr>
        <p:spPr>
          <a:xfrm>
            <a:off x="0" y="0"/>
            <a:ext cx="12192000" cy="3886200"/>
          </a:xfrm>
        </p:spPr>
        <p:txBody>
          <a:bodyPr/>
          <a:lstStyle/>
          <a:p>
            <a:r>
              <a:rPr lang="en-US" dirty="0"/>
              <a:t>Insert a photo</a:t>
            </a:r>
          </a:p>
        </p:txBody>
      </p:sp>
      <p:sp>
        <p:nvSpPr>
          <p:cNvPr id="20" name="Title Placeholder 1"/>
          <p:cNvSpPr>
            <a:spLocks noGrp="1"/>
          </p:cNvSpPr>
          <p:nvPr>
            <p:ph type="title"/>
          </p:nvPr>
        </p:nvSpPr>
        <p:spPr>
          <a:xfrm>
            <a:off x="383396" y="3987800"/>
            <a:ext cx="10972800" cy="1143000"/>
          </a:xfrm>
          <a:prstGeom prst="rect">
            <a:avLst/>
          </a:prstGeom>
        </p:spPr>
        <p:txBody>
          <a:bodyPr vert="horz" lIns="91440" tIns="45720" rIns="91440" bIns="45720" rtlCol="0" anchor="b">
            <a:normAutofit/>
          </a:bodyPr>
          <a:lstStyle>
            <a:lvl1pPr>
              <a:defRPr sz="3400">
                <a:solidFill>
                  <a:srgbClr val="000000"/>
                </a:solidFill>
              </a:defRPr>
            </a:lvl1pPr>
          </a:lstStyle>
          <a:p>
            <a:r>
              <a:rPr lang="en-US" dirty="0"/>
              <a:t>Click to edit Master title style</a:t>
            </a:r>
          </a:p>
        </p:txBody>
      </p:sp>
      <p:sp>
        <p:nvSpPr>
          <p:cNvPr id="31" name="Text Placeholder 8"/>
          <p:cNvSpPr>
            <a:spLocks noGrp="1"/>
          </p:cNvSpPr>
          <p:nvPr>
            <p:ph type="body" sz="quarter" idx="14" hasCustomPrompt="1"/>
          </p:nvPr>
        </p:nvSpPr>
        <p:spPr>
          <a:xfrm>
            <a:off x="399091" y="6259787"/>
            <a:ext cx="5981700" cy="426621"/>
          </a:xfrm>
        </p:spPr>
        <p:txBody>
          <a:bodyPr anchor="t" anchorCtr="0">
            <a:noAutofit/>
          </a:bodyPr>
          <a:lstStyle>
            <a:lvl1pPr marL="0" indent="0" algn="l">
              <a:buNone/>
              <a:defRPr sz="1200" baseline="0">
                <a:solidFill>
                  <a:schemeClr val="bg1">
                    <a:lumMod val="65000"/>
                  </a:schemeClr>
                </a:solidFill>
              </a:defRPr>
            </a:lvl1pPr>
            <a:lvl2pPr>
              <a:defRPr sz="2000">
                <a:solidFill>
                  <a:srgbClr val="FFFFFF"/>
                </a:solidFill>
              </a:defRPr>
            </a:lvl2pPr>
            <a:lvl3pPr>
              <a:defRPr sz="2000">
                <a:solidFill>
                  <a:srgbClr val="FFFFFF"/>
                </a:solidFill>
              </a:defRPr>
            </a:lvl3pPr>
            <a:lvl4pPr>
              <a:defRPr sz="2000">
                <a:solidFill>
                  <a:srgbClr val="FFFFFF"/>
                </a:solidFill>
              </a:defRPr>
            </a:lvl4pPr>
            <a:lvl5pPr>
              <a:defRPr sz="2000">
                <a:solidFill>
                  <a:srgbClr val="FFFFFF"/>
                </a:solidFill>
              </a:defRPr>
            </a:lvl5pPr>
          </a:lstStyle>
          <a:p>
            <a:pPr lvl="0" algn="l"/>
            <a:r>
              <a:rPr lang="en-US" dirty="0"/>
              <a:t>Date</a:t>
            </a:r>
            <a:endParaRPr lang="en-US" sz="1000" dirty="0">
              <a:solidFill>
                <a:srgbClr val="7F7F7F"/>
              </a:solidFill>
            </a:endParaRPr>
          </a:p>
        </p:txBody>
      </p:sp>
    </p:spTree>
    <p:extLst>
      <p:ext uri="{BB962C8B-B14F-4D97-AF65-F5344CB8AC3E}">
        <p14:creationId xmlns:p14="http://schemas.microsoft.com/office/powerpoint/2010/main" val="9374352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2" name="Content Placeholder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64637" y="5824098"/>
            <a:ext cx="1733595" cy="382155"/>
          </a:xfrm>
          <a:prstGeom prst="rect">
            <a:avLst/>
          </a:prstGeom>
        </p:spPr>
      </p:pic>
    </p:spTree>
    <p:extLst>
      <p:ext uri="{BB962C8B-B14F-4D97-AF65-F5344CB8AC3E}">
        <p14:creationId xmlns:p14="http://schemas.microsoft.com/office/powerpoint/2010/main" val="2236900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 Seaport Industrial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005840"/>
          </a:xfrm>
          <a:prstGeom prst="rect">
            <a:avLst/>
          </a:prstGeom>
        </p:spPr>
      </p:pic>
      <p:sp>
        <p:nvSpPr>
          <p:cNvPr id="11" name="Rectangle 10"/>
          <p:cNvSpPr/>
          <p:nvPr userDrawn="1"/>
        </p:nvSpPr>
        <p:spPr>
          <a:xfrm>
            <a:off x="0" y="6590660"/>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71848" y="5727707"/>
            <a:ext cx="1244453" cy="647673"/>
          </a:xfrm>
          <a:prstGeom prst="rect">
            <a:avLst/>
          </a:prstGeom>
        </p:spPr>
      </p:pic>
      <p:sp>
        <p:nvSpPr>
          <p:cNvPr id="14" name="Title 1"/>
          <p:cNvSpPr>
            <a:spLocks noGrp="1"/>
          </p:cNvSpPr>
          <p:nvPr>
            <p:ph type="title"/>
          </p:nvPr>
        </p:nvSpPr>
        <p:spPr>
          <a:xfrm>
            <a:off x="1250084" y="70137"/>
            <a:ext cx="6171648"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15" name="Subtitle 2"/>
          <p:cNvSpPr>
            <a:spLocks noGrp="1"/>
          </p:cNvSpPr>
          <p:nvPr>
            <p:ph type="subTitle" idx="13"/>
          </p:nvPr>
        </p:nvSpPr>
        <p:spPr>
          <a:xfrm>
            <a:off x="1250084" y="400047"/>
            <a:ext cx="6171648"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dirty="0"/>
              <a:t>Click to edit Master subtitle style</a:t>
            </a:r>
          </a:p>
        </p:txBody>
      </p:sp>
      <p:sp>
        <p:nvSpPr>
          <p:cNvPr id="16" name="Content Placeholder 2"/>
          <p:cNvSpPr>
            <a:spLocks noGrp="1"/>
          </p:cNvSpPr>
          <p:nvPr>
            <p:ph idx="1" hasCustomPrompt="1"/>
          </p:nvPr>
        </p:nvSpPr>
        <p:spPr>
          <a:xfrm>
            <a:off x="838200" y="1188389"/>
            <a:ext cx="105156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362471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Location">
    <p:spTree>
      <p:nvGrpSpPr>
        <p:cNvPr id="1" name=""/>
        <p:cNvGrpSpPr/>
        <p:nvPr/>
      </p:nvGrpSpPr>
      <p:grpSpPr>
        <a:xfrm>
          <a:off x="0" y="0"/>
          <a:ext cx="0" cy="0"/>
          <a:chOff x="0" y="0"/>
          <a:chExt cx="0" cy="0"/>
        </a:xfrm>
      </p:grpSpPr>
      <p:sp>
        <p:nvSpPr>
          <p:cNvPr id="11" name="Rectangle 10"/>
          <p:cNvSpPr/>
          <p:nvPr userDrawn="1"/>
        </p:nvSpPr>
        <p:spPr>
          <a:xfrm>
            <a:off x="0" y="1299"/>
            <a:ext cx="12192000" cy="6856707"/>
          </a:xfrm>
          <a:prstGeom prst="rect">
            <a:avLst/>
          </a:prstGeom>
          <a:gradFill flip="none" rotWithShape="1">
            <a:gsLst>
              <a:gs pos="35000">
                <a:srgbClr val="4F745E"/>
              </a:gs>
              <a:gs pos="0">
                <a:srgbClr val="7F9E3F"/>
              </a:gs>
              <a:gs pos="100000">
                <a:srgbClr val="183860"/>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000" b="0" i="1" u="none" strike="noStrike" kern="1200" cap="none" spc="0" normalizeH="0" baseline="0" noProof="0" dirty="0">
              <a:ln w="18415" cmpd="sng">
                <a:noFill/>
                <a:prstDash val="solid"/>
              </a:ln>
              <a:solidFill>
                <a:prstClr val="white">
                  <a:lumMod val="65000"/>
                </a:prstClr>
              </a:solidFill>
              <a:effectLst>
                <a:outerShdw blurRad="63500" dir="3600000" algn="tl" rotWithShape="0">
                  <a:srgbClr val="000000">
                    <a:alpha val="70000"/>
                  </a:srgbClr>
                </a:outerShdw>
              </a:effectLst>
              <a:uLnTx/>
              <a:uFillTx/>
              <a:latin typeface="Eras Demi ITC" pitchFamily="34" charset="0"/>
              <a:ea typeface="+mn-ea"/>
              <a:cs typeface="+mn-cs"/>
            </a:endParaRP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37805" y="5892842"/>
            <a:ext cx="1676399" cy="832263"/>
          </a:xfrm>
          <a:prstGeom prst="rect">
            <a:avLst/>
          </a:prstGeom>
        </p:spPr>
      </p:pic>
      <p:sp>
        <p:nvSpPr>
          <p:cNvPr id="3" name="Subtitle 2"/>
          <p:cNvSpPr>
            <a:spLocks noGrp="1"/>
          </p:cNvSpPr>
          <p:nvPr>
            <p:ph type="subTitle" idx="1"/>
          </p:nvPr>
        </p:nvSpPr>
        <p:spPr>
          <a:xfrm>
            <a:off x="184149" y="7501812"/>
            <a:ext cx="9931400" cy="821094"/>
          </a:xfrm>
        </p:spPr>
        <p:txBody>
          <a:bodyPr anchor="t">
            <a:normAutofit/>
          </a:bodyPr>
          <a:lstStyle>
            <a:lvl1pPr marL="0" indent="0" algn="l">
              <a:buNone/>
              <a:defRPr sz="2400" b="1">
                <a:solidFill>
                  <a:schemeClr val="bg1"/>
                </a:solidFill>
                <a:latin typeface="Arial" panose="020B0604020202020204" pitchFamily="34" charset="0"/>
                <a:cs typeface="Arial" panose="020B0604020202020204" pitchFamily="34" charset="0"/>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endParaRPr lang="en-US" dirty="0"/>
          </a:p>
        </p:txBody>
      </p:sp>
    </p:spTree>
    <p:extLst>
      <p:ext uri="{BB962C8B-B14F-4D97-AF65-F5344CB8AC3E}">
        <p14:creationId xmlns:p14="http://schemas.microsoft.com/office/powerpoint/2010/main" val="15800611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Intro">
    <p:spTree>
      <p:nvGrpSpPr>
        <p:cNvPr id="1" name=""/>
        <p:cNvGrpSpPr/>
        <p:nvPr/>
      </p:nvGrpSpPr>
      <p:grpSpPr>
        <a:xfrm>
          <a:off x="0" y="0"/>
          <a:ext cx="0" cy="0"/>
          <a:chOff x="0" y="0"/>
          <a:chExt cx="0" cy="0"/>
        </a:xfrm>
      </p:grpSpPr>
      <p:sp>
        <p:nvSpPr>
          <p:cNvPr id="7" name="Rectangle 6"/>
          <p:cNvSpPr/>
          <p:nvPr userDrawn="1"/>
        </p:nvSpPr>
        <p:spPr>
          <a:xfrm>
            <a:off x="0" y="10174"/>
            <a:ext cx="12192000" cy="6856707"/>
          </a:xfrm>
          <a:prstGeom prst="rect">
            <a:avLst/>
          </a:prstGeom>
          <a:gradFill flip="none" rotWithShape="1">
            <a:gsLst>
              <a:gs pos="35000">
                <a:srgbClr val="4F745E"/>
              </a:gs>
              <a:gs pos="0">
                <a:srgbClr val="7F9E3F"/>
              </a:gs>
              <a:gs pos="100000">
                <a:srgbClr val="183860"/>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w="18415" cmpd="sng">
                  <a:noFill/>
                  <a:prstDash val="solid"/>
                </a:ln>
                <a:solidFill>
                  <a:srgbClr val="FFFF66"/>
                </a:solidFill>
                <a:effectLst>
                  <a:outerShdw blurRad="63500" dir="3600000" algn="tl" rotWithShape="0">
                    <a:srgbClr val="000000">
                      <a:alpha val="70000"/>
                    </a:srgbClr>
                  </a:outerShdw>
                </a:effectLst>
                <a:uLnTx/>
                <a:uFillTx/>
                <a:latin typeface="Eras Demi ITC" pitchFamily="34" charset="0"/>
                <a:ea typeface="+mn-ea"/>
                <a:cs typeface="+mn-cs"/>
              </a:rPr>
              <a:t>Intro </a:t>
            </a:r>
            <a:r>
              <a:rPr kumimoji="0" lang="en-US" sz="2000" b="1" i="1" u="none" strike="noStrike" kern="1200" cap="none" spc="0" normalizeH="0" baseline="0" noProof="0" dirty="0">
                <a:ln w="18415" cmpd="sng">
                  <a:noFill/>
                  <a:prstDash val="solid"/>
                </a:ln>
                <a:solidFill>
                  <a:prstClr val="white">
                    <a:lumMod val="65000"/>
                  </a:prstClr>
                </a:solidFill>
                <a:effectLst>
                  <a:outerShdw blurRad="63500" dir="3600000" algn="tl" rotWithShape="0">
                    <a:srgbClr val="000000">
                      <a:alpha val="70000"/>
                    </a:srgbClr>
                  </a:outerShdw>
                </a:effectLst>
                <a:uLnTx/>
                <a:uFillTx/>
                <a:latin typeface="Eras Demi ITC" pitchFamily="34" charset="0"/>
                <a:ea typeface="+mn-ea"/>
                <a:cs typeface="+mn-cs"/>
              </a:rPr>
              <a:t>&gt;&gt;</a:t>
            </a:r>
            <a:r>
              <a:rPr kumimoji="0" lang="en-US" sz="2000" b="1" i="1" u="none" strike="noStrike" kern="1200" cap="none" spc="0" normalizeH="0" baseline="0" noProof="0" dirty="0">
                <a:ln w="18415" cmpd="sng">
                  <a:noFill/>
                  <a:prstDash val="solid"/>
                </a:ln>
                <a:solidFill>
                  <a:srgbClr val="FFFF66"/>
                </a:solidFill>
                <a:effectLst>
                  <a:outerShdw blurRad="63500" dir="3600000" algn="tl" rotWithShape="0">
                    <a:srgbClr val="000000">
                      <a:alpha val="70000"/>
                    </a:srgbClr>
                  </a:outerShdw>
                </a:effectLst>
                <a:uLnTx/>
                <a:uFillTx/>
                <a:latin typeface="Eras Demi ITC" pitchFamily="34" charset="0"/>
                <a:ea typeface="+mn-ea"/>
                <a:cs typeface="+mn-cs"/>
              </a:rPr>
              <a:t> </a:t>
            </a:r>
            <a:r>
              <a:rPr kumimoji="0" lang="en-US" sz="2000" b="1" i="1" u="none" strike="noStrike" kern="1200" cap="none" spc="0" normalizeH="0" baseline="0" noProof="0" dirty="0">
                <a:ln w="18415" cmpd="sng">
                  <a:noFill/>
                  <a:prstDash val="solid"/>
                </a:ln>
                <a:solidFill>
                  <a:prstClr val="white">
                    <a:lumMod val="65000"/>
                  </a:prstClr>
                </a:solidFill>
                <a:effectLst>
                  <a:outerShdw blurRad="63500" dir="3600000" algn="tl" rotWithShape="0">
                    <a:srgbClr val="000000">
                      <a:alpha val="70000"/>
                    </a:srgbClr>
                  </a:outerShdw>
                </a:effectLst>
                <a:uLnTx/>
                <a:uFillTx/>
                <a:latin typeface="Eras Demi ITC" pitchFamily="34" charset="0"/>
                <a:ea typeface="+mn-ea"/>
                <a:cs typeface="+mn-cs"/>
              </a:rPr>
              <a:t>Location &gt;&gt;  Project Scope &gt;&gt; Resources &gt;&gt; Additional Information &gt;&gt; Summary</a:t>
            </a:r>
            <a:r>
              <a:rPr kumimoji="0" lang="en-US" sz="2000" b="0" i="1" u="none" strike="noStrike" kern="1200" cap="none" spc="0" normalizeH="0" baseline="0" noProof="0" dirty="0">
                <a:ln w="18415" cmpd="sng">
                  <a:noFill/>
                  <a:prstDash val="solid"/>
                </a:ln>
                <a:solidFill>
                  <a:prstClr val="white">
                    <a:lumMod val="65000"/>
                  </a:prstClr>
                </a:solidFill>
                <a:effectLst>
                  <a:outerShdw blurRad="63500" dir="3600000" algn="tl" rotWithShape="0">
                    <a:srgbClr val="000000">
                      <a:alpha val="70000"/>
                    </a:srgbClr>
                  </a:outerShdw>
                </a:effectLst>
                <a:uLnTx/>
                <a:uFillTx/>
                <a:latin typeface="Eras Demi ITC" pitchFamily="34" charset="0"/>
                <a:ea typeface="+mn-ea"/>
                <a:cs typeface="+mn-cs"/>
              </a:rPr>
              <a:t>  </a:t>
            </a:r>
          </a:p>
        </p:txBody>
      </p:sp>
      <p:sp>
        <p:nvSpPr>
          <p:cNvPr id="9" name="Picture Placeholder 8"/>
          <p:cNvSpPr>
            <a:spLocks noGrp="1"/>
          </p:cNvSpPr>
          <p:nvPr>
            <p:ph type="pic" sz="quarter" idx="10" hasCustomPrompt="1"/>
          </p:nvPr>
        </p:nvSpPr>
        <p:spPr>
          <a:xfrm>
            <a:off x="0" y="428633"/>
            <a:ext cx="12192000" cy="5312903"/>
          </a:xfrm>
        </p:spPr>
        <p:txBody>
          <a:bodyPr anchor="ctr"/>
          <a:lstStyle>
            <a:lvl1pPr marL="0" indent="0" algn="ctr">
              <a:buNone/>
              <a:defRPr/>
            </a:lvl1pPr>
          </a:lstStyle>
          <a:p>
            <a:r>
              <a:rPr lang="en-US" dirty="0"/>
              <a:t>Insert Picture</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37805" y="5892842"/>
            <a:ext cx="1676399" cy="832263"/>
          </a:xfrm>
          <a:prstGeom prst="rect">
            <a:avLst/>
          </a:prstGeom>
        </p:spPr>
      </p:pic>
      <p:sp>
        <p:nvSpPr>
          <p:cNvPr id="22" name="Title 21"/>
          <p:cNvSpPr>
            <a:spLocks noGrp="1"/>
          </p:cNvSpPr>
          <p:nvPr>
            <p:ph type="title" hasCustomPrompt="1"/>
          </p:nvPr>
        </p:nvSpPr>
        <p:spPr>
          <a:xfrm>
            <a:off x="184151" y="676275"/>
            <a:ext cx="11823700" cy="1771650"/>
          </a:xfrm>
        </p:spPr>
        <p:txBody>
          <a:bodyPr>
            <a:normAutofit/>
          </a:bodyPr>
          <a:lstStyle>
            <a:lvl1pPr>
              <a:defRPr sz="4000" b="1" cap="none" spc="0" baseline="0">
                <a:ln w="10160">
                  <a:solidFill>
                    <a:schemeClr val="tx1"/>
                  </a:solidFill>
                  <a:prstDash val="solid"/>
                </a:ln>
                <a:solidFill>
                  <a:srgbClr val="FFFFFF"/>
                </a:solidFill>
                <a:effectLst>
                  <a:outerShdw blurRad="38100" dist="63500" dir="5400000" algn="tl" rotWithShape="0">
                    <a:srgbClr val="000000"/>
                  </a:outerShdw>
                </a:effectLst>
                <a:latin typeface="Eras Bold ITC" panose="020B0907030504020204" pitchFamily="34" charset="0"/>
                <a:cs typeface="Aharoni" panose="02010803020104030203" pitchFamily="2" charset="-79"/>
              </a:defRPr>
            </a:lvl1pPr>
          </a:lstStyle>
          <a:p>
            <a:r>
              <a:rPr lang="en-US" dirty="0"/>
              <a:t>2016-000</a:t>
            </a:r>
            <a:br>
              <a:rPr lang="en-US" dirty="0"/>
            </a:br>
            <a:r>
              <a:rPr lang="en-US" dirty="0"/>
              <a:t>Applicant Name</a:t>
            </a:r>
            <a:br>
              <a:rPr lang="en-US" dirty="0"/>
            </a:br>
            <a:r>
              <a:rPr lang="en-US" dirty="0"/>
              <a:t>Project Name</a:t>
            </a:r>
          </a:p>
        </p:txBody>
      </p:sp>
      <p:sp>
        <p:nvSpPr>
          <p:cNvPr id="3" name="Subtitle 2"/>
          <p:cNvSpPr>
            <a:spLocks noGrp="1"/>
          </p:cNvSpPr>
          <p:nvPr>
            <p:ph type="subTitle" idx="1" hasCustomPrompt="1"/>
          </p:nvPr>
        </p:nvSpPr>
        <p:spPr>
          <a:xfrm>
            <a:off x="184149" y="5817082"/>
            <a:ext cx="9931400" cy="1049796"/>
          </a:xfrm>
        </p:spPr>
        <p:txBody>
          <a:bodyPr anchor="t">
            <a:normAutofit/>
          </a:bodyPr>
          <a:lstStyle>
            <a:lvl1pPr marL="0" indent="0" algn="l">
              <a:buNone/>
              <a:defRPr sz="2400" b="1">
                <a:solidFill>
                  <a:schemeClr val="bg1"/>
                </a:solidFill>
                <a:latin typeface="Arial" panose="020B0604020202020204" pitchFamily="34" charset="0"/>
                <a:cs typeface="Arial" panose="020B0604020202020204" pitchFamily="34" charset="0"/>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dirty="0"/>
              <a:t>The __ is requesting $__ out of $__ to __.</a:t>
            </a:r>
          </a:p>
        </p:txBody>
      </p:sp>
    </p:spTree>
    <p:extLst>
      <p:ext uri="{BB962C8B-B14F-4D97-AF65-F5344CB8AC3E}">
        <p14:creationId xmlns:p14="http://schemas.microsoft.com/office/powerpoint/2010/main" val="13260730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Location">
    <p:spTree>
      <p:nvGrpSpPr>
        <p:cNvPr id="1" name=""/>
        <p:cNvGrpSpPr/>
        <p:nvPr/>
      </p:nvGrpSpPr>
      <p:grpSpPr>
        <a:xfrm>
          <a:off x="0" y="0"/>
          <a:ext cx="0" cy="0"/>
          <a:chOff x="0" y="0"/>
          <a:chExt cx="0" cy="0"/>
        </a:xfrm>
      </p:grpSpPr>
      <p:sp>
        <p:nvSpPr>
          <p:cNvPr id="11" name="Rectangle 10"/>
          <p:cNvSpPr/>
          <p:nvPr userDrawn="1"/>
        </p:nvSpPr>
        <p:spPr>
          <a:xfrm>
            <a:off x="0" y="10174"/>
            <a:ext cx="12192000" cy="6856707"/>
          </a:xfrm>
          <a:prstGeom prst="rect">
            <a:avLst/>
          </a:prstGeom>
          <a:gradFill flip="none" rotWithShape="1">
            <a:gsLst>
              <a:gs pos="35000">
                <a:srgbClr val="4F745E"/>
              </a:gs>
              <a:gs pos="0">
                <a:srgbClr val="7F9E3F"/>
              </a:gs>
              <a:gs pos="100000">
                <a:srgbClr val="183860"/>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w="18415" cmpd="sng">
                  <a:noFill/>
                  <a:prstDash val="solid"/>
                </a:ln>
                <a:solidFill>
                  <a:prstClr val="white">
                    <a:lumMod val="65000"/>
                  </a:prstClr>
                </a:solidFill>
                <a:effectLst>
                  <a:outerShdw blurRad="63500" dir="3600000" algn="tl" rotWithShape="0">
                    <a:srgbClr val="000000">
                      <a:alpha val="70000"/>
                    </a:srgbClr>
                  </a:outerShdw>
                </a:effectLst>
                <a:uLnTx/>
                <a:uFillTx/>
                <a:latin typeface="Eras Demi ITC" pitchFamily="34" charset="0"/>
                <a:ea typeface="+mn-ea"/>
                <a:cs typeface="+mn-cs"/>
              </a:rPr>
              <a:t>Intro &gt;&gt; </a:t>
            </a:r>
            <a:r>
              <a:rPr kumimoji="0" lang="en-US" sz="2000" b="1" i="1" u="none" strike="noStrike" kern="1200" cap="none" spc="0" normalizeH="0" baseline="0" noProof="0" dirty="0">
                <a:ln w="18415" cmpd="sng">
                  <a:noFill/>
                  <a:prstDash val="solid"/>
                </a:ln>
                <a:solidFill>
                  <a:srgbClr val="FFFF66"/>
                </a:solidFill>
                <a:effectLst>
                  <a:outerShdw blurRad="63500" dir="3600000" algn="tl" rotWithShape="0">
                    <a:srgbClr val="000000">
                      <a:alpha val="70000"/>
                    </a:srgbClr>
                  </a:outerShdw>
                </a:effectLst>
                <a:uLnTx/>
                <a:uFillTx/>
                <a:latin typeface="Eras Demi ITC" pitchFamily="34" charset="0"/>
                <a:ea typeface="+mn-ea"/>
                <a:cs typeface="+mn-cs"/>
              </a:rPr>
              <a:t>Location </a:t>
            </a:r>
            <a:r>
              <a:rPr kumimoji="0" lang="en-US" sz="2000" b="1" i="1" u="none" strike="noStrike" kern="1200" cap="none" spc="0" normalizeH="0" baseline="0" noProof="0" dirty="0">
                <a:ln w="18415" cmpd="sng">
                  <a:noFill/>
                  <a:prstDash val="solid"/>
                </a:ln>
                <a:solidFill>
                  <a:prstClr val="white">
                    <a:lumMod val="65000"/>
                  </a:prstClr>
                </a:solidFill>
                <a:effectLst>
                  <a:outerShdw blurRad="63500" dir="3600000" algn="tl" rotWithShape="0">
                    <a:srgbClr val="000000">
                      <a:alpha val="70000"/>
                    </a:srgbClr>
                  </a:outerShdw>
                </a:effectLst>
                <a:uLnTx/>
                <a:uFillTx/>
                <a:latin typeface="Eras Demi ITC" pitchFamily="34" charset="0"/>
                <a:ea typeface="+mn-ea"/>
                <a:cs typeface="+mn-cs"/>
              </a:rPr>
              <a:t>&gt;&gt;  Project Scope &gt;&gt; Resources &gt;&gt; Additional Information &gt;&gt; Summary</a:t>
            </a:r>
            <a:r>
              <a:rPr kumimoji="0" lang="en-US" sz="2000" b="0" i="1" u="none" strike="noStrike" kern="1200" cap="none" spc="0" normalizeH="0" baseline="0" noProof="0" dirty="0">
                <a:ln w="18415" cmpd="sng">
                  <a:noFill/>
                  <a:prstDash val="solid"/>
                </a:ln>
                <a:solidFill>
                  <a:prstClr val="white">
                    <a:lumMod val="65000"/>
                  </a:prstClr>
                </a:solidFill>
                <a:effectLst>
                  <a:outerShdw blurRad="63500" dir="3600000" algn="tl" rotWithShape="0">
                    <a:srgbClr val="000000">
                      <a:alpha val="70000"/>
                    </a:srgbClr>
                  </a:outerShdw>
                </a:effectLst>
                <a:uLnTx/>
                <a:uFillTx/>
                <a:latin typeface="Eras Demi ITC" pitchFamily="34" charset="0"/>
                <a:ea typeface="+mn-ea"/>
                <a:cs typeface="+mn-cs"/>
              </a:rPr>
              <a:t>  </a:t>
            </a:r>
          </a:p>
        </p:txBody>
      </p:sp>
      <p:sp>
        <p:nvSpPr>
          <p:cNvPr id="10" name="Picture Placeholder 8"/>
          <p:cNvSpPr>
            <a:spLocks noGrp="1"/>
          </p:cNvSpPr>
          <p:nvPr>
            <p:ph type="pic" sz="quarter" idx="11" hasCustomPrompt="1"/>
          </p:nvPr>
        </p:nvSpPr>
        <p:spPr>
          <a:xfrm>
            <a:off x="0" y="428632"/>
            <a:ext cx="12192000" cy="5312903"/>
          </a:xfrm>
        </p:spPr>
        <p:txBody>
          <a:bodyPr anchor="ctr"/>
          <a:lstStyle>
            <a:lvl1pPr marL="0" indent="0" algn="ctr">
              <a:buNone/>
              <a:defRPr/>
            </a:lvl1pPr>
          </a:lstStyle>
          <a:p>
            <a:r>
              <a:rPr lang="en-US" dirty="0"/>
              <a:t>Insert Picture</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37805" y="5892842"/>
            <a:ext cx="1676399" cy="832263"/>
          </a:xfrm>
          <a:prstGeom prst="rect">
            <a:avLst/>
          </a:prstGeom>
        </p:spPr>
      </p:pic>
      <p:sp>
        <p:nvSpPr>
          <p:cNvPr id="3" name="Subtitle 2"/>
          <p:cNvSpPr>
            <a:spLocks noGrp="1"/>
          </p:cNvSpPr>
          <p:nvPr>
            <p:ph type="subTitle" idx="1" hasCustomPrompt="1"/>
          </p:nvPr>
        </p:nvSpPr>
        <p:spPr>
          <a:xfrm>
            <a:off x="184149" y="5817082"/>
            <a:ext cx="9931400" cy="1049796"/>
          </a:xfrm>
        </p:spPr>
        <p:txBody>
          <a:bodyPr anchor="t">
            <a:normAutofit/>
          </a:bodyPr>
          <a:lstStyle>
            <a:lvl1pPr marL="0" indent="0" algn="l">
              <a:buNone/>
              <a:defRPr sz="2400" b="1">
                <a:solidFill>
                  <a:schemeClr val="bg1"/>
                </a:solidFill>
                <a:latin typeface="Arial" panose="020B0604020202020204" pitchFamily="34" charset="0"/>
                <a:cs typeface="Arial" panose="020B0604020202020204" pitchFamily="34" charset="0"/>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dirty="0"/>
              <a:t>Located in _______ County, (near other landmark?)</a:t>
            </a:r>
          </a:p>
        </p:txBody>
      </p:sp>
    </p:spTree>
    <p:extLst>
      <p:ext uri="{BB962C8B-B14F-4D97-AF65-F5344CB8AC3E}">
        <p14:creationId xmlns:p14="http://schemas.microsoft.com/office/powerpoint/2010/main" val="14841834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Scope">
    <p:spTree>
      <p:nvGrpSpPr>
        <p:cNvPr id="1" name=""/>
        <p:cNvGrpSpPr/>
        <p:nvPr/>
      </p:nvGrpSpPr>
      <p:grpSpPr>
        <a:xfrm>
          <a:off x="0" y="0"/>
          <a:ext cx="0" cy="0"/>
          <a:chOff x="0" y="0"/>
          <a:chExt cx="0" cy="0"/>
        </a:xfrm>
      </p:grpSpPr>
      <p:sp>
        <p:nvSpPr>
          <p:cNvPr id="10" name="Rectangle 9"/>
          <p:cNvSpPr/>
          <p:nvPr userDrawn="1"/>
        </p:nvSpPr>
        <p:spPr>
          <a:xfrm>
            <a:off x="0" y="10174"/>
            <a:ext cx="12192000" cy="6856707"/>
          </a:xfrm>
          <a:prstGeom prst="rect">
            <a:avLst/>
          </a:prstGeom>
          <a:gradFill flip="none" rotWithShape="1">
            <a:gsLst>
              <a:gs pos="35000">
                <a:srgbClr val="4F745E"/>
              </a:gs>
              <a:gs pos="0">
                <a:srgbClr val="7F9E3F"/>
              </a:gs>
              <a:gs pos="100000">
                <a:srgbClr val="183860"/>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w="18415" cmpd="sng">
                  <a:noFill/>
                  <a:prstDash val="solid"/>
                </a:ln>
                <a:solidFill>
                  <a:prstClr val="white">
                    <a:lumMod val="65000"/>
                  </a:prstClr>
                </a:solidFill>
                <a:effectLst>
                  <a:outerShdw blurRad="63500" dir="3600000" algn="tl" rotWithShape="0">
                    <a:srgbClr val="000000">
                      <a:alpha val="70000"/>
                    </a:srgbClr>
                  </a:outerShdw>
                </a:effectLst>
                <a:uLnTx/>
                <a:uFillTx/>
                <a:latin typeface="Eras Demi ITC" pitchFamily="34" charset="0"/>
                <a:ea typeface="+mn-ea"/>
                <a:cs typeface="+mn-cs"/>
              </a:rPr>
              <a:t>Intro</a:t>
            </a:r>
            <a:r>
              <a:rPr kumimoji="0" lang="en-US" sz="2000" b="1" i="1" u="none" strike="noStrike" kern="1200" cap="none" spc="0" normalizeH="0" baseline="0" noProof="0" dirty="0">
                <a:ln w="18415" cmpd="sng">
                  <a:noFill/>
                  <a:prstDash val="solid"/>
                </a:ln>
                <a:solidFill>
                  <a:srgbClr val="FFFF66"/>
                </a:solidFill>
                <a:effectLst>
                  <a:outerShdw blurRad="63500" dir="3600000" algn="tl" rotWithShape="0">
                    <a:srgbClr val="000000">
                      <a:alpha val="70000"/>
                    </a:srgbClr>
                  </a:outerShdw>
                </a:effectLst>
                <a:uLnTx/>
                <a:uFillTx/>
                <a:latin typeface="Eras Demi ITC" pitchFamily="34" charset="0"/>
                <a:ea typeface="+mn-ea"/>
                <a:cs typeface="+mn-cs"/>
              </a:rPr>
              <a:t> </a:t>
            </a:r>
            <a:r>
              <a:rPr kumimoji="0" lang="en-US" sz="2000" b="1" i="1" u="none" strike="noStrike" kern="1200" cap="none" spc="0" normalizeH="0" baseline="0" noProof="0" dirty="0">
                <a:ln w="18415" cmpd="sng">
                  <a:noFill/>
                  <a:prstDash val="solid"/>
                </a:ln>
                <a:solidFill>
                  <a:prstClr val="white">
                    <a:lumMod val="65000"/>
                  </a:prstClr>
                </a:solidFill>
                <a:effectLst>
                  <a:outerShdw blurRad="63500" dir="3600000" algn="tl" rotWithShape="0">
                    <a:srgbClr val="000000">
                      <a:alpha val="70000"/>
                    </a:srgbClr>
                  </a:outerShdw>
                </a:effectLst>
                <a:uLnTx/>
                <a:uFillTx/>
                <a:latin typeface="Eras Demi ITC" pitchFamily="34" charset="0"/>
                <a:ea typeface="+mn-ea"/>
                <a:cs typeface="+mn-cs"/>
              </a:rPr>
              <a:t>&gt;&gt;</a:t>
            </a:r>
            <a:r>
              <a:rPr kumimoji="0" lang="en-US" sz="2000" b="1" i="1" u="none" strike="noStrike" kern="1200" cap="none" spc="0" normalizeH="0" baseline="0" noProof="0" dirty="0">
                <a:ln w="18415" cmpd="sng">
                  <a:noFill/>
                  <a:prstDash val="solid"/>
                </a:ln>
                <a:solidFill>
                  <a:srgbClr val="FFFF66"/>
                </a:solidFill>
                <a:effectLst>
                  <a:outerShdw blurRad="63500" dir="3600000" algn="tl" rotWithShape="0">
                    <a:srgbClr val="000000">
                      <a:alpha val="70000"/>
                    </a:srgbClr>
                  </a:outerShdw>
                </a:effectLst>
                <a:uLnTx/>
                <a:uFillTx/>
                <a:latin typeface="Eras Demi ITC" pitchFamily="34" charset="0"/>
                <a:ea typeface="+mn-ea"/>
                <a:cs typeface="+mn-cs"/>
              </a:rPr>
              <a:t> </a:t>
            </a:r>
            <a:r>
              <a:rPr kumimoji="0" lang="en-US" sz="2000" b="1" i="1" u="none" strike="noStrike" kern="1200" cap="none" spc="0" normalizeH="0" baseline="0" noProof="0" dirty="0">
                <a:ln w="18415" cmpd="sng">
                  <a:noFill/>
                  <a:prstDash val="solid"/>
                </a:ln>
                <a:solidFill>
                  <a:prstClr val="white">
                    <a:lumMod val="65000"/>
                  </a:prstClr>
                </a:solidFill>
                <a:effectLst>
                  <a:outerShdw blurRad="63500" dir="3600000" algn="tl" rotWithShape="0">
                    <a:srgbClr val="000000">
                      <a:alpha val="70000"/>
                    </a:srgbClr>
                  </a:outerShdw>
                </a:effectLst>
                <a:uLnTx/>
                <a:uFillTx/>
                <a:latin typeface="Eras Demi ITC" pitchFamily="34" charset="0"/>
                <a:ea typeface="+mn-ea"/>
                <a:cs typeface="+mn-cs"/>
              </a:rPr>
              <a:t>Location &gt;&gt;  </a:t>
            </a:r>
            <a:r>
              <a:rPr kumimoji="0" lang="en-US" sz="2000" b="1" i="1" u="none" strike="noStrike" kern="1200" cap="none" spc="0" normalizeH="0" baseline="0" noProof="0" dirty="0">
                <a:ln w="18415" cmpd="sng">
                  <a:noFill/>
                  <a:prstDash val="solid"/>
                </a:ln>
                <a:solidFill>
                  <a:srgbClr val="FFFF66"/>
                </a:solidFill>
                <a:effectLst>
                  <a:outerShdw blurRad="63500" dir="3600000" algn="tl" rotWithShape="0">
                    <a:srgbClr val="000000">
                      <a:alpha val="70000"/>
                    </a:srgbClr>
                  </a:outerShdw>
                </a:effectLst>
                <a:uLnTx/>
                <a:uFillTx/>
                <a:latin typeface="Eras Demi ITC" pitchFamily="34" charset="0"/>
                <a:ea typeface="+mn-ea"/>
                <a:cs typeface="+mn-cs"/>
              </a:rPr>
              <a:t>Project Scope </a:t>
            </a:r>
            <a:r>
              <a:rPr kumimoji="0" lang="en-US" sz="2000" b="1" i="1" u="none" strike="noStrike" kern="1200" cap="none" spc="0" normalizeH="0" baseline="0" noProof="0" dirty="0">
                <a:ln w="18415" cmpd="sng">
                  <a:noFill/>
                  <a:prstDash val="solid"/>
                </a:ln>
                <a:solidFill>
                  <a:prstClr val="white">
                    <a:lumMod val="65000"/>
                  </a:prstClr>
                </a:solidFill>
                <a:effectLst>
                  <a:outerShdw blurRad="63500" dir="3600000" algn="tl" rotWithShape="0">
                    <a:srgbClr val="000000">
                      <a:alpha val="70000"/>
                    </a:srgbClr>
                  </a:outerShdw>
                </a:effectLst>
                <a:uLnTx/>
                <a:uFillTx/>
                <a:latin typeface="Eras Demi ITC" pitchFamily="34" charset="0"/>
                <a:ea typeface="+mn-ea"/>
                <a:cs typeface="+mn-cs"/>
              </a:rPr>
              <a:t>&gt;&gt; Resources &gt;&gt; Additional Information &gt;&gt;  Summary</a:t>
            </a:r>
            <a:r>
              <a:rPr kumimoji="0" lang="en-US" sz="2000" b="0" i="1" u="none" strike="noStrike" kern="1200" cap="none" spc="0" normalizeH="0" baseline="0" noProof="0" dirty="0">
                <a:ln w="18415" cmpd="sng">
                  <a:noFill/>
                  <a:prstDash val="solid"/>
                </a:ln>
                <a:solidFill>
                  <a:prstClr val="white">
                    <a:lumMod val="65000"/>
                  </a:prstClr>
                </a:solidFill>
                <a:effectLst>
                  <a:outerShdw blurRad="63500" dir="3600000" algn="tl" rotWithShape="0">
                    <a:srgbClr val="000000">
                      <a:alpha val="70000"/>
                    </a:srgbClr>
                  </a:outerShdw>
                </a:effectLst>
                <a:uLnTx/>
                <a:uFillTx/>
                <a:latin typeface="Eras Demi ITC" pitchFamily="34" charset="0"/>
                <a:ea typeface="+mn-ea"/>
                <a:cs typeface="+mn-cs"/>
              </a:rPr>
              <a:t>  </a:t>
            </a:r>
          </a:p>
        </p:txBody>
      </p:sp>
      <p:sp>
        <p:nvSpPr>
          <p:cNvPr id="9" name="Picture Placeholder 8"/>
          <p:cNvSpPr>
            <a:spLocks noGrp="1"/>
          </p:cNvSpPr>
          <p:nvPr>
            <p:ph type="pic" sz="quarter" idx="10" hasCustomPrompt="1"/>
          </p:nvPr>
        </p:nvSpPr>
        <p:spPr>
          <a:xfrm>
            <a:off x="3" y="428626"/>
            <a:ext cx="7886700" cy="6429374"/>
          </a:xfrm>
        </p:spPr>
        <p:txBody>
          <a:bodyPr anchor="ctr"/>
          <a:lstStyle>
            <a:lvl1pPr marL="0" indent="0" algn="ctr">
              <a:buNone/>
              <a:defRPr/>
            </a:lvl1pPr>
          </a:lstStyle>
          <a:p>
            <a:r>
              <a:rPr lang="en-US" dirty="0"/>
              <a:t>Insert Picture</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37805" y="5892842"/>
            <a:ext cx="1676399" cy="832263"/>
          </a:xfrm>
          <a:prstGeom prst="rect">
            <a:avLst/>
          </a:prstGeom>
        </p:spPr>
      </p:pic>
      <p:sp>
        <p:nvSpPr>
          <p:cNvPr id="7" name="Text Placeholder 6"/>
          <p:cNvSpPr>
            <a:spLocks noGrp="1"/>
          </p:cNvSpPr>
          <p:nvPr>
            <p:ph type="body" sz="quarter" idx="11" hasCustomPrompt="1"/>
          </p:nvPr>
        </p:nvSpPr>
        <p:spPr>
          <a:xfrm>
            <a:off x="8186741" y="428625"/>
            <a:ext cx="3827463" cy="5246688"/>
          </a:xfrm>
        </p:spPr>
        <p:txBody>
          <a:bodyPr/>
          <a:lstStyle>
            <a:lvl1pPr marL="0" indent="0">
              <a:buFont typeface="Arial" panose="020B0604020202020204" pitchFamily="34" charset="0"/>
              <a:buNone/>
              <a:defRPr/>
            </a:lvl1pPr>
          </a:lstStyle>
          <a:p>
            <a:pPr marL="0" indent="0">
              <a:buNone/>
            </a:pPr>
            <a:r>
              <a:rPr lang="en-US" dirty="0"/>
              <a:t>Project would (protect ____ acres in fee or easement / restore ___ feet of stream / </a:t>
            </a:r>
            <a:r>
              <a:rPr lang="en-US" dirty="0" err="1"/>
              <a:t>etc</a:t>
            </a:r>
            <a:r>
              <a:rPr lang="en-US" dirty="0"/>
              <a:t>…)</a:t>
            </a:r>
          </a:p>
          <a:p>
            <a:r>
              <a:rPr lang="en-US" dirty="0"/>
              <a:t>(specific conservation  or restoration strategy)</a:t>
            </a:r>
          </a:p>
          <a:p>
            <a:r>
              <a:rPr lang="en-US" dirty="0"/>
              <a:t>Exceptions to standard easement (if applicable)</a:t>
            </a:r>
          </a:p>
          <a:p>
            <a:r>
              <a:rPr lang="en-US" dirty="0"/>
              <a:t>(Expand this to second slide if necessary…)</a:t>
            </a:r>
          </a:p>
        </p:txBody>
      </p:sp>
    </p:spTree>
    <p:extLst>
      <p:ext uri="{BB962C8B-B14F-4D97-AF65-F5344CB8AC3E}">
        <p14:creationId xmlns:p14="http://schemas.microsoft.com/office/powerpoint/2010/main" val="13248671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Cost">
    <p:spTree>
      <p:nvGrpSpPr>
        <p:cNvPr id="1" name=""/>
        <p:cNvGrpSpPr/>
        <p:nvPr/>
      </p:nvGrpSpPr>
      <p:grpSpPr>
        <a:xfrm>
          <a:off x="0" y="0"/>
          <a:ext cx="0" cy="0"/>
          <a:chOff x="0" y="0"/>
          <a:chExt cx="0" cy="0"/>
        </a:xfrm>
      </p:grpSpPr>
      <p:sp>
        <p:nvSpPr>
          <p:cNvPr id="10" name="Rectangle 9"/>
          <p:cNvSpPr/>
          <p:nvPr userDrawn="1"/>
        </p:nvSpPr>
        <p:spPr>
          <a:xfrm>
            <a:off x="0" y="10174"/>
            <a:ext cx="12192000" cy="6856707"/>
          </a:xfrm>
          <a:prstGeom prst="rect">
            <a:avLst/>
          </a:prstGeom>
          <a:gradFill flip="none" rotWithShape="1">
            <a:gsLst>
              <a:gs pos="35000">
                <a:srgbClr val="4F745E"/>
              </a:gs>
              <a:gs pos="0">
                <a:srgbClr val="7F9E3F"/>
              </a:gs>
              <a:gs pos="100000">
                <a:srgbClr val="183860"/>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w="18415" cmpd="sng">
                  <a:noFill/>
                  <a:prstDash val="solid"/>
                </a:ln>
                <a:solidFill>
                  <a:prstClr val="white">
                    <a:lumMod val="65000"/>
                  </a:prstClr>
                </a:solidFill>
                <a:effectLst>
                  <a:outerShdw blurRad="63500" dir="3600000" algn="tl" rotWithShape="0">
                    <a:srgbClr val="000000">
                      <a:alpha val="70000"/>
                    </a:srgbClr>
                  </a:outerShdw>
                </a:effectLst>
                <a:uLnTx/>
                <a:uFillTx/>
                <a:latin typeface="Eras Demi ITC" pitchFamily="34" charset="0"/>
                <a:ea typeface="+mn-ea"/>
                <a:cs typeface="+mn-cs"/>
              </a:rPr>
              <a:t>Intro &gt;&gt;</a:t>
            </a:r>
            <a:r>
              <a:rPr kumimoji="0" lang="en-US" sz="2000" b="1" i="1" u="none" strike="noStrike" kern="1200" cap="none" spc="0" normalizeH="0" baseline="0" noProof="0" dirty="0">
                <a:ln w="18415" cmpd="sng">
                  <a:noFill/>
                  <a:prstDash val="solid"/>
                </a:ln>
                <a:solidFill>
                  <a:srgbClr val="FFFF66"/>
                </a:solidFill>
                <a:effectLst>
                  <a:outerShdw blurRad="63500" dir="3600000" algn="tl" rotWithShape="0">
                    <a:srgbClr val="000000">
                      <a:alpha val="70000"/>
                    </a:srgbClr>
                  </a:outerShdw>
                </a:effectLst>
                <a:uLnTx/>
                <a:uFillTx/>
                <a:latin typeface="Eras Demi ITC" pitchFamily="34" charset="0"/>
                <a:ea typeface="+mn-ea"/>
                <a:cs typeface="+mn-cs"/>
              </a:rPr>
              <a:t> </a:t>
            </a:r>
            <a:r>
              <a:rPr kumimoji="0" lang="en-US" sz="2000" b="1" i="1" u="none" strike="noStrike" kern="1200" cap="none" spc="0" normalizeH="0" baseline="0" noProof="0" dirty="0">
                <a:ln w="18415" cmpd="sng">
                  <a:noFill/>
                  <a:prstDash val="solid"/>
                </a:ln>
                <a:solidFill>
                  <a:prstClr val="white">
                    <a:lumMod val="65000"/>
                  </a:prstClr>
                </a:solidFill>
                <a:effectLst>
                  <a:outerShdw blurRad="63500" dir="3600000" algn="tl" rotWithShape="0">
                    <a:srgbClr val="000000">
                      <a:alpha val="70000"/>
                    </a:srgbClr>
                  </a:outerShdw>
                </a:effectLst>
                <a:uLnTx/>
                <a:uFillTx/>
                <a:latin typeface="Eras Demi ITC" pitchFamily="34" charset="0"/>
                <a:ea typeface="+mn-ea"/>
                <a:cs typeface="+mn-cs"/>
              </a:rPr>
              <a:t>Location &gt;&gt;  Project Scope &gt;&gt; Resources &gt;&gt; Additional Information &gt;&gt;  </a:t>
            </a:r>
            <a:r>
              <a:rPr kumimoji="0" lang="en-US" sz="2000" b="1" i="1" u="none" strike="noStrike" kern="1200" cap="none" spc="0" normalizeH="0" baseline="0" noProof="0" dirty="0">
                <a:ln w="18415" cmpd="sng">
                  <a:noFill/>
                  <a:prstDash val="solid"/>
                </a:ln>
                <a:solidFill>
                  <a:srgbClr val="FFFF66"/>
                </a:solidFill>
                <a:effectLst>
                  <a:outerShdw blurRad="63500" dir="3600000" algn="tl" rotWithShape="0">
                    <a:srgbClr val="000000">
                      <a:alpha val="70000"/>
                    </a:srgbClr>
                  </a:outerShdw>
                </a:effectLst>
                <a:uLnTx/>
                <a:uFillTx/>
                <a:latin typeface="Eras Demi ITC" pitchFamily="34" charset="0"/>
                <a:ea typeface="+mn-ea"/>
                <a:cs typeface="+mn-cs"/>
              </a:rPr>
              <a:t>Summary</a:t>
            </a:r>
            <a:r>
              <a:rPr kumimoji="0" lang="en-US" sz="2000" b="0" i="1" u="none" strike="noStrike" kern="1200" cap="none" spc="0" normalizeH="0" baseline="0" noProof="0" dirty="0">
                <a:ln w="18415" cmpd="sng">
                  <a:noFill/>
                  <a:prstDash val="solid"/>
                </a:ln>
                <a:solidFill>
                  <a:prstClr val="white">
                    <a:lumMod val="65000"/>
                  </a:prstClr>
                </a:solidFill>
                <a:effectLst>
                  <a:outerShdw blurRad="63500" dir="3600000" algn="tl" rotWithShape="0">
                    <a:srgbClr val="000000">
                      <a:alpha val="70000"/>
                    </a:srgbClr>
                  </a:outerShdw>
                </a:effectLst>
                <a:uLnTx/>
                <a:uFillTx/>
                <a:latin typeface="Eras Demi ITC" pitchFamily="34" charset="0"/>
                <a:ea typeface="+mn-ea"/>
                <a:cs typeface="+mn-cs"/>
              </a:rPr>
              <a:t>  </a:t>
            </a:r>
          </a:p>
        </p:txBody>
      </p:sp>
      <p:sp>
        <p:nvSpPr>
          <p:cNvPr id="9" name="Picture Placeholder 8"/>
          <p:cNvSpPr>
            <a:spLocks noGrp="1"/>
          </p:cNvSpPr>
          <p:nvPr>
            <p:ph type="pic" sz="quarter" idx="10" hasCustomPrompt="1"/>
          </p:nvPr>
        </p:nvSpPr>
        <p:spPr>
          <a:xfrm>
            <a:off x="3" y="428629"/>
            <a:ext cx="7015900" cy="6429373"/>
          </a:xfrm>
        </p:spPr>
        <p:txBody>
          <a:bodyPr anchor="ctr"/>
          <a:lstStyle>
            <a:lvl1pPr marL="0" indent="0" algn="ctr">
              <a:buNone/>
              <a:defRPr baseline="0"/>
            </a:lvl1pPr>
          </a:lstStyle>
          <a:p>
            <a:r>
              <a:rPr lang="en-US" dirty="0"/>
              <a:t>Use the .gif image created by the pie chart creator spreadsheet</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37805" y="5892842"/>
            <a:ext cx="1676399" cy="832263"/>
          </a:xfrm>
          <a:prstGeom prst="rect">
            <a:avLst/>
          </a:prstGeom>
        </p:spPr>
      </p:pic>
      <p:sp>
        <p:nvSpPr>
          <p:cNvPr id="11" name="Text Placeholder 10"/>
          <p:cNvSpPr>
            <a:spLocks noGrp="1"/>
          </p:cNvSpPr>
          <p:nvPr>
            <p:ph type="body" sz="quarter" idx="11" hasCustomPrompt="1"/>
          </p:nvPr>
        </p:nvSpPr>
        <p:spPr>
          <a:xfrm>
            <a:off x="7475539" y="609606"/>
            <a:ext cx="4165600" cy="3033713"/>
          </a:xfrm>
        </p:spPr>
        <p:txBody>
          <a:bodyPr/>
          <a:lstStyle>
            <a:lvl1pPr marL="0" indent="0">
              <a:buNone/>
              <a:defRPr b="1">
                <a:solidFill>
                  <a:schemeClr val="bg1"/>
                </a:solidFill>
                <a:latin typeface="Arial" panose="020B0604020202020204" pitchFamily="34" charset="0"/>
                <a:cs typeface="Arial" panose="020B0604020202020204" pitchFamily="34" charset="0"/>
              </a:defRPr>
            </a:lvl1pPr>
          </a:lstStyle>
          <a:p>
            <a:r>
              <a:rPr lang="en-US" sz="2800" dirty="0"/>
              <a:t>Total = $X</a:t>
            </a:r>
          </a:p>
          <a:p>
            <a:r>
              <a:rPr lang="en-US" sz="2800" dirty="0"/>
              <a:t>$ X/ acre </a:t>
            </a:r>
          </a:p>
          <a:p>
            <a:r>
              <a:rPr lang="en-US" sz="2800" dirty="0"/>
              <a:t>Match = X%</a:t>
            </a:r>
          </a:p>
        </p:txBody>
      </p:sp>
    </p:spTree>
    <p:extLst>
      <p:ext uri="{BB962C8B-B14F-4D97-AF65-F5344CB8AC3E}">
        <p14:creationId xmlns:p14="http://schemas.microsoft.com/office/powerpoint/2010/main" val="8624643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752C8FE-FA2A-4987-82A4-9B907E47C1B0}" type="datetimeFigureOut">
              <a:rPr lang="en-US" smtClean="0"/>
              <a:t>6/15/2022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C3812D-EBEF-41E0-BE93-A95C8D7E7D32}" type="slidenum">
              <a:rPr lang="en-US" smtClean="0"/>
              <a:t>‹#›</a:t>
            </a:fld>
            <a:endParaRPr lang="en-US"/>
          </a:p>
        </p:txBody>
      </p:sp>
    </p:spTree>
    <p:extLst>
      <p:ext uri="{BB962C8B-B14F-4D97-AF65-F5344CB8AC3E}">
        <p14:creationId xmlns:p14="http://schemas.microsoft.com/office/powerpoint/2010/main" val="814631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52C8FE-FA2A-4987-82A4-9B907E47C1B0}" type="datetimeFigureOut">
              <a:rPr lang="en-US" smtClean="0"/>
              <a:t>6/15/2022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C3812D-EBEF-41E0-BE93-A95C8D7E7D32}" type="slidenum">
              <a:rPr lang="en-US" smtClean="0"/>
              <a:t>‹#›</a:t>
            </a:fld>
            <a:endParaRPr lang="en-US"/>
          </a:p>
        </p:txBody>
      </p:sp>
    </p:spTree>
    <p:extLst>
      <p:ext uri="{BB962C8B-B14F-4D97-AF65-F5344CB8AC3E}">
        <p14:creationId xmlns:p14="http://schemas.microsoft.com/office/powerpoint/2010/main" val="27208638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52C8FE-FA2A-4987-82A4-9B907E47C1B0}" type="datetimeFigureOut">
              <a:rPr lang="en-US" smtClean="0"/>
              <a:t>6/15/2022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C3812D-EBEF-41E0-BE93-A95C8D7E7D32}" type="slidenum">
              <a:rPr lang="en-US" smtClean="0"/>
              <a:t>‹#›</a:t>
            </a:fld>
            <a:endParaRPr lang="en-US"/>
          </a:p>
        </p:txBody>
      </p:sp>
    </p:spTree>
    <p:extLst>
      <p:ext uri="{BB962C8B-B14F-4D97-AF65-F5344CB8AC3E}">
        <p14:creationId xmlns:p14="http://schemas.microsoft.com/office/powerpoint/2010/main" val="39041600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752C8FE-FA2A-4987-82A4-9B907E47C1B0}" type="datetimeFigureOut">
              <a:rPr lang="en-US" smtClean="0"/>
              <a:t>6/15/2022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C3812D-EBEF-41E0-BE93-A95C8D7E7D32}" type="slidenum">
              <a:rPr lang="en-US" smtClean="0"/>
              <a:t>‹#›</a:t>
            </a:fld>
            <a:endParaRPr lang="en-US"/>
          </a:p>
        </p:txBody>
      </p:sp>
    </p:spTree>
    <p:extLst>
      <p:ext uri="{BB962C8B-B14F-4D97-AF65-F5344CB8AC3E}">
        <p14:creationId xmlns:p14="http://schemas.microsoft.com/office/powerpoint/2010/main" val="40037423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752C8FE-FA2A-4987-82A4-9B907E47C1B0}" type="datetimeFigureOut">
              <a:rPr lang="en-US" smtClean="0"/>
              <a:t>6/15/2022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2C3812D-EBEF-41E0-BE93-A95C8D7E7D32}" type="slidenum">
              <a:rPr lang="en-US" smtClean="0"/>
              <a:t>‹#›</a:t>
            </a:fld>
            <a:endParaRPr lang="en-US"/>
          </a:p>
        </p:txBody>
      </p:sp>
    </p:spTree>
    <p:extLst>
      <p:ext uri="{BB962C8B-B14F-4D97-AF65-F5344CB8AC3E}">
        <p14:creationId xmlns:p14="http://schemas.microsoft.com/office/powerpoint/2010/main" val="4145869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 Coast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005840"/>
          </a:xfrm>
          <a:prstGeom prst="rect">
            <a:avLst/>
          </a:prstGeom>
        </p:spPr>
      </p:pic>
      <p:sp>
        <p:nvSpPr>
          <p:cNvPr id="11" name="Rectangle 10"/>
          <p:cNvSpPr/>
          <p:nvPr userDrawn="1"/>
        </p:nvSpPr>
        <p:spPr>
          <a:xfrm>
            <a:off x="0" y="6590660"/>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71848" y="5727707"/>
            <a:ext cx="1244453" cy="647673"/>
          </a:xfrm>
          <a:prstGeom prst="rect">
            <a:avLst/>
          </a:prstGeom>
        </p:spPr>
      </p:pic>
      <p:sp>
        <p:nvSpPr>
          <p:cNvPr id="14" name="Title 1"/>
          <p:cNvSpPr>
            <a:spLocks noGrp="1"/>
          </p:cNvSpPr>
          <p:nvPr>
            <p:ph type="title"/>
          </p:nvPr>
        </p:nvSpPr>
        <p:spPr>
          <a:xfrm>
            <a:off x="1368460" y="70137"/>
            <a:ext cx="7177781"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15" name="Subtitle 2"/>
          <p:cNvSpPr>
            <a:spLocks noGrp="1"/>
          </p:cNvSpPr>
          <p:nvPr>
            <p:ph type="subTitle" idx="13"/>
          </p:nvPr>
        </p:nvSpPr>
        <p:spPr>
          <a:xfrm>
            <a:off x="1368460" y="400047"/>
            <a:ext cx="7177781"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dirty="0"/>
              <a:t>Click to edit Master subtitle style</a:t>
            </a:r>
          </a:p>
        </p:txBody>
      </p:sp>
      <p:sp>
        <p:nvSpPr>
          <p:cNvPr id="16" name="Content Placeholder 2"/>
          <p:cNvSpPr>
            <a:spLocks noGrp="1"/>
          </p:cNvSpPr>
          <p:nvPr>
            <p:ph idx="1" hasCustomPrompt="1"/>
          </p:nvPr>
        </p:nvSpPr>
        <p:spPr>
          <a:xfrm>
            <a:off x="838200" y="1188389"/>
            <a:ext cx="105156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974546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752C8FE-FA2A-4987-82A4-9B907E47C1B0}" type="datetimeFigureOut">
              <a:rPr lang="en-US" smtClean="0"/>
              <a:t>6/15/2022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2C3812D-EBEF-41E0-BE93-A95C8D7E7D32}" type="slidenum">
              <a:rPr lang="en-US" smtClean="0"/>
              <a:t>‹#›</a:t>
            </a:fld>
            <a:endParaRPr lang="en-US"/>
          </a:p>
        </p:txBody>
      </p:sp>
    </p:spTree>
    <p:extLst>
      <p:ext uri="{BB962C8B-B14F-4D97-AF65-F5344CB8AC3E}">
        <p14:creationId xmlns:p14="http://schemas.microsoft.com/office/powerpoint/2010/main" val="425434977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52C8FE-FA2A-4987-82A4-9B907E47C1B0}" type="datetimeFigureOut">
              <a:rPr lang="en-US" smtClean="0"/>
              <a:t>6/15/2022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2C3812D-EBEF-41E0-BE93-A95C8D7E7D32}" type="slidenum">
              <a:rPr lang="en-US" smtClean="0"/>
              <a:t>‹#›</a:t>
            </a:fld>
            <a:endParaRPr lang="en-US"/>
          </a:p>
        </p:txBody>
      </p:sp>
    </p:spTree>
    <p:extLst>
      <p:ext uri="{BB962C8B-B14F-4D97-AF65-F5344CB8AC3E}">
        <p14:creationId xmlns:p14="http://schemas.microsoft.com/office/powerpoint/2010/main" val="42411452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752C8FE-FA2A-4987-82A4-9B907E47C1B0}" type="datetimeFigureOut">
              <a:rPr lang="en-US" smtClean="0"/>
              <a:t>6/15/2022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C3812D-EBEF-41E0-BE93-A95C8D7E7D32}" type="slidenum">
              <a:rPr lang="en-US" smtClean="0"/>
              <a:t>‹#›</a:t>
            </a:fld>
            <a:endParaRPr lang="en-US"/>
          </a:p>
        </p:txBody>
      </p:sp>
    </p:spTree>
    <p:extLst>
      <p:ext uri="{BB962C8B-B14F-4D97-AF65-F5344CB8AC3E}">
        <p14:creationId xmlns:p14="http://schemas.microsoft.com/office/powerpoint/2010/main" val="25631581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752C8FE-FA2A-4987-82A4-9B907E47C1B0}" type="datetimeFigureOut">
              <a:rPr lang="en-US" smtClean="0"/>
              <a:t>6/15/2022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C3812D-EBEF-41E0-BE93-A95C8D7E7D32}" type="slidenum">
              <a:rPr lang="en-US" smtClean="0"/>
              <a:t>‹#›</a:t>
            </a:fld>
            <a:endParaRPr lang="en-US"/>
          </a:p>
        </p:txBody>
      </p:sp>
    </p:spTree>
    <p:extLst>
      <p:ext uri="{BB962C8B-B14F-4D97-AF65-F5344CB8AC3E}">
        <p14:creationId xmlns:p14="http://schemas.microsoft.com/office/powerpoint/2010/main" val="33099763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52C8FE-FA2A-4987-82A4-9B907E47C1B0}" type="datetimeFigureOut">
              <a:rPr lang="en-US" smtClean="0"/>
              <a:t>6/15/2022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C3812D-EBEF-41E0-BE93-A95C8D7E7D32}" type="slidenum">
              <a:rPr lang="en-US" smtClean="0"/>
              <a:t>‹#›</a:t>
            </a:fld>
            <a:endParaRPr lang="en-US"/>
          </a:p>
        </p:txBody>
      </p:sp>
    </p:spTree>
    <p:extLst>
      <p:ext uri="{BB962C8B-B14F-4D97-AF65-F5344CB8AC3E}">
        <p14:creationId xmlns:p14="http://schemas.microsoft.com/office/powerpoint/2010/main" val="366869432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52C8FE-FA2A-4987-82A4-9B907E47C1B0}" type="datetimeFigureOut">
              <a:rPr lang="en-US" smtClean="0"/>
              <a:t>6/15/2022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C3812D-EBEF-41E0-BE93-A95C8D7E7D32}" type="slidenum">
              <a:rPr lang="en-US" smtClean="0"/>
              <a:t>‹#›</a:t>
            </a:fld>
            <a:endParaRPr lang="en-US"/>
          </a:p>
        </p:txBody>
      </p:sp>
    </p:spTree>
    <p:extLst>
      <p:ext uri="{BB962C8B-B14F-4D97-AF65-F5344CB8AC3E}">
        <p14:creationId xmlns:p14="http://schemas.microsoft.com/office/powerpoint/2010/main" val="32159028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6/15/2022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defTabSz="457200"/>
            <a:fld id="{F507DA90-3279-5849-95F6-B2884197375F}" type="slidenum">
              <a:rPr lang="en-US" smtClean="0">
                <a:solidFill>
                  <a:prstClr val="black">
                    <a:tint val="75000"/>
                  </a:prstClr>
                </a:solidFill>
              </a:rPr>
              <a:pPr defTabSz="457200"/>
              <a:t>‹#›</a:t>
            </a:fld>
            <a:endParaRPr lang="en-US" dirty="0">
              <a:solidFill>
                <a:prstClr val="black">
                  <a:tint val="75000"/>
                </a:prstClr>
              </a:solidFill>
            </a:endParaRPr>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0472438"/>
      </p:ext>
    </p:extLst>
  </p:cSld>
  <p:clrMapOvr>
    <a:masterClrMapping/>
  </p:clrMapOvr>
  <p:hf hdr="0"/>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8EB48D-551D-4D4F-BBC5-E0944C6F5C95}" type="datetimeFigureOut">
              <a:rPr lang="en-US" smtClean="0"/>
              <a:t>6/15/2022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28C80E-A5DD-4FCA-BB72-9453AD0F948B}" type="slidenum">
              <a:rPr lang="en-US" smtClean="0"/>
              <a:t>‹#›</a:t>
            </a:fld>
            <a:endParaRPr lang="en-US" dirty="0"/>
          </a:p>
        </p:txBody>
      </p:sp>
      <p:pic>
        <p:nvPicPr>
          <p:cNvPr id="7" name="Content Placeholder 4">
            <a:extLst>
              <a:ext uri="{FF2B5EF4-FFF2-40B4-BE49-F238E27FC236}">
                <a16:creationId xmlns:a16="http://schemas.microsoft.com/office/drawing/2014/main" id="{1A1A42F8-D761-47B1-B848-9613E21A918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4637" y="5824094"/>
            <a:ext cx="1733595" cy="382155"/>
          </a:xfrm>
          <a:prstGeom prst="rect">
            <a:avLst/>
          </a:prstGeom>
        </p:spPr>
      </p:pic>
    </p:spTree>
    <p:extLst>
      <p:ext uri="{BB962C8B-B14F-4D97-AF65-F5344CB8AC3E}">
        <p14:creationId xmlns:p14="http://schemas.microsoft.com/office/powerpoint/2010/main" val="22931519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dirty="0"/>
              <a:t>6/15/2022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defTabSz="457200"/>
            <a:fld id="{F507DA90-3279-5849-95F6-B2884197375F}" type="slidenum">
              <a:rPr lang="en-US" smtClean="0">
                <a:solidFill>
                  <a:prstClr val="black">
                    <a:tint val="75000"/>
                  </a:prstClr>
                </a:solidFill>
              </a:rPr>
              <a:pPr defTabSz="457200"/>
              <a:t>‹#›</a:t>
            </a:fld>
            <a:endParaRPr lang="en-US" dirty="0">
              <a:solidFill>
                <a:prstClr val="black">
                  <a:tint val="75000"/>
                </a:prstClr>
              </a:solidFill>
            </a:endParaRPr>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0467921"/>
      </p:ext>
    </p:extLst>
  </p:cSld>
  <p:clrMapOvr>
    <a:masterClrMapping/>
  </p:clrMapOvr>
  <p:hf hdr="0"/>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5"/>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7"/>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dirty="0"/>
              <a:t>6/15/2022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defTabSz="457200"/>
            <a:fld id="{F507DA90-3279-5849-95F6-B2884197375F}"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150908258"/>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 Aviation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005840"/>
          </a:xfrm>
          <a:prstGeom prst="rect">
            <a:avLst/>
          </a:prstGeom>
        </p:spPr>
      </p:pic>
      <p:sp>
        <p:nvSpPr>
          <p:cNvPr id="11" name="Rectangle 10"/>
          <p:cNvSpPr/>
          <p:nvPr userDrawn="1"/>
        </p:nvSpPr>
        <p:spPr>
          <a:xfrm>
            <a:off x="0" y="6590660"/>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71848" y="5727707"/>
            <a:ext cx="1244453" cy="647673"/>
          </a:xfrm>
          <a:prstGeom prst="rect">
            <a:avLst/>
          </a:prstGeom>
        </p:spPr>
      </p:pic>
      <p:sp>
        <p:nvSpPr>
          <p:cNvPr id="14" name="Title 1"/>
          <p:cNvSpPr>
            <a:spLocks noGrp="1"/>
          </p:cNvSpPr>
          <p:nvPr>
            <p:ph type="title"/>
          </p:nvPr>
        </p:nvSpPr>
        <p:spPr>
          <a:xfrm>
            <a:off x="954169" y="70137"/>
            <a:ext cx="7473703"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15" name="Subtitle 2"/>
          <p:cNvSpPr>
            <a:spLocks noGrp="1"/>
          </p:cNvSpPr>
          <p:nvPr>
            <p:ph type="subTitle" idx="13"/>
          </p:nvPr>
        </p:nvSpPr>
        <p:spPr>
          <a:xfrm>
            <a:off x="954169" y="400047"/>
            <a:ext cx="7473703"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dirty="0"/>
              <a:t>Click to edit Master subtitle style</a:t>
            </a:r>
          </a:p>
        </p:txBody>
      </p:sp>
      <p:sp>
        <p:nvSpPr>
          <p:cNvPr id="16" name="Content Placeholder 2"/>
          <p:cNvSpPr>
            <a:spLocks noGrp="1"/>
          </p:cNvSpPr>
          <p:nvPr>
            <p:ph idx="1" hasCustomPrompt="1"/>
          </p:nvPr>
        </p:nvSpPr>
        <p:spPr>
          <a:xfrm>
            <a:off x="838200" y="1188389"/>
            <a:ext cx="105156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8580255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5"/>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dirty="0"/>
              <a:t>6/15/2022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defTabSz="457200"/>
            <a:fld id="{F507DA90-3279-5849-95F6-B2884197375F}"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1054654105"/>
      </p:ext>
    </p:extLst>
  </p:cSld>
  <p:clrMapOvr>
    <a:masterClrMapping/>
  </p:clrMapOvr>
  <p:hf hdr="0"/>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6/15/2022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defTabSz="457200"/>
            <a:fld id="{F507DA90-3279-5849-95F6-B2884197375F}"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749681313"/>
      </p:ext>
    </p:extLst>
  </p:cSld>
  <p:clrMapOvr>
    <a:masterClrMapping/>
  </p:clrMapOvr>
  <p:hf hdr="0"/>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6DFF08F-DC6B-4601-B491-B0F83F6DD2DA}" type="datetimeFigureOut">
              <a:rPr lang="en-US" dirty="0"/>
              <a:pPr/>
              <a:t>6/15/2022</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pPr defTabSz="457200"/>
            <a:fld id="{F507DA90-3279-5849-95F6-B2884197375F}"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1184243700"/>
      </p:ext>
    </p:extLst>
  </p:cSld>
  <p:clrMapOvr>
    <a:masterClrMapping/>
  </p:clrMapOvr>
  <p:hf hdr="0"/>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8"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613650" y="731520"/>
            <a:ext cx="6679191"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3" y="6459787"/>
            <a:ext cx="2618511" cy="365125"/>
          </a:xfrm>
        </p:spPr>
        <p:txBody>
          <a:bodyPr/>
          <a:lstStyle>
            <a:lvl1pPr algn="l">
              <a:defRPr/>
            </a:lvl1pPr>
          </a:lstStyle>
          <a:p>
            <a:fld id="{96DFF08F-DC6B-4601-B491-B0F83F6DD2DA}" type="datetimeFigureOut">
              <a:rPr lang="en-US" dirty="0"/>
              <a:pPr/>
              <a:t>6/15/2022</a:t>
            </a:fld>
            <a:endParaRPr lang="en-US" dirty="0"/>
          </a:p>
        </p:txBody>
      </p:sp>
      <p:sp>
        <p:nvSpPr>
          <p:cNvPr id="6" name="Footer Placeholder 5"/>
          <p:cNvSpPr>
            <a:spLocks noGrp="1"/>
          </p:cNvSpPr>
          <p:nvPr>
            <p:ph type="ftr" sz="quarter" idx="11"/>
          </p:nvPr>
        </p:nvSpPr>
        <p:spPr>
          <a:xfrm>
            <a:off x="4800600" y="6459787"/>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pPr defTabSz="457200"/>
            <a:fld id="{F507DA90-3279-5849-95F6-B2884197375F}"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25965688"/>
      </p:ext>
    </p:extLst>
  </p:cSld>
  <p:clrMapOvr>
    <a:masterClrMapping/>
  </p:clrMapOvr>
  <p:hf hdr="0"/>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7"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936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7"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79" y="5907024"/>
            <a:ext cx="1011936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6/15/2022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defTabSz="457200"/>
            <a:fld id="{F507DA90-3279-5849-95F6-B2884197375F}"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3989217597"/>
      </p:ext>
    </p:extLst>
  </p:cSld>
  <p:clrMapOvr>
    <a:masterClrMapping/>
  </p:clrMapOvr>
  <p:hf hdr="0"/>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6/15/2022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defTabSz="457200"/>
            <a:fld id="{F507DA90-3279-5849-95F6-B2884197375F}"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357788415"/>
      </p:ext>
    </p:extLst>
  </p:cSld>
  <p:clrMapOvr>
    <a:masterClrMapping/>
  </p:clrMapOvr>
  <p:hf hdr="0"/>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1" y="414780"/>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414779"/>
            <a:ext cx="7734300" cy="5757420"/>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6/15/2022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defTabSz="457200"/>
            <a:fld id="{F507DA90-3279-5849-95F6-B2884197375F}"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2264586130"/>
      </p:ext>
    </p:extLst>
  </p:cSld>
  <p:clrMapOvr>
    <a:masterClrMapping/>
  </p:clrMapOvr>
  <p:hf hdr="0"/>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8" name="Subtitle 4"/>
          <p:cNvSpPr>
            <a:spLocks noGrp="1"/>
          </p:cNvSpPr>
          <p:nvPr>
            <p:ph type="subTitle" idx="1"/>
          </p:nvPr>
        </p:nvSpPr>
        <p:spPr>
          <a:xfrm>
            <a:off x="398639" y="5430805"/>
            <a:ext cx="10793580" cy="784674"/>
          </a:xfrm>
        </p:spPr>
        <p:txBody>
          <a:bodyPr>
            <a:normAutofit/>
          </a:bodyPr>
          <a:lstStyle>
            <a:lvl1pPr marL="0" indent="0">
              <a:buNone/>
              <a:defRPr sz="2200">
                <a:solidFill>
                  <a:srgbClr val="7F7F7F"/>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subtitle style</a:t>
            </a:r>
          </a:p>
        </p:txBody>
      </p:sp>
      <p:sp>
        <p:nvSpPr>
          <p:cNvPr id="32" name="Rectangle 31"/>
          <p:cNvSpPr/>
          <p:nvPr userDrawn="1"/>
        </p:nvSpPr>
        <p:spPr>
          <a:xfrm>
            <a:off x="520251" y="5208556"/>
            <a:ext cx="10756669" cy="101600"/>
          </a:xfrm>
          <a:prstGeom prst="rect">
            <a:avLst/>
          </a:prstGeom>
          <a:solidFill>
            <a:srgbClr val="2F46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38" name="Picture Placeholder 4"/>
          <p:cNvSpPr>
            <a:spLocks noGrp="1"/>
          </p:cNvSpPr>
          <p:nvPr>
            <p:ph type="pic" sz="quarter" idx="13" hasCustomPrompt="1"/>
          </p:nvPr>
        </p:nvSpPr>
        <p:spPr>
          <a:xfrm>
            <a:off x="0" y="0"/>
            <a:ext cx="12192000" cy="3886200"/>
          </a:xfrm>
        </p:spPr>
        <p:txBody>
          <a:bodyPr/>
          <a:lstStyle/>
          <a:p>
            <a:r>
              <a:rPr lang="en-US" dirty="0"/>
              <a:t>Insert a photo</a:t>
            </a:r>
          </a:p>
        </p:txBody>
      </p:sp>
      <p:sp>
        <p:nvSpPr>
          <p:cNvPr id="20" name="Title Placeholder 1"/>
          <p:cNvSpPr>
            <a:spLocks noGrp="1"/>
          </p:cNvSpPr>
          <p:nvPr>
            <p:ph type="title"/>
          </p:nvPr>
        </p:nvSpPr>
        <p:spPr>
          <a:xfrm>
            <a:off x="383396" y="3987800"/>
            <a:ext cx="10972800" cy="1143000"/>
          </a:xfrm>
          <a:prstGeom prst="rect">
            <a:avLst/>
          </a:prstGeom>
        </p:spPr>
        <p:txBody>
          <a:bodyPr vert="horz" lIns="91440" tIns="45720" rIns="91440" bIns="45720" rtlCol="0" anchor="b">
            <a:normAutofit/>
          </a:bodyPr>
          <a:lstStyle>
            <a:lvl1pPr>
              <a:defRPr sz="3400">
                <a:solidFill>
                  <a:srgbClr val="000000"/>
                </a:solidFill>
              </a:defRPr>
            </a:lvl1pPr>
          </a:lstStyle>
          <a:p>
            <a:r>
              <a:rPr lang="en-US" dirty="0"/>
              <a:t>Click to edit Master title style</a:t>
            </a:r>
          </a:p>
        </p:txBody>
      </p:sp>
      <p:sp>
        <p:nvSpPr>
          <p:cNvPr id="31" name="Text Placeholder 8"/>
          <p:cNvSpPr>
            <a:spLocks noGrp="1"/>
          </p:cNvSpPr>
          <p:nvPr>
            <p:ph type="body" sz="quarter" idx="14" hasCustomPrompt="1"/>
          </p:nvPr>
        </p:nvSpPr>
        <p:spPr>
          <a:xfrm>
            <a:off x="399089" y="6259781"/>
            <a:ext cx="5981700" cy="426621"/>
          </a:xfrm>
        </p:spPr>
        <p:txBody>
          <a:bodyPr anchor="t" anchorCtr="0">
            <a:noAutofit/>
          </a:bodyPr>
          <a:lstStyle>
            <a:lvl1pPr marL="0" indent="0" algn="l">
              <a:buNone/>
              <a:defRPr sz="1200" baseline="0">
                <a:solidFill>
                  <a:schemeClr val="bg1">
                    <a:lumMod val="65000"/>
                  </a:schemeClr>
                </a:solidFill>
              </a:defRPr>
            </a:lvl1pPr>
            <a:lvl2pPr>
              <a:defRPr sz="2000">
                <a:solidFill>
                  <a:srgbClr val="FFFFFF"/>
                </a:solidFill>
              </a:defRPr>
            </a:lvl2pPr>
            <a:lvl3pPr>
              <a:defRPr sz="2000">
                <a:solidFill>
                  <a:srgbClr val="FFFFFF"/>
                </a:solidFill>
              </a:defRPr>
            </a:lvl3pPr>
            <a:lvl4pPr>
              <a:defRPr sz="2000">
                <a:solidFill>
                  <a:srgbClr val="FFFFFF"/>
                </a:solidFill>
              </a:defRPr>
            </a:lvl4pPr>
            <a:lvl5pPr>
              <a:defRPr sz="2000">
                <a:solidFill>
                  <a:srgbClr val="FFFFFF"/>
                </a:solidFill>
              </a:defRPr>
            </a:lvl5pPr>
          </a:lstStyle>
          <a:p>
            <a:pPr lvl="0" algn="l"/>
            <a:r>
              <a:rPr lang="en-US" dirty="0"/>
              <a:t>Date</a:t>
            </a:r>
            <a:endParaRPr lang="en-US" sz="1000" dirty="0">
              <a:solidFill>
                <a:srgbClr val="7F7F7F"/>
              </a:solidFill>
            </a:endParaRPr>
          </a:p>
        </p:txBody>
      </p:sp>
    </p:spTree>
    <p:extLst>
      <p:ext uri="{BB962C8B-B14F-4D97-AF65-F5344CB8AC3E}">
        <p14:creationId xmlns:p14="http://schemas.microsoft.com/office/powerpoint/2010/main" val="3701460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 Manufacturing Image Title/Subtitle Area, Short Text, Logo, Ba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005840"/>
          </a:xfrm>
          <a:prstGeom prst="rect">
            <a:avLst/>
          </a:prstGeom>
        </p:spPr>
      </p:pic>
      <p:sp>
        <p:nvSpPr>
          <p:cNvPr id="11" name="Rectangle 10"/>
          <p:cNvSpPr/>
          <p:nvPr userDrawn="1"/>
        </p:nvSpPr>
        <p:spPr>
          <a:xfrm>
            <a:off x="0" y="6590660"/>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71848" y="5727707"/>
            <a:ext cx="1244453" cy="647673"/>
          </a:xfrm>
          <a:prstGeom prst="rect">
            <a:avLst/>
          </a:prstGeom>
        </p:spPr>
      </p:pic>
      <p:sp>
        <p:nvSpPr>
          <p:cNvPr id="14" name="Title 1"/>
          <p:cNvSpPr>
            <a:spLocks noGrp="1"/>
          </p:cNvSpPr>
          <p:nvPr>
            <p:ph type="title"/>
          </p:nvPr>
        </p:nvSpPr>
        <p:spPr>
          <a:xfrm>
            <a:off x="1137047" y="70137"/>
            <a:ext cx="6519532"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15" name="Subtitle 2"/>
          <p:cNvSpPr>
            <a:spLocks noGrp="1"/>
          </p:cNvSpPr>
          <p:nvPr>
            <p:ph type="subTitle" idx="13"/>
          </p:nvPr>
        </p:nvSpPr>
        <p:spPr>
          <a:xfrm>
            <a:off x="1137047" y="400047"/>
            <a:ext cx="6519532"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dirty="0"/>
              <a:t>Click to edit Master subtitle style</a:t>
            </a:r>
          </a:p>
        </p:txBody>
      </p:sp>
      <p:sp>
        <p:nvSpPr>
          <p:cNvPr id="16" name="Content Placeholder 2"/>
          <p:cNvSpPr>
            <a:spLocks noGrp="1"/>
          </p:cNvSpPr>
          <p:nvPr>
            <p:ph idx="1" hasCustomPrompt="1"/>
          </p:nvPr>
        </p:nvSpPr>
        <p:spPr>
          <a:xfrm>
            <a:off x="838200" y="1188389"/>
            <a:ext cx="105156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45575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2.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3.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19" Type="http://schemas.openxmlformats.org/officeDocument/2006/relationships/theme" Target="../theme/theme4.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5.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theme" Target="../theme/theme6.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8"/>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1191467-FCF9-44E7-8A75-BDECF42A0A8B}" type="datetime1">
              <a:rPr lang="en-US" smtClean="0"/>
              <a:t>6/15/2022</a:t>
            </a:fld>
            <a:endParaRPr lang="en-US"/>
          </a:p>
        </p:txBody>
      </p:sp>
      <p:sp>
        <p:nvSpPr>
          <p:cNvPr id="5" name="Footer Placeholder 4"/>
          <p:cNvSpPr>
            <a:spLocks noGrp="1"/>
          </p:cNvSpPr>
          <p:nvPr>
            <p:ph type="ftr" sz="quarter" idx="3"/>
          </p:nvPr>
        </p:nvSpPr>
        <p:spPr>
          <a:xfrm>
            <a:off x="4038600" y="6356358"/>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8"/>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1F27F3A-B3E9-41ED-AF8F-A365F10BB65F}" type="slidenum">
              <a:rPr lang="en-US" smtClean="0"/>
              <a:t>‹#›</a:t>
            </a:fld>
            <a:endParaRPr lang="en-US"/>
          </a:p>
        </p:txBody>
      </p:sp>
    </p:spTree>
    <p:extLst>
      <p:ext uri="{BB962C8B-B14F-4D97-AF65-F5344CB8AC3E}">
        <p14:creationId xmlns:p14="http://schemas.microsoft.com/office/powerpoint/2010/main" val="20884135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Lst>
  <p:hf sldNum="0" hdr="0" ftr="0" dt="0"/>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1"/>
        </a:spcBef>
        <a:buFont typeface="Arial" panose="020B0604020202020204" pitchFamily="34" charset="0"/>
        <a:buChar char="•"/>
        <a:defRPr sz="2100" kern="1200">
          <a:solidFill>
            <a:schemeClr val="tx1"/>
          </a:solidFill>
          <a:latin typeface="+mn-lt"/>
          <a:ea typeface="+mn-ea"/>
          <a:cs typeface="+mn-cs"/>
        </a:defRPr>
      </a:lvl1pPr>
      <a:lvl2pPr marL="514338"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9"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1"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0" y="6384181"/>
            <a:ext cx="12192000" cy="4738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29600214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sldNum="0"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solidFill>
                <a:prstClr val="black">
                  <a:tint val="75000"/>
                </a:prstClr>
              </a:solidFill>
            </a:endParaRPr>
          </a:p>
        </p:txBody>
      </p:sp>
      <p:sp>
        <p:nvSpPr>
          <p:cNvPr id="5" name="Footer Placeholder 4"/>
          <p:cNvSpPr>
            <a:spLocks noGrp="1"/>
          </p:cNvSpPr>
          <p:nvPr>
            <p:ph type="ftr" sz="quarter" idx="3"/>
          </p:nvPr>
        </p:nvSpPr>
        <p:spPr>
          <a:xfrm>
            <a:off x="4038600" y="635635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solidFill>
                  <a:prstClr val="black">
                    <a:tint val="75000"/>
                  </a:prstClr>
                </a:solidFill>
              </a:rPr>
              <a:t>Test 2</a:t>
            </a:r>
          </a:p>
        </p:txBody>
      </p:sp>
      <p:sp>
        <p:nvSpPr>
          <p:cNvPr id="6" name="Slide Number Placeholder 5"/>
          <p:cNvSpPr>
            <a:spLocks noGrp="1"/>
          </p:cNvSpPr>
          <p:nvPr>
            <p:ph type="sldNum" sz="quarter" idx="4"/>
          </p:nvPr>
        </p:nvSpPr>
        <p:spPr>
          <a:xfrm>
            <a:off x="8610600" y="635635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11F27F3A-B3E9-41ED-AF8F-A365F10BB65F}"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2698796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hf sldNum="0"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377" rtl="0" eaLnBrk="1" latinLnBrk="0" hangingPunct="1">
        <a:lnSpc>
          <a:spcPct val="90000"/>
        </a:lnSpc>
        <a:spcBef>
          <a:spcPts val="14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1400"/>
        </a:spcBef>
        <a:buFont typeface="Arial" panose="020B0604020202020204" pitchFamily="34" charset="0"/>
        <a:buChar char="•"/>
        <a:defRPr sz="2000" b="1" kern="1200">
          <a:solidFill>
            <a:schemeClr val="bg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1400"/>
        </a:spcBef>
        <a:buFont typeface="Arial" panose="020B0604020202020204" pitchFamily="34" charset="0"/>
        <a:buChar char="•"/>
        <a:defRPr sz="1800" b="1" kern="1200">
          <a:solidFill>
            <a:schemeClr val="bg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1400"/>
        </a:spcBef>
        <a:buFont typeface="Arial" panose="020B0604020202020204" pitchFamily="34" charset="0"/>
        <a:buChar char="•"/>
        <a:defRPr sz="1800" b="1" kern="1200">
          <a:solidFill>
            <a:schemeClr val="bg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1400"/>
        </a:spcBef>
        <a:buFont typeface="Arial" panose="020B0604020202020204" pitchFamily="34" charset="0"/>
        <a:buChar char="•"/>
        <a:defRPr sz="1800" b="1" kern="1200">
          <a:solidFill>
            <a:schemeClr val="bg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5" y="6400800"/>
            <a:ext cx="12192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5" y="6334322"/>
            <a:ext cx="12192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7"/>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79" y="1845734"/>
            <a:ext cx="100584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6" y="6459793"/>
            <a:ext cx="2472271" cy="365125"/>
          </a:xfrm>
          <a:prstGeom prst="rect">
            <a:avLst/>
          </a:prstGeom>
        </p:spPr>
        <p:txBody>
          <a:bodyPr vert="horz" lIns="91440" tIns="45720" rIns="91440" bIns="45720" rtlCol="0" anchor="ctr"/>
          <a:lstStyle>
            <a:lvl1pPr algn="l">
              <a:defRPr sz="900">
                <a:solidFill>
                  <a:srgbClr val="FFFFFF"/>
                </a:solidFill>
              </a:defRPr>
            </a:lvl1pPr>
          </a:lstStyle>
          <a:p>
            <a:fld id="{D752C8FE-FA2A-4987-82A4-9B907E47C1B0}" type="datetimeFigureOut">
              <a:rPr lang="en-US" smtClean="0"/>
              <a:t>6/15/2022</a:t>
            </a:fld>
            <a:endParaRPr lang="en-US"/>
          </a:p>
        </p:txBody>
      </p:sp>
      <p:sp>
        <p:nvSpPr>
          <p:cNvPr id="5" name="Footer Placeholder 4"/>
          <p:cNvSpPr>
            <a:spLocks noGrp="1"/>
          </p:cNvSpPr>
          <p:nvPr>
            <p:ph type="ftr" sz="quarter" idx="3"/>
          </p:nvPr>
        </p:nvSpPr>
        <p:spPr>
          <a:xfrm>
            <a:off x="3686187" y="6459793"/>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64" y="6459793"/>
            <a:ext cx="1312025" cy="365125"/>
          </a:xfrm>
          <a:prstGeom prst="rect">
            <a:avLst/>
          </a:prstGeom>
        </p:spPr>
        <p:txBody>
          <a:bodyPr vert="horz" lIns="91440" tIns="45720" rIns="91440" bIns="45720" rtlCol="0" anchor="ctr"/>
          <a:lstStyle>
            <a:lvl1pPr algn="r">
              <a:defRPr sz="1051">
                <a:solidFill>
                  <a:srgbClr val="FFFFFF"/>
                </a:solidFill>
              </a:defRPr>
            </a:lvl1pPr>
          </a:lstStyle>
          <a:p>
            <a:fld id="{62C3812D-EBEF-41E0-BE93-A95C8D7E7D32}"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1769224"/>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11" r:id="rId13"/>
    <p:sldLayoutId id="2147483722" r:id="rId14"/>
    <p:sldLayoutId id="2147483723" r:id="rId15"/>
    <p:sldLayoutId id="2147483724" r:id="rId16"/>
    <p:sldLayoutId id="2147483725" r:id="rId17"/>
    <p:sldLayoutId id="2147483726" r:id="rId18"/>
  </p:sldLayoutIdLst>
  <p:txStyles>
    <p:titleStyle>
      <a:lvl1pPr algn="l" defTabSz="914377" rtl="0" eaLnBrk="1" latinLnBrk="0" hangingPunct="1">
        <a:lnSpc>
          <a:spcPct val="85000"/>
        </a:lnSpc>
        <a:spcBef>
          <a:spcPct val="0"/>
        </a:spcBef>
        <a:buNone/>
        <a:defRPr sz="4800" kern="1200" spc="-51" baseline="0">
          <a:solidFill>
            <a:schemeClr val="tx1">
              <a:lumMod val="75000"/>
              <a:lumOff val="25000"/>
            </a:schemeClr>
          </a:solidFill>
          <a:latin typeface="+mj-lt"/>
          <a:ea typeface="+mj-ea"/>
          <a:cs typeface="+mj-cs"/>
        </a:defRPr>
      </a:lvl1pPr>
    </p:titleStyle>
    <p:bodyStyle>
      <a:lvl1pPr marL="91438" indent="-91438" algn="l" defTabSz="914377"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38" indent="-182875" algn="l" defTabSz="914377"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14"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789"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65"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97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6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6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5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52C8FE-FA2A-4987-82A4-9B907E47C1B0}" type="datetimeFigureOut">
              <a:rPr lang="en-US" smtClean="0"/>
              <a:t>6/15/2022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C3812D-EBEF-41E0-BE93-A95C8D7E7D32}" type="slidenum">
              <a:rPr lang="en-US" smtClean="0"/>
              <a:t>‹#›</a:t>
            </a:fld>
            <a:endParaRPr lang="en-US"/>
          </a:p>
        </p:txBody>
      </p:sp>
    </p:spTree>
    <p:extLst>
      <p:ext uri="{BB962C8B-B14F-4D97-AF65-F5344CB8AC3E}">
        <p14:creationId xmlns:p14="http://schemas.microsoft.com/office/powerpoint/2010/main" val="3079893323"/>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12192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5"/>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79" y="1845734"/>
            <a:ext cx="100584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2" y="6459787"/>
            <a:ext cx="2472271" cy="365125"/>
          </a:xfrm>
          <a:prstGeom prst="rect">
            <a:avLst/>
          </a:prstGeom>
        </p:spPr>
        <p:txBody>
          <a:bodyPr vert="horz" lIns="91440" tIns="45720" rIns="91440" bIns="45720" rtlCol="0" anchor="ctr"/>
          <a:lstStyle>
            <a:lvl1pPr algn="l">
              <a:defRPr sz="900">
                <a:solidFill>
                  <a:srgbClr val="FFFFFF"/>
                </a:solidFill>
              </a:defRPr>
            </a:lvl1pPr>
          </a:lstStyle>
          <a:p>
            <a:fld id="{D752C8FE-FA2A-4987-82A4-9B907E47C1B0}" type="datetimeFigureOut">
              <a:rPr lang="en-US" smtClean="0"/>
              <a:t>6/15/2022</a:t>
            </a:fld>
            <a:endParaRPr lang="en-US"/>
          </a:p>
        </p:txBody>
      </p:sp>
      <p:sp>
        <p:nvSpPr>
          <p:cNvPr id="5" name="Footer Placeholder 4"/>
          <p:cNvSpPr>
            <a:spLocks noGrp="1"/>
          </p:cNvSpPr>
          <p:nvPr>
            <p:ph type="ftr" sz="quarter" idx="3"/>
          </p:nvPr>
        </p:nvSpPr>
        <p:spPr>
          <a:xfrm>
            <a:off x="3686186"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60" y="6459787"/>
            <a:ext cx="1312025" cy="365125"/>
          </a:xfrm>
          <a:prstGeom prst="rect">
            <a:avLst/>
          </a:prstGeom>
        </p:spPr>
        <p:txBody>
          <a:bodyPr vert="horz" lIns="91440" tIns="45720" rIns="91440" bIns="45720" rtlCol="0" anchor="ctr"/>
          <a:lstStyle>
            <a:lvl1pPr algn="r">
              <a:defRPr sz="1050">
                <a:solidFill>
                  <a:srgbClr val="FFFFFF"/>
                </a:solidFill>
              </a:defRPr>
            </a:lvl1pPr>
          </a:lstStyle>
          <a:p>
            <a:fld id="{62C3812D-EBEF-41E0-BE93-A95C8D7E7D32}"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2395755"/>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52.xml"/></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jpeg"/><Relationship Id="rId2" Type="http://schemas.openxmlformats.org/officeDocument/2006/relationships/notesSlide" Target="../notesSlides/notesSlide10.xml"/><Relationship Id="rId1" Type="http://schemas.openxmlformats.org/officeDocument/2006/relationships/slideLayout" Target="../slideLayouts/slideLayout54.xml"/><Relationship Id="rId6" Type="http://schemas.openxmlformats.org/officeDocument/2006/relationships/image" Target="../media/image43.jpeg"/><Relationship Id="rId5" Type="http://schemas.openxmlformats.org/officeDocument/2006/relationships/image" Target="../media/image42.jpeg"/><Relationship Id="rId10" Type="http://schemas.openxmlformats.org/officeDocument/2006/relationships/image" Target="../media/image47.jpeg"/><Relationship Id="rId4" Type="http://schemas.openxmlformats.org/officeDocument/2006/relationships/image" Target="../media/image41.jpeg"/><Relationship Id="rId9"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48.xml"/><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hyperlink" Target="http://www.ncnhp.org/" TargetMode="External"/><Relationship Id="rId7"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48.xml"/><Relationship Id="rId6" Type="http://schemas.openxmlformats.org/officeDocument/2006/relationships/image" Target="../media/image46.png"/><Relationship Id="rId5" Type="http://schemas.openxmlformats.org/officeDocument/2006/relationships/image" Target="../media/image44.jpeg"/><Relationship Id="rId4" Type="http://schemas.openxmlformats.org/officeDocument/2006/relationships/image" Target="../media/image41.jpe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48.xml"/><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48.xml"/><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48.xml"/><Relationship Id="rId5" Type="http://schemas.openxmlformats.org/officeDocument/2006/relationships/image" Target="../media/image55.jpeg"/><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8.xml"/></Relationships>
</file>

<file path=ppt/slides/_rels/slide1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53.xml"/><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7.xml"/><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8.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53.xml"/></Relationships>
</file>

<file path=ppt/slides/_rels/slide3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0.xml"/><Relationship Id="rId1" Type="http://schemas.openxmlformats.org/officeDocument/2006/relationships/slideLayout" Target="../slideLayouts/slideLayout31.xml"/><Relationship Id="rId4" Type="http://schemas.openxmlformats.org/officeDocument/2006/relationships/image" Target="../media/image71.jpg"/></Relationships>
</file>

<file path=ppt/slides/_rels/slide3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1.xml"/><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2.xml"/><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33.xml"/><Relationship Id="rId1" Type="http://schemas.openxmlformats.org/officeDocument/2006/relationships/slideLayout" Target="../slideLayouts/slideLayout31.xml"/><Relationship Id="rId4" Type="http://schemas.openxmlformats.org/officeDocument/2006/relationships/image" Target="../media/image76.jpeg"/></Relationships>
</file>

<file path=ppt/slides/_rels/slide3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4.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53.xml"/><Relationship Id="rId6" Type="http://schemas.openxmlformats.org/officeDocument/2006/relationships/image" Target="../media/image23.png"/><Relationship Id="rId5" Type="http://schemas.openxmlformats.org/officeDocument/2006/relationships/image" Target="../media/image22.jpg"/><Relationship Id="rId4" Type="http://schemas.openxmlformats.org/officeDocument/2006/relationships/image" Target="../media/image21.jpeg"/></Relationships>
</file>

<file path=ppt/slides/_rels/slide40.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5.xml"/><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6.xml"/><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31.xml"/></Relationships>
</file>

<file path=ppt/slides/_rels/slide4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7.xml"/><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8.xml"/><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9.xml"/><Relationship Id="rId1" Type="http://schemas.openxmlformats.org/officeDocument/2006/relationships/slideLayout" Target="../slideLayouts/slideLayout28.xml"/><Relationship Id="rId5" Type="http://schemas.openxmlformats.org/officeDocument/2006/relationships/image" Target="../media/image87.jpg"/><Relationship Id="rId4" Type="http://schemas.openxmlformats.org/officeDocument/2006/relationships/image" Target="../media/image86.png"/></Relationships>
</file>

<file path=ppt/slides/_rels/slide4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0.xml"/><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1.xml"/><Relationship Id="rId1" Type="http://schemas.openxmlformats.org/officeDocument/2006/relationships/slideLayout" Target="../slideLayouts/slideLayout71.xml"/><Relationship Id="rId4" Type="http://schemas.openxmlformats.org/officeDocument/2006/relationships/hyperlink" Target="https://ncnhde.natureserve.org/"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jpeg"/><Relationship Id="rId3" Type="http://schemas.openxmlformats.org/officeDocument/2006/relationships/image" Target="../media/image25.gif"/><Relationship Id="rId7" Type="http://schemas.openxmlformats.org/officeDocument/2006/relationships/image" Target="../media/image29.png"/><Relationship Id="rId12"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48.xml"/><Relationship Id="rId6" Type="http://schemas.openxmlformats.org/officeDocument/2006/relationships/image" Target="../media/image28.png"/><Relationship Id="rId11" Type="http://schemas.openxmlformats.org/officeDocument/2006/relationships/image" Target="../media/image33.jpeg"/><Relationship Id="rId5" Type="http://schemas.openxmlformats.org/officeDocument/2006/relationships/image" Target="../media/image27.jpeg"/><Relationship Id="rId10" Type="http://schemas.openxmlformats.org/officeDocument/2006/relationships/image" Target="../media/image32.png"/><Relationship Id="rId4" Type="http://schemas.openxmlformats.org/officeDocument/2006/relationships/image" Target="../media/image26.jpeg"/><Relationship Id="rId9" Type="http://schemas.openxmlformats.org/officeDocument/2006/relationships/image" Target="../media/image31.png"/><Relationship Id="rId14" Type="http://schemas.openxmlformats.org/officeDocument/2006/relationships/image" Target="../media/image36.png"/></Relationships>
</file>

<file path=ppt/slides/_rels/slide5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2.xml"/><Relationship Id="rId1" Type="http://schemas.openxmlformats.org/officeDocument/2006/relationships/slideLayout" Target="../slideLayouts/slideLayout26.xml"/><Relationship Id="rId4" Type="http://schemas.openxmlformats.org/officeDocument/2006/relationships/image" Target="../media/image92.png"/></Relationships>
</file>

<file path=ppt/slides/_rels/slide5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3.xml"/><Relationship Id="rId1" Type="http://schemas.openxmlformats.org/officeDocument/2006/relationships/slideLayout" Target="../slideLayouts/slideLayout48.xml"/><Relationship Id="rId4" Type="http://schemas.openxmlformats.org/officeDocument/2006/relationships/image" Target="../media/image92.png"/></Relationships>
</file>

<file path=ppt/slides/_rels/slide5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4.xml"/><Relationship Id="rId1" Type="http://schemas.openxmlformats.org/officeDocument/2006/relationships/slideLayout" Target="../slideLayouts/slideLayout50.xml"/></Relationships>
</file>

<file path=ppt/slides/_rels/slide5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5.xml"/><Relationship Id="rId1" Type="http://schemas.openxmlformats.org/officeDocument/2006/relationships/slideLayout" Target="../slideLayouts/slideLayout50.xml"/><Relationship Id="rId5" Type="http://schemas.openxmlformats.org/officeDocument/2006/relationships/image" Target="../media/image96.png"/><Relationship Id="rId4" Type="http://schemas.openxmlformats.org/officeDocument/2006/relationships/image" Target="../media/image95.png"/></Relationships>
</file>

<file path=ppt/slides/_rels/slide56.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82.xml"/></Relationships>
</file>

<file path=ppt/slides/_rels/slide57.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46.xml"/><Relationship Id="rId1" Type="http://schemas.openxmlformats.org/officeDocument/2006/relationships/slideLayout" Target="../slideLayouts/slideLayout31.xml"/><Relationship Id="rId5" Type="http://schemas.microsoft.com/office/2007/relationships/hdphoto" Target="../media/hdphoto1.wdp"/><Relationship Id="rId4" Type="http://schemas.openxmlformats.org/officeDocument/2006/relationships/image" Target="../media/image99.png"/></Relationships>
</file>

<file path=ppt/slides/_rels/slide58.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53.xml"/><Relationship Id="rId5" Type="http://schemas.openxmlformats.org/officeDocument/2006/relationships/image" Target="../media/image39.png"/><Relationship Id="rId4" Type="http://schemas.openxmlformats.org/officeDocument/2006/relationships/image" Target="../media/image38.jpeg"/></Relationships>
</file>

<file path=ppt/slides/_rels/slide60.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47.xml"/><Relationship Id="rId1" Type="http://schemas.openxmlformats.org/officeDocument/2006/relationships/slideLayout" Target="../slideLayouts/slideLayout48.xml"/></Relationships>
</file>

<file path=ppt/slides/_rels/slide6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48.xml"/><Relationship Id="rId1" Type="http://schemas.openxmlformats.org/officeDocument/2006/relationships/slideLayout" Target="../slideLayouts/slideLayout50.xml"/><Relationship Id="rId5" Type="http://schemas.openxmlformats.org/officeDocument/2006/relationships/image" Target="../media/image105.JPG"/><Relationship Id="rId4" Type="http://schemas.openxmlformats.org/officeDocument/2006/relationships/image" Target="../media/image104.jpeg"/></Relationships>
</file>

<file path=ppt/slides/_rels/slide62.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49.xml"/><Relationship Id="rId1" Type="http://schemas.openxmlformats.org/officeDocument/2006/relationships/slideLayout" Target="../slideLayouts/slideLayout52.xml"/></Relationships>
</file>

<file path=ppt/slides/_rels/slide63.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50.xml"/><Relationship Id="rId1" Type="http://schemas.openxmlformats.org/officeDocument/2006/relationships/slideLayout" Target="../slideLayouts/slideLayout5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7D379150-F6B4-45C8-BE10-6B278AD4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a:extLst>
              <a:ext uri="{FF2B5EF4-FFF2-40B4-BE49-F238E27FC236}">
                <a16:creationId xmlns:a16="http://schemas.microsoft.com/office/drawing/2014/main" id="{5FFCF544-A370-4A5D-A95F-CA6E0E719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4" name="Straight Connector 63">
            <a:extLst>
              <a:ext uri="{FF2B5EF4-FFF2-40B4-BE49-F238E27FC236}">
                <a16:creationId xmlns:a16="http://schemas.microsoft.com/office/drawing/2014/main" id="{6EEB3B97-A638-498B-8083-54191CE71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66" name="Rectangle 65">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Rectangle 67">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82989" y="18297"/>
            <a:ext cx="3718122" cy="2103875"/>
          </a:xfrm>
        </p:spPr>
        <p:txBody>
          <a:bodyPr vert="horz" lIns="91440" tIns="45720" rIns="91440" bIns="45720" rtlCol="0" anchor="b">
            <a:normAutofit/>
          </a:bodyPr>
          <a:lstStyle/>
          <a:p>
            <a:pPr defTabSz="914400"/>
            <a:r>
              <a:rPr lang="en-US" sz="3600" spc="-50" dirty="0">
                <a:solidFill>
                  <a:srgbClr val="FFFFFF"/>
                </a:solidFill>
              </a:rPr>
              <a:t>Plants </a:t>
            </a:r>
            <a:br>
              <a:rPr lang="en-US" sz="3600" spc="-50" dirty="0">
                <a:solidFill>
                  <a:srgbClr val="FFFFFF"/>
                </a:solidFill>
              </a:rPr>
            </a:br>
            <a:r>
              <a:rPr lang="en-US" sz="3600" spc="-50" dirty="0">
                <a:solidFill>
                  <a:srgbClr val="FFFFFF"/>
                </a:solidFill>
              </a:rPr>
              <a:t>in North Carolina</a:t>
            </a:r>
          </a:p>
        </p:txBody>
      </p:sp>
      <p:sp>
        <p:nvSpPr>
          <p:cNvPr id="7" name="TextBox 6"/>
          <p:cNvSpPr txBox="1"/>
          <p:nvPr/>
        </p:nvSpPr>
        <p:spPr>
          <a:xfrm>
            <a:off x="386041" y="2653800"/>
            <a:ext cx="3718122" cy="3335519"/>
          </a:xfrm>
          <a:prstGeom prst="rect">
            <a:avLst/>
          </a:prstGeom>
        </p:spPr>
        <p:txBody>
          <a:bodyPr vert="horz" lIns="0" tIns="45720" rIns="0" bIns="45720" rtlCol="0">
            <a:normAutofit/>
          </a:bodyPr>
          <a:lstStyle/>
          <a:p>
            <a:pPr marL="0" marR="0" lvl="0" indent="0" algn="l" defTabSz="914400" rtl="0" eaLnBrk="1" fontAlgn="auto" latinLnBrk="0" hangingPunct="1">
              <a:lnSpc>
                <a:spcPct val="90000"/>
              </a:lnSpc>
              <a:spcBef>
                <a:spcPts val="0"/>
              </a:spcBef>
              <a:spcAft>
                <a:spcPts val="600"/>
              </a:spcAft>
              <a:buClr>
                <a:srgbClr val="3EA49A"/>
              </a:buClr>
              <a:buSzTx/>
              <a:buFont typeface="Calibri" panose="020F0502020204030204" pitchFamily="34" charset="0"/>
              <a:buNone/>
              <a:tabLst/>
              <a:defRPr/>
            </a:pPr>
            <a:r>
              <a:rPr kumimoji="0" lang="en-US" sz="2800" b="0" i="0" u="none" strike="noStrike" kern="1200" cap="none" spc="0" normalizeH="0" baseline="0" noProof="0" dirty="0">
                <a:ln>
                  <a:noFill/>
                </a:ln>
                <a:solidFill>
                  <a:srgbClr val="FFFFFF"/>
                </a:solidFill>
                <a:effectLst/>
                <a:uLnTx/>
                <a:uFillTx/>
                <a:latin typeface="Calibri" panose="020F0502020204030204"/>
                <a:ea typeface="+mn-ea"/>
                <a:cs typeface="+mn-cs"/>
              </a:rPr>
              <a:t>~5,000 native species</a:t>
            </a:r>
          </a:p>
          <a:p>
            <a:pPr marL="0" marR="0" lvl="0" indent="0" algn="l" defTabSz="914400" rtl="0" eaLnBrk="1" fontAlgn="auto" latinLnBrk="0" hangingPunct="1">
              <a:lnSpc>
                <a:spcPct val="90000"/>
              </a:lnSpc>
              <a:spcBef>
                <a:spcPts val="0"/>
              </a:spcBef>
              <a:spcAft>
                <a:spcPts val="600"/>
              </a:spcAft>
              <a:buClr>
                <a:srgbClr val="3EA49A"/>
              </a:buClr>
              <a:buSzTx/>
              <a:buFont typeface="Calibri" panose="020F0502020204030204" pitchFamily="34" charset="0"/>
              <a:buNone/>
              <a:tabLst/>
              <a:defRPr/>
            </a:pPr>
            <a:r>
              <a:rPr kumimoji="0" lang="en-US" sz="2800" b="0" i="0" u="none" strike="noStrike" kern="1200" cap="none" spc="0" normalizeH="0" baseline="0" noProof="0" dirty="0">
                <a:ln>
                  <a:noFill/>
                </a:ln>
                <a:solidFill>
                  <a:srgbClr val="FFFFFF"/>
                </a:solidFill>
                <a:effectLst/>
                <a:uLnTx/>
                <a:uFillTx/>
                <a:latin typeface="Calibri" panose="020F0502020204030204"/>
                <a:ea typeface="+mn-ea"/>
                <a:cs typeface="+mn-cs"/>
              </a:rPr>
              <a:t>- 969 rare species</a:t>
            </a:r>
          </a:p>
          <a:p>
            <a:pPr marL="457200" marR="0" lvl="1" indent="0" algn="l" defTabSz="914400" rtl="0" eaLnBrk="1" fontAlgn="auto" latinLnBrk="0" hangingPunct="1">
              <a:lnSpc>
                <a:spcPct val="90000"/>
              </a:lnSpc>
              <a:spcBef>
                <a:spcPts val="0"/>
              </a:spcBef>
              <a:spcAft>
                <a:spcPts val="600"/>
              </a:spcAft>
              <a:buClr>
                <a:srgbClr val="3EA49A"/>
              </a:buClr>
              <a:buSzTx/>
              <a:buFont typeface="Calibri" panose="020F0502020204030204" pitchFamily="34" charset="0"/>
              <a:buNone/>
              <a:tabLst/>
              <a:defRPr/>
            </a:pPr>
            <a:r>
              <a:rPr kumimoji="0" lang="en-US" sz="2800" b="0"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~1/5 plant species is rare</a:t>
            </a:r>
          </a:p>
          <a:p>
            <a:pPr marL="0" marR="0" lvl="0" indent="0" algn="l" defTabSz="914400" rtl="0" eaLnBrk="1" fontAlgn="auto" latinLnBrk="0" hangingPunct="1">
              <a:lnSpc>
                <a:spcPct val="90000"/>
              </a:lnSpc>
              <a:spcBef>
                <a:spcPts val="0"/>
              </a:spcBef>
              <a:spcAft>
                <a:spcPts val="600"/>
              </a:spcAft>
              <a:buClr>
                <a:srgbClr val="3EA49A"/>
              </a:buClr>
              <a:buSzTx/>
              <a:buFont typeface="Calibri" panose="020F0502020204030204" pitchFamily="34" charset="0"/>
              <a:buNone/>
              <a:tabLst/>
              <a:defRPr/>
            </a:pPr>
            <a:r>
              <a:rPr kumimoji="0" lang="en-US" sz="2800" b="0" i="0" u="none" strike="noStrike" kern="1200" cap="none" spc="0" normalizeH="0" baseline="0" noProof="0" dirty="0">
                <a:ln>
                  <a:noFill/>
                </a:ln>
                <a:solidFill>
                  <a:srgbClr val="FFFFFF"/>
                </a:solidFill>
                <a:effectLst/>
                <a:uLnTx/>
                <a:uFillTx/>
                <a:latin typeface="Calibri" panose="020F0502020204030204"/>
                <a:ea typeface="+mn-ea"/>
                <a:cs typeface="+mn-cs"/>
              </a:rPr>
              <a:t>- 31 endemic to NC</a:t>
            </a:r>
          </a:p>
          <a:p>
            <a:pPr marL="0" marR="0" lvl="0" indent="0" algn="l" defTabSz="914400" rtl="0" eaLnBrk="1" fontAlgn="auto" latinLnBrk="0" hangingPunct="1">
              <a:lnSpc>
                <a:spcPct val="90000"/>
              </a:lnSpc>
              <a:spcBef>
                <a:spcPts val="0"/>
              </a:spcBef>
              <a:spcAft>
                <a:spcPts val="600"/>
              </a:spcAft>
              <a:buClr>
                <a:srgbClr val="3EA49A"/>
              </a:buClr>
              <a:buSzTx/>
              <a:buFont typeface="Calibri" panose="020F0502020204030204" pitchFamily="34" charset="0"/>
              <a:buNone/>
              <a:tabLst/>
              <a:defRPr/>
            </a:pPr>
            <a:r>
              <a:rPr kumimoji="0" lang="en-US" sz="2800" b="0" i="0" u="none" strike="noStrike" kern="1200" cap="none" spc="0" normalizeH="0" baseline="0" noProof="0" dirty="0">
                <a:ln>
                  <a:noFill/>
                </a:ln>
                <a:solidFill>
                  <a:srgbClr val="FFFFFF"/>
                </a:solidFill>
                <a:effectLst/>
                <a:uLnTx/>
                <a:uFillTx/>
                <a:latin typeface="Calibri" panose="020F0502020204030204"/>
                <a:ea typeface="+mn-ea"/>
                <a:cs typeface="+mn-cs"/>
              </a:rPr>
              <a:t>- 48 known from &lt;5 populations globally (G1</a:t>
            </a:r>
            <a:r>
              <a:rPr kumimoji="0" lang="en-US" sz="2200" b="0" i="0" u="none" strike="noStrike" kern="1200" cap="none" spc="0" normalizeH="0" baseline="0" noProof="0" dirty="0">
                <a:ln>
                  <a:noFill/>
                </a:ln>
                <a:solidFill>
                  <a:srgbClr val="FFFFFF"/>
                </a:solidFill>
                <a:effectLst/>
                <a:uLnTx/>
                <a:uFillTx/>
                <a:latin typeface="Calibri" panose="020F0502020204030204"/>
                <a:ea typeface="+mn-ea"/>
                <a:cs typeface="+mn-cs"/>
              </a:rPr>
              <a:t>)</a:t>
            </a:r>
          </a:p>
        </p:txBody>
      </p:sp>
      <p:sp>
        <p:nvSpPr>
          <p:cNvPr id="70" name="Rectangle 69">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1" name="Picture 40" descr="Marshallia legrandii by Misty Franklin Buchanan.JPG">
            <a:extLst>
              <a:ext uri="{FF2B5EF4-FFF2-40B4-BE49-F238E27FC236}">
                <a16:creationId xmlns:a16="http://schemas.microsoft.com/office/drawing/2014/main" id="{1A1455F8-BE88-4A3E-A7BF-1E31715596CB}"/>
              </a:ext>
            </a:extLst>
          </p:cNvPr>
          <p:cNvPicPr>
            <a:picLocks noChangeAspect="1"/>
          </p:cNvPicPr>
          <p:nvPr/>
        </p:nvPicPr>
        <p:blipFill>
          <a:blip r:embed="rId3" cstate="print"/>
          <a:srcRect r="11133"/>
          <a:stretch>
            <a:fillRect/>
          </a:stretch>
        </p:blipFill>
        <p:spPr>
          <a:xfrm>
            <a:off x="4836488" y="640080"/>
            <a:ext cx="6609140" cy="5577840"/>
          </a:xfrm>
          <a:prstGeom prst="rect">
            <a:avLst/>
          </a:prstGeom>
        </p:spPr>
      </p:pic>
      <p:sp>
        <p:nvSpPr>
          <p:cNvPr id="49" name="TextBox 48">
            <a:extLst>
              <a:ext uri="{FF2B5EF4-FFF2-40B4-BE49-F238E27FC236}">
                <a16:creationId xmlns:a16="http://schemas.microsoft.com/office/drawing/2014/main" id="{D0C9B83F-C410-47A2-8457-D2BB817B4EA5}"/>
              </a:ext>
            </a:extLst>
          </p:cNvPr>
          <p:cNvSpPr txBox="1"/>
          <p:nvPr/>
        </p:nvSpPr>
        <p:spPr>
          <a:xfrm>
            <a:off x="4783140" y="6334316"/>
            <a:ext cx="6609565" cy="438986"/>
          </a:xfrm>
          <a:prstGeom prst="rect">
            <a:avLst/>
          </a:prstGeom>
          <a:noFill/>
        </p:spPr>
        <p:txBody>
          <a:bodyPr wrap="square"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865640"/>
                </a:solidFill>
                <a:effectLst/>
                <a:uLnTx/>
                <a:uFillTx/>
                <a:latin typeface="Calibri" panose="020F0502020204030204"/>
                <a:ea typeface="+mn-ea"/>
                <a:cs typeface="+mn-cs"/>
              </a:rPr>
              <a:t>Butner Barbara’s Buttons by Misty Buchanan</a:t>
            </a:r>
          </a:p>
        </p:txBody>
      </p:sp>
    </p:spTree>
    <p:extLst>
      <p:ext uri="{BB962C8B-B14F-4D97-AF65-F5344CB8AC3E}">
        <p14:creationId xmlns:p14="http://schemas.microsoft.com/office/powerpoint/2010/main" val="22738294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C0F41-FBFE-56D7-539D-0AD0ED7316A4}"/>
              </a:ext>
            </a:extLst>
          </p:cNvPr>
          <p:cNvSpPr>
            <a:spLocks noGrp="1"/>
          </p:cNvSpPr>
          <p:nvPr>
            <p:ph type="title"/>
          </p:nvPr>
        </p:nvSpPr>
        <p:spPr>
          <a:xfrm>
            <a:off x="457200" y="594359"/>
            <a:ext cx="3341022" cy="2286000"/>
          </a:xfrm>
        </p:spPr>
        <p:txBody>
          <a:bodyPr>
            <a:normAutofit/>
          </a:bodyPr>
          <a:lstStyle/>
          <a:p>
            <a:r>
              <a:rPr lang="en-US" sz="5400" b="1" dirty="0"/>
              <a:t>Contribute to the NHP Database</a:t>
            </a:r>
          </a:p>
        </p:txBody>
      </p:sp>
      <p:sp>
        <p:nvSpPr>
          <p:cNvPr id="3" name="Content Placeholder 2">
            <a:extLst>
              <a:ext uri="{FF2B5EF4-FFF2-40B4-BE49-F238E27FC236}">
                <a16:creationId xmlns:a16="http://schemas.microsoft.com/office/drawing/2014/main" id="{A1F8D8D8-EB08-53DB-BE40-3827A79038F2}"/>
              </a:ext>
            </a:extLst>
          </p:cNvPr>
          <p:cNvSpPr>
            <a:spLocks noGrp="1"/>
          </p:cNvSpPr>
          <p:nvPr>
            <p:ph idx="1"/>
          </p:nvPr>
        </p:nvSpPr>
        <p:spPr/>
        <p:txBody>
          <a:bodyPr>
            <a:normAutofit/>
          </a:bodyPr>
          <a:lstStyle/>
          <a:p>
            <a:pPr marL="0" indent="0">
              <a:buNone/>
            </a:pPr>
            <a:r>
              <a:rPr lang="en-US" sz="3800" b="1" dirty="0">
                <a:latin typeface="Gotham Book"/>
              </a:rPr>
              <a:t>We welcome your data contributions!</a:t>
            </a:r>
          </a:p>
          <a:p>
            <a:pPr marL="0" indent="0">
              <a:buNone/>
            </a:pPr>
            <a:r>
              <a:rPr lang="en-US" sz="3800" b="1" dirty="0">
                <a:latin typeface="Gotham Book"/>
              </a:rPr>
              <a:t>We are pleased to receive data in a format that best suits you.</a:t>
            </a:r>
          </a:p>
          <a:p>
            <a:pPr marL="0" indent="0">
              <a:buNone/>
            </a:pPr>
            <a:endParaRPr lang="en-US" sz="3800" b="1" dirty="0">
              <a:latin typeface="Gotham Book"/>
            </a:endParaRPr>
          </a:p>
          <a:p>
            <a:pPr marL="0" indent="0">
              <a:buNone/>
            </a:pPr>
            <a:endParaRPr lang="en-US" sz="3800" b="1" dirty="0">
              <a:latin typeface="Gotham Book"/>
            </a:endParaRPr>
          </a:p>
        </p:txBody>
      </p:sp>
      <p:sp>
        <p:nvSpPr>
          <p:cNvPr id="4" name="Text Placeholder 3">
            <a:extLst>
              <a:ext uri="{FF2B5EF4-FFF2-40B4-BE49-F238E27FC236}">
                <a16:creationId xmlns:a16="http://schemas.microsoft.com/office/drawing/2014/main" id="{A5A8A6B1-9BD1-2BAC-A95B-5AF36BA6CFE4}"/>
              </a:ext>
            </a:extLst>
          </p:cNvPr>
          <p:cNvSpPr>
            <a:spLocks noGrp="1"/>
          </p:cNvSpPr>
          <p:nvPr>
            <p:ph type="body" sz="half" idx="2"/>
          </p:nvPr>
        </p:nvSpPr>
        <p:spPr>
          <a:xfrm>
            <a:off x="316577" y="3195907"/>
            <a:ext cx="3802921" cy="3067734"/>
          </a:xfrm>
        </p:spPr>
        <p:txBody>
          <a:bodyPr>
            <a:normAutofit/>
          </a:bodyPr>
          <a:lstStyle/>
          <a:p>
            <a:r>
              <a:rPr lang="en-US" sz="4200" b="1" dirty="0">
                <a:latin typeface="+mj-lt"/>
              </a:rPr>
              <a:t>www.ncnhp.org</a:t>
            </a:r>
            <a:endParaRPr lang="en-US" sz="4200" b="1" dirty="0"/>
          </a:p>
        </p:txBody>
      </p:sp>
      <p:pic>
        <p:nvPicPr>
          <p:cNvPr id="8" name="Picture 9" descr="H:\NCNaturalHeritageProgramLogos\Final Logos for Natural Heritage\logos for the web only\NHPlogoColor4PowerPoint.gif">
            <a:extLst>
              <a:ext uri="{FF2B5EF4-FFF2-40B4-BE49-F238E27FC236}">
                <a16:creationId xmlns:a16="http://schemas.microsoft.com/office/drawing/2014/main" id="{C468D356-15B8-77AE-54EC-06613656E5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445"/>
          <a:stretch/>
        </p:blipFill>
        <p:spPr bwMode="auto">
          <a:xfrm>
            <a:off x="316577" y="3915908"/>
            <a:ext cx="3481645" cy="1774778"/>
          </a:xfrm>
          <a:prstGeom prst="rect">
            <a:avLst/>
          </a:prstGeom>
          <a:solidFill>
            <a:schemeClr val="bg1"/>
          </a:solidFill>
          <a:ln>
            <a:noFill/>
          </a:ln>
        </p:spPr>
      </p:pic>
      <p:pic>
        <p:nvPicPr>
          <p:cNvPr id="2054" name="Picture 6" descr="Microsoft Word Logo and symbol, meaning, history, PNG, brand">
            <a:extLst>
              <a:ext uri="{FF2B5EF4-FFF2-40B4-BE49-F238E27FC236}">
                <a16:creationId xmlns:a16="http://schemas.microsoft.com/office/drawing/2014/main" id="{C9DD639D-96FC-4BB5-3A45-063DDDFB33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8208" y="3548329"/>
            <a:ext cx="2100348" cy="118144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icrosoft Excel - Wikipedia">
            <a:extLst>
              <a:ext uri="{FF2B5EF4-FFF2-40B4-BE49-F238E27FC236}">
                <a16:creationId xmlns:a16="http://schemas.microsoft.com/office/drawing/2014/main" id="{A01035D2-90B5-49AB-3F1D-48DD9C4CED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9881" y="5111734"/>
            <a:ext cx="1274431" cy="118144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ioBlitz: iNaturalist - Teachers (U.S. National Park Service)">
            <a:extLst>
              <a:ext uri="{FF2B5EF4-FFF2-40B4-BE49-F238E27FC236}">
                <a16:creationId xmlns:a16="http://schemas.microsoft.com/office/drawing/2014/main" id="{90D6E9FD-D0CF-0A9B-71EA-026A44F01A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18985" y="4882191"/>
            <a:ext cx="1789571" cy="158328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266C95A5-5DB5-D4A0-DA35-10C9D950359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60417" y="5111734"/>
            <a:ext cx="1268556" cy="11814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5CFB63DD-8719-99D8-CC21-9AB3BBC5B540}"/>
              </a:ext>
            </a:extLst>
          </p:cNvPr>
          <p:cNvPicPr>
            <a:picLocks noChangeAspect="1"/>
          </p:cNvPicPr>
          <p:nvPr/>
        </p:nvPicPr>
        <p:blipFill>
          <a:blip r:embed="rId8"/>
          <a:stretch>
            <a:fillRect/>
          </a:stretch>
        </p:blipFill>
        <p:spPr>
          <a:xfrm>
            <a:off x="4966144" y="3307047"/>
            <a:ext cx="3171671" cy="1575144"/>
          </a:xfrm>
          <a:prstGeom prst="rect">
            <a:avLst/>
          </a:prstGeom>
        </p:spPr>
      </p:pic>
      <p:pic>
        <p:nvPicPr>
          <p:cNvPr id="2060" name="Picture 12" descr="Image result for us post office logo">
            <a:extLst>
              <a:ext uri="{FF2B5EF4-FFF2-40B4-BE49-F238E27FC236}">
                <a16:creationId xmlns:a16="http://schemas.microsoft.com/office/drawing/2014/main" id="{2A298F36-7926-5D55-0334-A61E5EB3067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188010" y="3538976"/>
            <a:ext cx="1457325" cy="120015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What is a Geodatabase? Personal vs File Geodatabase - GIS Geography">
            <a:extLst>
              <a:ext uri="{FF2B5EF4-FFF2-40B4-BE49-F238E27FC236}">
                <a16:creationId xmlns:a16="http://schemas.microsoft.com/office/drawing/2014/main" id="{446AA7B5-94EE-EC78-A19C-B2FAEF4C5EB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6010" t="17655" r="68970" b="24325"/>
          <a:stretch/>
        </p:blipFill>
        <p:spPr bwMode="auto">
          <a:xfrm>
            <a:off x="10440662" y="4957239"/>
            <a:ext cx="1133353" cy="1466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44889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8087F-69D7-48B8-BDFD-D5045B6EC038}"/>
              </a:ext>
            </a:extLst>
          </p:cNvPr>
          <p:cNvSpPr>
            <a:spLocks noGrp="1"/>
          </p:cNvSpPr>
          <p:nvPr>
            <p:ph type="title"/>
          </p:nvPr>
        </p:nvSpPr>
        <p:spPr>
          <a:xfrm>
            <a:off x="838200" y="286607"/>
            <a:ext cx="10317480" cy="1450757"/>
          </a:xfrm>
        </p:spPr>
        <p:txBody>
          <a:bodyPr>
            <a:normAutofit/>
          </a:bodyPr>
          <a:lstStyle/>
          <a:p>
            <a:r>
              <a:rPr lang="en-US" sz="6600" b="1" dirty="0"/>
              <a:t>Online Webform @ ncnhp.org</a:t>
            </a:r>
          </a:p>
        </p:txBody>
      </p:sp>
      <p:sp>
        <p:nvSpPr>
          <p:cNvPr id="3" name="Content Placeholder 2">
            <a:extLst>
              <a:ext uri="{FF2B5EF4-FFF2-40B4-BE49-F238E27FC236}">
                <a16:creationId xmlns:a16="http://schemas.microsoft.com/office/drawing/2014/main" id="{66602A97-2D33-40BB-8517-744200961878}"/>
              </a:ext>
            </a:extLst>
          </p:cNvPr>
          <p:cNvSpPr>
            <a:spLocks noGrp="1"/>
          </p:cNvSpPr>
          <p:nvPr>
            <p:ph idx="1"/>
          </p:nvPr>
        </p:nvSpPr>
        <p:spPr>
          <a:xfrm>
            <a:off x="838200" y="1825624"/>
            <a:ext cx="9893060" cy="4368142"/>
          </a:xfrm>
        </p:spPr>
        <p:txBody>
          <a:bodyPr>
            <a:normAutofit/>
          </a:bodyPr>
          <a:lstStyle/>
          <a:p>
            <a:pPr marL="0" indent="0">
              <a:buNone/>
            </a:pPr>
            <a:r>
              <a:rPr lang="en-US" sz="4400" dirty="0">
                <a:latin typeface="Gotham Book"/>
              </a:rPr>
              <a:t>Rare Plant Survey Form </a:t>
            </a:r>
          </a:p>
          <a:p>
            <a:pPr lvl="1"/>
            <a:r>
              <a:rPr lang="en-US" sz="3900" dirty="0">
                <a:latin typeface="Gotham Book" panose="02000604040000020004"/>
              </a:rPr>
              <a:t>complete &amp; submit online</a:t>
            </a:r>
          </a:p>
          <a:p>
            <a:pPr marL="201163" lvl="1" indent="0">
              <a:buNone/>
            </a:pPr>
            <a:endParaRPr lang="en-US" sz="3900" dirty="0">
              <a:solidFill>
                <a:srgbClr val="2998E3"/>
              </a:solidFill>
              <a:latin typeface="Gotham Book" panose="02000604040000020004"/>
            </a:endParaRPr>
          </a:p>
          <a:p>
            <a:pPr marL="201163" lvl="1" indent="0">
              <a:buNone/>
            </a:pPr>
            <a:endParaRPr lang="en-US" sz="3900" dirty="0">
              <a:solidFill>
                <a:srgbClr val="2998E3"/>
              </a:solidFill>
              <a:latin typeface="Gotham Book" panose="02000604040000020004"/>
            </a:endParaRPr>
          </a:p>
          <a:p>
            <a:pPr marL="201163" lvl="1" indent="0">
              <a:buNone/>
            </a:pPr>
            <a:endParaRPr lang="en-US" sz="3900" dirty="0">
              <a:solidFill>
                <a:srgbClr val="2998E3"/>
              </a:solidFill>
              <a:latin typeface="Gotham Book" panose="02000604040000020004"/>
            </a:endParaRPr>
          </a:p>
          <a:p>
            <a:pPr marL="201163" lvl="1" indent="0">
              <a:buNone/>
            </a:pPr>
            <a:r>
              <a:rPr lang="en-US" sz="3900" dirty="0">
                <a:solidFill>
                  <a:schemeClr val="tx1"/>
                </a:solidFill>
                <a:latin typeface="Gotham Book" panose="02000604040000020004"/>
              </a:rPr>
              <a:t>www.ncnhp.org </a:t>
            </a:r>
            <a:r>
              <a:rPr lang="en-US" sz="3900" dirty="0">
                <a:latin typeface="Gotham Book" panose="02000604040000020004"/>
                <a:sym typeface="Wingdings" panose="05000000000000000000" pitchFamily="2" charset="2"/>
              </a:rPr>
              <a:t> </a:t>
            </a:r>
            <a:r>
              <a:rPr lang="en-US" sz="3900" dirty="0">
                <a:latin typeface="Gotham Book" panose="02000604040000020004"/>
              </a:rPr>
              <a:t>Share Data </a:t>
            </a:r>
            <a:r>
              <a:rPr lang="en-US" sz="3900" dirty="0">
                <a:latin typeface="Gotham Book" panose="02000604040000020004"/>
                <a:sym typeface="Wingdings" panose="05000000000000000000" pitchFamily="2" charset="2"/>
              </a:rPr>
              <a:t> Contribute Your Data  Rare Plant Survey Form</a:t>
            </a:r>
            <a:endParaRPr lang="en-US" sz="3900" dirty="0">
              <a:latin typeface="Gotham Book" panose="02000604040000020004"/>
            </a:endParaRPr>
          </a:p>
          <a:p>
            <a:pPr lvl="1"/>
            <a:endParaRPr lang="en-US" sz="3900" dirty="0">
              <a:latin typeface="Gotham Book" panose="02000604040000020004"/>
            </a:endParaRPr>
          </a:p>
          <a:p>
            <a:pPr lvl="1"/>
            <a:endParaRPr lang="en-US" sz="9800" dirty="0">
              <a:latin typeface="Gotham Book" panose="02000604040000020004"/>
            </a:endParaRPr>
          </a:p>
          <a:p>
            <a:pPr lvl="1"/>
            <a:endParaRPr lang="en-US" sz="9800" dirty="0">
              <a:latin typeface="Gotham Book" panose="02000604040000020004"/>
            </a:endParaRPr>
          </a:p>
          <a:p>
            <a:pPr lvl="1"/>
            <a:endParaRPr lang="en-US" dirty="0"/>
          </a:p>
        </p:txBody>
      </p:sp>
      <p:pic>
        <p:nvPicPr>
          <p:cNvPr id="5" name="Picture 4">
            <a:extLst>
              <a:ext uri="{FF2B5EF4-FFF2-40B4-BE49-F238E27FC236}">
                <a16:creationId xmlns:a16="http://schemas.microsoft.com/office/drawing/2014/main" id="{E71FF16A-7DC7-15AA-08DD-B9E1FF30B90C}"/>
              </a:ext>
            </a:extLst>
          </p:cNvPr>
          <p:cNvPicPr>
            <a:picLocks noChangeAspect="1"/>
          </p:cNvPicPr>
          <p:nvPr/>
        </p:nvPicPr>
        <p:blipFill rotWithShape="1">
          <a:blip r:embed="rId3"/>
          <a:srcRect t="3888" r="3140"/>
          <a:stretch/>
        </p:blipFill>
        <p:spPr>
          <a:xfrm>
            <a:off x="6585698" y="1825624"/>
            <a:ext cx="5117803" cy="2779208"/>
          </a:xfrm>
          <a:prstGeom prst="rect">
            <a:avLst/>
          </a:prstGeom>
        </p:spPr>
      </p:pic>
      <p:pic>
        <p:nvPicPr>
          <p:cNvPr id="6" name="Picture 5">
            <a:extLst>
              <a:ext uri="{FF2B5EF4-FFF2-40B4-BE49-F238E27FC236}">
                <a16:creationId xmlns:a16="http://schemas.microsoft.com/office/drawing/2014/main" id="{8A1E4972-703C-CC0E-8DC8-9E4536060D2B}"/>
              </a:ext>
            </a:extLst>
          </p:cNvPr>
          <p:cNvPicPr>
            <a:picLocks noChangeAspect="1"/>
          </p:cNvPicPr>
          <p:nvPr/>
        </p:nvPicPr>
        <p:blipFill>
          <a:blip r:embed="rId4"/>
          <a:stretch>
            <a:fillRect/>
          </a:stretch>
        </p:blipFill>
        <p:spPr>
          <a:xfrm>
            <a:off x="3778370" y="3298891"/>
            <a:ext cx="2807328" cy="1394201"/>
          </a:xfrm>
          <a:prstGeom prst="rect">
            <a:avLst/>
          </a:prstGeom>
        </p:spPr>
      </p:pic>
    </p:spTree>
    <p:extLst>
      <p:ext uri="{BB962C8B-B14F-4D97-AF65-F5344CB8AC3E}">
        <p14:creationId xmlns:p14="http://schemas.microsoft.com/office/powerpoint/2010/main" val="25032354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8087F-69D7-48B8-BDFD-D5045B6EC038}"/>
              </a:ext>
            </a:extLst>
          </p:cNvPr>
          <p:cNvSpPr>
            <a:spLocks noGrp="1"/>
          </p:cNvSpPr>
          <p:nvPr>
            <p:ph type="title"/>
          </p:nvPr>
        </p:nvSpPr>
        <p:spPr>
          <a:xfrm>
            <a:off x="838200" y="286607"/>
            <a:ext cx="10317480" cy="1450757"/>
          </a:xfrm>
        </p:spPr>
        <p:txBody>
          <a:bodyPr>
            <a:normAutofit/>
          </a:bodyPr>
          <a:lstStyle/>
          <a:p>
            <a:r>
              <a:rPr lang="en-US" sz="6600" b="1" dirty="0"/>
              <a:t>Download Form @ncnhp.org </a:t>
            </a:r>
          </a:p>
        </p:txBody>
      </p:sp>
      <p:sp>
        <p:nvSpPr>
          <p:cNvPr id="3" name="Content Placeholder 2">
            <a:extLst>
              <a:ext uri="{FF2B5EF4-FFF2-40B4-BE49-F238E27FC236}">
                <a16:creationId xmlns:a16="http://schemas.microsoft.com/office/drawing/2014/main" id="{66602A97-2D33-40BB-8517-744200961878}"/>
              </a:ext>
            </a:extLst>
          </p:cNvPr>
          <p:cNvSpPr>
            <a:spLocks noGrp="1"/>
          </p:cNvSpPr>
          <p:nvPr>
            <p:ph idx="1"/>
          </p:nvPr>
        </p:nvSpPr>
        <p:spPr>
          <a:xfrm>
            <a:off x="838200" y="1825624"/>
            <a:ext cx="10317480" cy="4368142"/>
          </a:xfrm>
        </p:spPr>
        <p:txBody>
          <a:bodyPr>
            <a:normAutofit fontScale="92500" lnSpcReduction="10000"/>
          </a:bodyPr>
          <a:lstStyle/>
          <a:p>
            <a:pPr marL="0" indent="0">
              <a:buNone/>
            </a:pPr>
            <a:r>
              <a:rPr lang="en-US" sz="4400" dirty="0">
                <a:latin typeface="Gotham Book"/>
              </a:rPr>
              <a:t>Rare Plant Survey Form</a:t>
            </a:r>
          </a:p>
          <a:p>
            <a:pPr lvl="1"/>
            <a:r>
              <a:rPr lang="en-US" sz="3900" dirty="0">
                <a:latin typeface="Gotham Book" panose="02000604040000020004"/>
              </a:rPr>
              <a:t>Download MS Word doc </a:t>
            </a:r>
          </a:p>
          <a:p>
            <a:pPr lvl="1"/>
            <a:r>
              <a:rPr lang="en-US" sz="3900" dirty="0">
                <a:latin typeface="Gotham Book" panose="02000604040000020004"/>
              </a:rPr>
              <a:t>Complete &amp; mail in via email or USPS</a:t>
            </a:r>
          </a:p>
          <a:p>
            <a:pPr lvl="2"/>
            <a:r>
              <a:rPr lang="en-US" sz="3500" dirty="0">
                <a:solidFill>
                  <a:schemeClr val="tx1"/>
                </a:solidFill>
                <a:latin typeface="Gotham Book" panose="02000604040000020004"/>
              </a:rPr>
              <a:t>Instructions &amp; Address posted online </a:t>
            </a:r>
            <a:endParaRPr lang="en-US" sz="3500" dirty="0">
              <a:solidFill>
                <a:schemeClr val="tx1"/>
              </a:solidFill>
              <a:latin typeface="Gotham Book" panose="02000604040000020004"/>
              <a:hlinkClick r:id="rId3">
                <a:extLst>
                  <a:ext uri="{A12FA001-AC4F-418D-AE19-62706E023703}">
                    <ahyp:hlinkClr xmlns:ahyp="http://schemas.microsoft.com/office/drawing/2018/hyperlinkcolor" val="tx"/>
                  </a:ext>
                </a:extLst>
              </a:hlinkClick>
            </a:endParaRPr>
          </a:p>
          <a:p>
            <a:pPr marL="201163" lvl="1" indent="0">
              <a:buNone/>
            </a:pPr>
            <a:endParaRPr lang="en-US" sz="3900" dirty="0">
              <a:solidFill>
                <a:schemeClr val="tx1"/>
              </a:solidFill>
              <a:latin typeface="Gotham Book" panose="02000604040000020004"/>
            </a:endParaRPr>
          </a:p>
          <a:p>
            <a:pPr marL="201163" lvl="1" indent="0">
              <a:buNone/>
            </a:pPr>
            <a:endParaRPr lang="en-US" sz="3900" dirty="0">
              <a:solidFill>
                <a:schemeClr val="tx1"/>
              </a:solidFill>
              <a:latin typeface="Gotham Book" panose="02000604040000020004"/>
            </a:endParaRPr>
          </a:p>
          <a:p>
            <a:pPr marL="201163" lvl="1" indent="0">
              <a:buNone/>
            </a:pPr>
            <a:r>
              <a:rPr lang="en-US" sz="3900" dirty="0">
                <a:solidFill>
                  <a:schemeClr val="tx1"/>
                </a:solidFill>
                <a:latin typeface="Gotham Book" panose="02000604040000020004"/>
              </a:rPr>
              <a:t>www.ncnhp.org </a:t>
            </a:r>
            <a:r>
              <a:rPr lang="en-US" sz="3900" dirty="0">
                <a:latin typeface="Gotham Book" panose="02000604040000020004"/>
                <a:sym typeface="Wingdings" panose="05000000000000000000" pitchFamily="2" charset="2"/>
              </a:rPr>
              <a:t> </a:t>
            </a:r>
            <a:r>
              <a:rPr lang="en-US" sz="3900" dirty="0">
                <a:latin typeface="Gotham Book" panose="02000604040000020004"/>
              </a:rPr>
              <a:t>Share Data </a:t>
            </a:r>
            <a:r>
              <a:rPr lang="en-US" sz="3900" dirty="0">
                <a:latin typeface="Gotham Book" panose="02000604040000020004"/>
                <a:sym typeface="Wingdings" panose="05000000000000000000" pitchFamily="2" charset="2"/>
              </a:rPr>
              <a:t> Contribute Your Data  Rare Plant Survey Form </a:t>
            </a:r>
            <a:r>
              <a:rPr lang="en-US" sz="2800" dirty="0">
                <a:latin typeface="Gotham Book" panose="02000604040000020004"/>
                <a:sym typeface="Wingdings" panose="05000000000000000000" pitchFamily="2" charset="2"/>
              </a:rPr>
              <a:t>(same location as webform)</a:t>
            </a:r>
            <a:endParaRPr lang="en-US" sz="3900" dirty="0">
              <a:latin typeface="Gotham Book" panose="02000604040000020004"/>
            </a:endParaRPr>
          </a:p>
          <a:p>
            <a:pPr marL="201163" lvl="1" indent="0">
              <a:buNone/>
            </a:pPr>
            <a:endParaRPr lang="en-US" sz="3900" dirty="0">
              <a:solidFill>
                <a:schemeClr val="tx1"/>
              </a:solidFill>
              <a:latin typeface="Gotham Book" panose="02000604040000020004"/>
              <a:hlinkClick r:id="rId3">
                <a:extLst>
                  <a:ext uri="{A12FA001-AC4F-418D-AE19-62706E023703}">
                    <ahyp:hlinkClr xmlns:ahyp="http://schemas.microsoft.com/office/drawing/2018/hyperlinkcolor" val="tx"/>
                  </a:ext>
                </a:extLst>
              </a:hlinkClick>
            </a:endParaRPr>
          </a:p>
          <a:p>
            <a:pPr marL="201163" lvl="1" indent="0">
              <a:buNone/>
            </a:pPr>
            <a:endParaRPr lang="en-US" sz="3900" dirty="0">
              <a:solidFill>
                <a:schemeClr val="tx1"/>
              </a:solidFill>
              <a:latin typeface="Gotham Book" panose="02000604040000020004"/>
            </a:endParaRPr>
          </a:p>
          <a:p>
            <a:pPr lvl="1"/>
            <a:endParaRPr lang="en-US" sz="3900" dirty="0">
              <a:latin typeface="Gotham Book" panose="02000604040000020004"/>
            </a:endParaRPr>
          </a:p>
          <a:p>
            <a:pPr lvl="1"/>
            <a:endParaRPr lang="en-US" sz="9800" dirty="0">
              <a:latin typeface="Gotham Book" panose="02000604040000020004"/>
            </a:endParaRPr>
          </a:p>
          <a:p>
            <a:pPr lvl="1"/>
            <a:endParaRPr lang="en-US" sz="9800" dirty="0">
              <a:latin typeface="Gotham Book" panose="02000604040000020004"/>
            </a:endParaRPr>
          </a:p>
          <a:p>
            <a:pPr lvl="1"/>
            <a:endParaRPr lang="en-US" dirty="0"/>
          </a:p>
        </p:txBody>
      </p:sp>
      <p:pic>
        <p:nvPicPr>
          <p:cNvPr id="7" name="Picture 6" descr="Microsoft Word Logo and symbol, meaning, history, PNG, brand">
            <a:extLst>
              <a:ext uri="{FF2B5EF4-FFF2-40B4-BE49-F238E27FC236}">
                <a16:creationId xmlns:a16="http://schemas.microsoft.com/office/drawing/2014/main" id="{2268496D-B072-038D-F358-40EBD06018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3466" y="3834267"/>
            <a:ext cx="1600149" cy="90008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a:extLst>
              <a:ext uri="{FF2B5EF4-FFF2-40B4-BE49-F238E27FC236}">
                <a16:creationId xmlns:a16="http://schemas.microsoft.com/office/drawing/2014/main" id="{71360A83-03FC-33BF-63AA-DF2F2B32BC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43615" y="3775636"/>
            <a:ext cx="1087746" cy="10130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Image result for us post office logo">
            <a:extLst>
              <a:ext uri="{FF2B5EF4-FFF2-40B4-BE49-F238E27FC236}">
                <a16:creationId xmlns:a16="http://schemas.microsoft.com/office/drawing/2014/main" id="{B7456223-4B59-AD4B-4A20-3CFDAABA3F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90455" y="3879103"/>
            <a:ext cx="1087746" cy="89579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FB2FB8B3-E02D-68B0-FAAA-512F79874FD2}"/>
              </a:ext>
            </a:extLst>
          </p:cNvPr>
          <p:cNvPicPr>
            <a:picLocks noChangeAspect="1"/>
          </p:cNvPicPr>
          <p:nvPr/>
        </p:nvPicPr>
        <p:blipFill rotWithShape="1">
          <a:blip r:embed="rId7"/>
          <a:srcRect l="8285" t="19854" r="40413"/>
          <a:stretch/>
        </p:blipFill>
        <p:spPr>
          <a:xfrm>
            <a:off x="3414795" y="3981582"/>
            <a:ext cx="2928671" cy="880963"/>
          </a:xfrm>
          <a:prstGeom prst="rect">
            <a:avLst/>
          </a:prstGeom>
        </p:spPr>
      </p:pic>
      <p:pic>
        <p:nvPicPr>
          <p:cNvPr id="6" name="Picture 5">
            <a:extLst>
              <a:ext uri="{FF2B5EF4-FFF2-40B4-BE49-F238E27FC236}">
                <a16:creationId xmlns:a16="http://schemas.microsoft.com/office/drawing/2014/main" id="{8A1E4972-703C-CC0E-8DC8-9E4536060D2B}"/>
              </a:ext>
            </a:extLst>
          </p:cNvPr>
          <p:cNvPicPr>
            <a:picLocks noChangeAspect="1"/>
          </p:cNvPicPr>
          <p:nvPr/>
        </p:nvPicPr>
        <p:blipFill>
          <a:blip r:embed="rId8"/>
          <a:stretch>
            <a:fillRect/>
          </a:stretch>
        </p:blipFill>
        <p:spPr>
          <a:xfrm>
            <a:off x="1097213" y="3834267"/>
            <a:ext cx="2246336" cy="1115596"/>
          </a:xfrm>
          <a:prstGeom prst="rect">
            <a:avLst/>
          </a:prstGeom>
        </p:spPr>
      </p:pic>
    </p:spTree>
    <p:extLst>
      <p:ext uri="{BB962C8B-B14F-4D97-AF65-F5344CB8AC3E}">
        <p14:creationId xmlns:p14="http://schemas.microsoft.com/office/powerpoint/2010/main" val="9964246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4E53C40-BB25-416D-EA2F-29FC5004CB4E}"/>
              </a:ext>
            </a:extLst>
          </p:cNvPr>
          <p:cNvSpPr/>
          <p:nvPr/>
        </p:nvSpPr>
        <p:spPr>
          <a:xfrm>
            <a:off x="10103156" y="5473559"/>
            <a:ext cx="1988848" cy="76920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28A8087F-69D7-48B8-BDFD-D5045B6EC038}"/>
              </a:ext>
            </a:extLst>
          </p:cNvPr>
          <p:cNvSpPr>
            <a:spLocks noGrp="1"/>
          </p:cNvSpPr>
          <p:nvPr>
            <p:ph type="title"/>
          </p:nvPr>
        </p:nvSpPr>
        <p:spPr>
          <a:xfrm>
            <a:off x="838200" y="286607"/>
            <a:ext cx="10317480" cy="1450757"/>
          </a:xfrm>
        </p:spPr>
        <p:txBody>
          <a:bodyPr>
            <a:noAutofit/>
          </a:bodyPr>
          <a:lstStyle/>
          <a:p>
            <a:r>
              <a:rPr lang="en-US" sz="5400" dirty="0">
                <a:solidFill>
                  <a:srgbClr val="333333"/>
                </a:solidFill>
                <a:latin typeface="Whitney"/>
              </a:rPr>
              <a:t>Contribute via </a:t>
            </a:r>
            <a:r>
              <a:rPr lang="en-US" sz="5400" dirty="0" err="1">
                <a:solidFill>
                  <a:srgbClr val="333333"/>
                </a:solidFill>
                <a:latin typeface="Whitney"/>
              </a:rPr>
              <a:t>iNaturalist</a:t>
            </a:r>
            <a:endParaRPr lang="en-US" sz="5400" b="1" dirty="0"/>
          </a:p>
        </p:txBody>
      </p:sp>
      <p:sp>
        <p:nvSpPr>
          <p:cNvPr id="3" name="Content Placeholder 2">
            <a:extLst>
              <a:ext uri="{FF2B5EF4-FFF2-40B4-BE49-F238E27FC236}">
                <a16:creationId xmlns:a16="http://schemas.microsoft.com/office/drawing/2014/main" id="{66602A97-2D33-40BB-8517-744200961878}"/>
              </a:ext>
            </a:extLst>
          </p:cNvPr>
          <p:cNvSpPr>
            <a:spLocks noGrp="1"/>
          </p:cNvSpPr>
          <p:nvPr>
            <p:ph idx="1"/>
          </p:nvPr>
        </p:nvSpPr>
        <p:spPr>
          <a:xfrm>
            <a:off x="838200" y="1825625"/>
            <a:ext cx="10975848" cy="1450757"/>
          </a:xfrm>
        </p:spPr>
        <p:txBody>
          <a:bodyPr>
            <a:normAutofit/>
          </a:bodyPr>
          <a:lstStyle/>
          <a:p>
            <a:pPr marL="201163" lvl="1" indent="0">
              <a:buNone/>
            </a:pPr>
            <a:r>
              <a:rPr lang="en-US" sz="3600" b="0" i="0" dirty="0">
                <a:solidFill>
                  <a:schemeClr val="accent2"/>
                </a:solidFill>
                <a:effectLst/>
                <a:latin typeface="Whitney"/>
              </a:rPr>
              <a:t>Join and Trust our Projects on </a:t>
            </a:r>
            <a:r>
              <a:rPr lang="en-US" sz="3600" b="0" i="0" dirty="0" err="1">
                <a:solidFill>
                  <a:schemeClr val="accent2"/>
                </a:solidFill>
                <a:effectLst/>
                <a:latin typeface="Whitney"/>
              </a:rPr>
              <a:t>iNaturalist</a:t>
            </a:r>
            <a:endParaRPr lang="en-US" sz="3600" b="1" dirty="0">
              <a:solidFill>
                <a:schemeClr val="accent2"/>
              </a:solidFill>
            </a:endParaRPr>
          </a:p>
        </p:txBody>
      </p:sp>
      <p:pic>
        <p:nvPicPr>
          <p:cNvPr id="7" name="Picture 6">
            <a:extLst>
              <a:ext uri="{FF2B5EF4-FFF2-40B4-BE49-F238E27FC236}">
                <a16:creationId xmlns:a16="http://schemas.microsoft.com/office/drawing/2014/main" id="{0D1C4DBA-A481-93E6-2371-E1FC4BCE2CE0}"/>
              </a:ext>
            </a:extLst>
          </p:cNvPr>
          <p:cNvPicPr>
            <a:picLocks noChangeAspect="1"/>
          </p:cNvPicPr>
          <p:nvPr/>
        </p:nvPicPr>
        <p:blipFill rotWithShape="1">
          <a:blip r:embed="rId3"/>
          <a:srcRect t="4573"/>
          <a:stretch/>
        </p:blipFill>
        <p:spPr>
          <a:xfrm>
            <a:off x="559233" y="2493862"/>
            <a:ext cx="11073534" cy="3364301"/>
          </a:xfrm>
          <a:prstGeom prst="rect">
            <a:avLst/>
          </a:prstGeom>
        </p:spPr>
      </p:pic>
      <p:pic>
        <p:nvPicPr>
          <p:cNvPr id="17" name="Picture 16" descr="Graphical user interface&#10;&#10;Description automatically generated with low confidence">
            <a:extLst>
              <a:ext uri="{FF2B5EF4-FFF2-40B4-BE49-F238E27FC236}">
                <a16:creationId xmlns:a16="http://schemas.microsoft.com/office/drawing/2014/main" id="{6DF4876D-8E85-9E60-71DA-8219AA4A80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0133" y="416923"/>
            <a:ext cx="3132634" cy="1143411"/>
          </a:xfrm>
          <a:prstGeom prst="rect">
            <a:avLst/>
          </a:prstGeom>
        </p:spPr>
      </p:pic>
    </p:spTree>
    <p:extLst>
      <p:ext uri="{BB962C8B-B14F-4D97-AF65-F5344CB8AC3E}">
        <p14:creationId xmlns:p14="http://schemas.microsoft.com/office/powerpoint/2010/main" val="188793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8B958-13F7-B7B4-FF19-E355C08F5D84}"/>
              </a:ext>
            </a:extLst>
          </p:cNvPr>
          <p:cNvSpPr>
            <a:spLocks noGrp="1"/>
          </p:cNvSpPr>
          <p:nvPr>
            <p:ph type="title"/>
          </p:nvPr>
        </p:nvSpPr>
        <p:spPr/>
        <p:txBody>
          <a:bodyPr/>
          <a:lstStyle/>
          <a:p>
            <a:r>
              <a:rPr lang="en-US" dirty="0"/>
              <a:t>Read our Journal Post for Details</a:t>
            </a:r>
          </a:p>
        </p:txBody>
      </p:sp>
      <p:sp>
        <p:nvSpPr>
          <p:cNvPr id="3" name="Content Placeholder 2">
            <a:extLst>
              <a:ext uri="{FF2B5EF4-FFF2-40B4-BE49-F238E27FC236}">
                <a16:creationId xmlns:a16="http://schemas.microsoft.com/office/drawing/2014/main" id="{E9E8EC87-96C8-A129-7F07-7D43E9DA6CAB}"/>
              </a:ext>
            </a:extLst>
          </p:cNvPr>
          <p:cNvSpPr>
            <a:spLocks noGrp="1"/>
          </p:cNvSpPr>
          <p:nvPr>
            <p:ph idx="1"/>
          </p:nvPr>
        </p:nvSpPr>
        <p:spPr/>
        <p:txBody>
          <a:bodyPr>
            <a:normAutofit/>
          </a:bodyPr>
          <a:lstStyle/>
          <a:p>
            <a:r>
              <a:rPr lang="en-US" sz="2800" dirty="0"/>
              <a:t>www.inaturalist.org/projects/rare-vascular-plants-of-north-carolina/journal</a:t>
            </a:r>
          </a:p>
        </p:txBody>
      </p:sp>
      <p:pic>
        <p:nvPicPr>
          <p:cNvPr id="10" name="Picture 9">
            <a:extLst>
              <a:ext uri="{FF2B5EF4-FFF2-40B4-BE49-F238E27FC236}">
                <a16:creationId xmlns:a16="http://schemas.microsoft.com/office/drawing/2014/main" id="{A646FBCD-6D0F-6DD9-B7A1-652BC3DCBA2F}"/>
              </a:ext>
            </a:extLst>
          </p:cNvPr>
          <p:cNvPicPr>
            <a:picLocks noChangeAspect="1"/>
          </p:cNvPicPr>
          <p:nvPr/>
        </p:nvPicPr>
        <p:blipFill>
          <a:blip r:embed="rId3"/>
          <a:stretch>
            <a:fillRect/>
          </a:stretch>
        </p:blipFill>
        <p:spPr>
          <a:xfrm>
            <a:off x="4848045" y="2477384"/>
            <a:ext cx="6792369" cy="3391710"/>
          </a:xfrm>
          <a:prstGeom prst="rect">
            <a:avLst/>
          </a:prstGeom>
        </p:spPr>
      </p:pic>
      <p:pic>
        <p:nvPicPr>
          <p:cNvPr id="11" name="Picture 10">
            <a:extLst>
              <a:ext uri="{FF2B5EF4-FFF2-40B4-BE49-F238E27FC236}">
                <a16:creationId xmlns:a16="http://schemas.microsoft.com/office/drawing/2014/main" id="{3CF7C733-ACD5-1D31-94BD-E5FDB802FE2B}"/>
              </a:ext>
            </a:extLst>
          </p:cNvPr>
          <p:cNvPicPr>
            <a:picLocks noChangeAspect="1"/>
          </p:cNvPicPr>
          <p:nvPr/>
        </p:nvPicPr>
        <p:blipFill rotWithShape="1">
          <a:blip r:embed="rId4"/>
          <a:srcRect l="3745" t="9786"/>
          <a:stretch/>
        </p:blipFill>
        <p:spPr>
          <a:xfrm>
            <a:off x="387578" y="2720767"/>
            <a:ext cx="4204586" cy="3256697"/>
          </a:xfrm>
          <a:prstGeom prst="rect">
            <a:avLst/>
          </a:prstGeom>
        </p:spPr>
      </p:pic>
      <p:sp>
        <p:nvSpPr>
          <p:cNvPr id="12" name="Oval 11">
            <a:extLst>
              <a:ext uri="{FF2B5EF4-FFF2-40B4-BE49-F238E27FC236}">
                <a16:creationId xmlns:a16="http://schemas.microsoft.com/office/drawing/2014/main" id="{EBCAD010-8435-F310-4D78-DC872B7280C6}"/>
              </a:ext>
            </a:extLst>
          </p:cNvPr>
          <p:cNvSpPr/>
          <p:nvPr/>
        </p:nvSpPr>
        <p:spPr>
          <a:xfrm>
            <a:off x="387578" y="4940968"/>
            <a:ext cx="1248717" cy="390157"/>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E3DD0DE2-7E28-E0C7-858B-B4BA7897A012}"/>
              </a:ext>
            </a:extLst>
          </p:cNvPr>
          <p:cNvCxnSpPr>
            <a:cxnSpLocks/>
          </p:cNvCxnSpPr>
          <p:nvPr/>
        </p:nvCxnSpPr>
        <p:spPr>
          <a:xfrm flipV="1">
            <a:off x="4281613" y="5158596"/>
            <a:ext cx="738961" cy="415853"/>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09939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8087F-69D7-48B8-BDFD-D5045B6EC038}"/>
              </a:ext>
            </a:extLst>
          </p:cNvPr>
          <p:cNvSpPr>
            <a:spLocks noGrp="1"/>
          </p:cNvSpPr>
          <p:nvPr>
            <p:ph type="title"/>
          </p:nvPr>
        </p:nvSpPr>
        <p:spPr>
          <a:xfrm>
            <a:off x="838200" y="286607"/>
            <a:ext cx="10169106" cy="1450757"/>
          </a:xfrm>
        </p:spPr>
        <p:txBody>
          <a:bodyPr>
            <a:normAutofit fontScale="90000"/>
          </a:bodyPr>
          <a:lstStyle/>
          <a:p>
            <a:r>
              <a:rPr lang="en-US" sz="6600" b="1" dirty="0"/>
              <a:t>Bulk Data &amp; Other Contributions</a:t>
            </a:r>
          </a:p>
        </p:txBody>
      </p:sp>
      <p:sp>
        <p:nvSpPr>
          <p:cNvPr id="3" name="Content Placeholder 2">
            <a:extLst>
              <a:ext uri="{FF2B5EF4-FFF2-40B4-BE49-F238E27FC236}">
                <a16:creationId xmlns:a16="http://schemas.microsoft.com/office/drawing/2014/main" id="{66602A97-2D33-40BB-8517-744200961878}"/>
              </a:ext>
            </a:extLst>
          </p:cNvPr>
          <p:cNvSpPr>
            <a:spLocks noGrp="1"/>
          </p:cNvSpPr>
          <p:nvPr>
            <p:ph idx="1"/>
          </p:nvPr>
        </p:nvSpPr>
        <p:spPr>
          <a:xfrm>
            <a:off x="838200" y="1825624"/>
            <a:ext cx="10752438" cy="4417144"/>
          </a:xfrm>
        </p:spPr>
        <p:txBody>
          <a:bodyPr>
            <a:normAutofit lnSpcReduction="10000"/>
          </a:bodyPr>
          <a:lstStyle/>
          <a:p>
            <a:pPr marL="0" indent="0">
              <a:buNone/>
            </a:pPr>
            <a:r>
              <a:rPr lang="en-US" sz="4400" dirty="0">
                <a:latin typeface="Gotham Book"/>
              </a:rPr>
              <a:t>Contact our Botanist for more options</a:t>
            </a:r>
          </a:p>
          <a:p>
            <a:pPr lvl="1"/>
            <a:r>
              <a:rPr lang="en-US" sz="3900" dirty="0">
                <a:latin typeface="Gotham Book" panose="02000604040000020004"/>
              </a:rPr>
              <a:t>MS Excel template &amp; data guide</a:t>
            </a:r>
          </a:p>
          <a:p>
            <a:pPr lvl="1"/>
            <a:r>
              <a:rPr lang="en-US" sz="3900" dirty="0">
                <a:latin typeface="Gotham Book" panose="02000604040000020004"/>
              </a:rPr>
              <a:t>Geodatabase</a:t>
            </a:r>
          </a:p>
          <a:p>
            <a:pPr lvl="1"/>
            <a:endParaRPr lang="en-US" sz="3900" dirty="0">
              <a:latin typeface="Gotham Book" panose="02000604040000020004"/>
            </a:endParaRPr>
          </a:p>
          <a:p>
            <a:pPr lvl="1"/>
            <a:endParaRPr lang="en-US" sz="3900" dirty="0">
              <a:latin typeface="Gotham Book" panose="02000604040000020004"/>
            </a:endParaRPr>
          </a:p>
          <a:p>
            <a:pPr marL="0" indent="0">
              <a:buNone/>
            </a:pPr>
            <a:r>
              <a:rPr lang="en-US" sz="3900" dirty="0">
                <a:solidFill>
                  <a:schemeClr val="tx1"/>
                </a:solidFill>
                <a:latin typeface="Gotham Book" panose="02000604040000020004"/>
              </a:rPr>
              <a:t>www.ncnhp.org/contact</a:t>
            </a:r>
          </a:p>
          <a:p>
            <a:pPr marL="0" indent="0">
              <a:buNone/>
            </a:pPr>
            <a:r>
              <a:rPr lang="en-US" sz="3900" dirty="0">
                <a:latin typeface="Gotham Book" panose="02000604040000020004"/>
              </a:rPr>
              <a:t>brenda.wichmann@ncdcr.gov</a:t>
            </a:r>
          </a:p>
          <a:p>
            <a:pPr lvl="1"/>
            <a:endParaRPr lang="en-US" sz="9800" dirty="0">
              <a:latin typeface="Gotham Book" panose="02000604040000020004"/>
            </a:endParaRPr>
          </a:p>
          <a:p>
            <a:pPr lvl="1"/>
            <a:endParaRPr lang="en-US" sz="9800" dirty="0">
              <a:latin typeface="Gotham Book" panose="02000604040000020004"/>
            </a:endParaRPr>
          </a:p>
          <a:p>
            <a:pPr lvl="1"/>
            <a:endParaRPr lang="en-US" dirty="0"/>
          </a:p>
        </p:txBody>
      </p:sp>
      <p:pic>
        <p:nvPicPr>
          <p:cNvPr id="10" name="Picture 4" descr="Microsoft Excel - Wikipedia">
            <a:extLst>
              <a:ext uri="{FF2B5EF4-FFF2-40B4-BE49-F238E27FC236}">
                <a16:creationId xmlns:a16="http://schemas.microsoft.com/office/drawing/2014/main" id="{D45F17E4-5EEC-EDA6-CB49-FE6151C087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8358" y="3160419"/>
            <a:ext cx="1118333" cy="1036736"/>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Image">
            <a:extLst>
              <a:ext uri="{FF2B5EF4-FFF2-40B4-BE49-F238E27FC236}">
                <a16:creationId xmlns:a16="http://schemas.microsoft.com/office/drawing/2014/main" id="{3A02E18E-B1E3-48BA-7A69-EC2C0CDBFB9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311"/>
          <a:stretch/>
        </p:blipFill>
        <p:spPr bwMode="auto">
          <a:xfrm>
            <a:off x="2820557" y="3361355"/>
            <a:ext cx="1250429" cy="1372632"/>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a:extLst>
              <a:ext uri="{FF2B5EF4-FFF2-40B4-BE49-F238E27FC236}">
                <a16:creationId xmlns:a16="http://schemas.microsoft.com/office/drawing/2014/main" id="{B66673B4-8A7B-87DC-1646-6515EC400F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22105" y="3008413"/>
            <a:ext cx="1855456" cy="172557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A262BC4-8596-D582-3E9F-CF0653756465}"/>
              </a:ext>
            </a:extLst>
          </p:cNvPr>
          <p:cNvSpPr txBox="1"/>
          <p:nvPr/>
        </p:nvSpPr>
        <p:spPr>
          <a:xfrm>
            <a:off x="8268506" y="4822246"/>
            <a:ext cx="2777492" cy="830997"/>
          </a:xfrm>
          <a:prstGeom prst="rect">
            <a:avLst/>
          </a:prstGeom>
          <a:noFill/>
        </p:spPr>
        <p:txBody>
          <a:bodyPr wrap="none" rtlCol="0">
            <a:spAutoFit/>
          </a:bodyPr>
          <a:lstStyle/>
          <a:p>
            <a:r>
              <a:rPr lang="en-US" sz="2400" dirty="0"/>
              <a:t>State Botanist</a:t>
            </a:r>
          </a:p>
          <a:p>
            <a:r>
              <a:rPr lang="en-US" sz="2400" dirty="0"/>
              <a:t>Brenda L. Wichmann</a:t>
            </a:r>
          </a:p>
        </p:txBody>
      </p:sp>
    </p:spTree>
    <p:extLst>
      <p:ext uri="{BB962C8B-B14F-4D97-AF65-F5344CB8AC3E}">
        <p14:creationId xmlns:p14="http://schemas.microsoft.com/office/powerpoint/2010/main" val="19067269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563C8-16BD-73F0-F7B8-8A9770C3BEF4}"/>
              </a:ext>
            </a:extLst>
          </p:cNvPr>
          <p:cNvSpPr>
            <a:spLocks noGrp="1"/>
          </p:cNvSpPr>
          <p:nvPr>
            <p:ph type="title"/>
          </p:nvPr>
        </p:nvSpPr>
        <p:spPr/>
        <p:txBody>
          <a:bodyPr/>
          <a:lstStyle/>
          <a:p>
            <a:r>
              <a:rPr lang="en-US" b="1" dirty="0"/>
              <a:t>We Value Your Data!</a:t>
            </a:r>
          </a:p>
        </p:txBody>
      </p:sp>
      <p:sp>
        <p:nvSpPr>
          <p:cNvPr id="3" name="Content Placeholder 2">
            <a:extLst>
              <a:ext uri="{FF2B5EF4-FFF2-40B4-BE49-F238E27FC236}">
                <a16:creationId xmlns:a16="http://schemas.microsoft.com/office/drawing/2014/main" id="{203B26CE-B0FF-2958-34AD-CEC065AF4EC1}"/>
              </a:ext>
            </a:extLst>
          </p:cNvPr>
          <p:cNvSpPr>
            <a:spLocks noGrp="1"/>
          </p:cNvSpPr>
          <p:nvPr>
            <p:ph idx="1"/>
          </p:nvPr>
        </p:nvSpPr>
        <p:spPr>
          <a:xfrm>
            <a:off x="1097279" y="1845734"/>
            <a:ext cx="10357659" cy="4023360"/>
          </a:xfrm>
        </p:spPr>
        <p:txBody>
          <a:bodyPr>
            <a:normAutofit/>
          </a:bodyPr>
          <a:lstStyle/>
          <a:p>
            <a:pPr marL="0" indent="0">
              <a:buNone/>
            </a:pPr>
            <a:r>
              <a:rPr lang="en-US" sz="3600" dirty="0">
                <a:latin typeface="Gotham Book"/>
              </a:rPr>
              <a:t>Contributed data is invaluable &amp; fundamental to the conservation of North Carolina’s natural Resources </a:t>
            </a:r>
          </a:p>
          <a:p>
            <a:pPr marL="0" indent="0">
              <a:buNone/>
            </a:pPr>
            <a:r>
              <a:rPr lang="en-US" sz="3600" dirty="0">
                <a:latin typeface="Gotham Book"/>
              </a:rPr>
              <a:t>EO updates are imperative to routine evaluation of species’ viability at state and regional scales</a:t>
            </a:r>
          </a:p>
          <a:p>
            <a:pPr marL="0" indent="0">
              <a:buNone/>
            </a:pPr>
            <a:r>
              <a:rPr lang="en-US" sz="3600" dirty="0">
                <a:latin typeface="Gotham Book"/>
              </a:rPr>
              <a:t>NHP data is routinely updated and evaluated to prioritize land for conservation</a:t>
            </a:r>
          </a:p>
          <a:p>
            <a:pPr marL="0" indent="0">
              <a:buNone/>
            </a:pPr>
            <a:endParaRPr lang="en-US" sz="5100" dirty="0">
              <a:latin typeface="Gotham Book"/>
            </a:endParaRPr>
          </a:p>
          <a:p>
            <a:endParaRPr lang="en-US" dirty="0"/>
          </a:p>
        </p:txBody>
      </p:sp>
    </p:spTree>
    <p:extLst>
      <p:ext uri="{BB962C8B-B14F-4D97-AF65-F5344CB8AC3E}">
        <p14:creationId xmlns:p14="http://schemas.microsoft.com/office/powerpoint/2010/main" val="1712756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forest of trees&#10;&#10;Description automatically generated with low confidence">
            <a:extLst>
              <a:ext uri="{FF2B5EF4-FFF2-40B4-BE49-F238E27FC236}">
                <a16:creationId xmlns:a16="http://schemas.microsoft.com/office/drawing/2014/main" id="{7766B956-843B-F707-FF38-767CBB87A9D8}"/>
              </a:ext>
            </a:extLst>
          </p:cNvPr>
          <p:cNvPicPr>
            <a:picLocks noChangeAspect="1"/>
          </p:cNvPicPr>
          <p:nvPr/>
        </p:nvPicPr>
        <p:blipFill rotWithShape="1">
          <a:blip r:embed="rId3">
            <a:extLst>
              <a:ext uri="{28A0092B-C50C-407E-A947-70E740481C1C}">
                <a14:useLocalDpi xmlns:a14="http://schemas.microsoft.com/office/drawing/2010/main" val="0"/>
              </a:ext>
            </a:extLst>
          </a:blip>
          <a:srcRect b="25000"/>
          <a:stretch/>
        </p:blipFill>
        <p:spPr>
          <a:xfrm>
            <a:off x="-1" y="10"/>
            <a:ext cx="12192000" cy="6857990"/>
          </a:xfrm>
          <a:prstGeom prst="rect">
            <a:avLst/>
          </a:prstGeom>
        </p:spPr>
      </p:pic>
      <p:sp>
        <p:nvSpPr>
          <p:cNvPr id="73"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4099" name="Rectangle 2">
            <a:extLst>
              <a:ext uri="{FF2B5EF4-FFF2-40B4-BE49-F238E27FC236}">
                <a16:creationId xmlns:a16="http://schemas.microsoft.com/office/drawing/2014/main" id="{25ED37FD-E2FE-67C2-E2D7-42D2977B9B8C}"/>
              </a:ext>
            </a:extLst>
          </p:cNvPr>
          <p:cNvSpPr>
            <a:spLocks noGrp="1" noChangeArrowheads="1"/>
          </p:cNvSpPr>
          <p:nvPr>
            <p:ph type="title"/>
          </p:nvPr>
        </p:nvSpPr>
        <p:spPr>
          <a:xfrm>
            <a:off x="709448" y="1913950"/>
            <a:ext cx="4204137" cy="1342754"/>
          </a:xfrm>
        </p:spPr>
        <p:txBody>
          <a:bodyPr>
            <a:normAutofit/>
          </a:bodyPr>
          <a:lstStyle/>
          <a:p>
            <a:pPr algn="ctr" eaLnBrk="1" hangingPunct="1"/>
            <a:r>
              <a:rPr lang="en-US" altLang="en-US" sz="2800">
                <a:latin typeface="Arial" panose="020B0604020202020204" pitchFamily="34" charset="0"/>
              </a:rPr>
              <a:t>North Carolina Sandhills Conservation Partnership</a:t>
            </a:r>
          </a:p>
        </p:txBody>
      </p:sp>
      <p:cxnSp>
        <p:nvCxnSpPr>
          <p:cNvPr id="75" name="Straight Connector 74">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4100" name="Rectangle 3">
            <a:extLst>
              <a:ext uri="{FF2B5EF4-FFF2-40B4-BE49-F238E27FC236}">
                <a16:creationId xmlns:a16="http://schemas.microsoft.com/office/drawing/2014/main" id="{78C8FD52-5060-4234-51EA-322F1CF90137}"/>
              </a:ext>
            </a:extLst>
          </p:cNvPr>
          <p:cNvSpPr>
            <a:spLocks noGrp="1" noChangeArrowheads="1"/>
          </p:cNvSpPr>
          <p:nvPr>
            <p:ph type="body" idx="1"/>
          </p:nvPr>
        </p:nvSpPr>
        <p:spPr>
          <a:xfrm>
            <a:off x="525516" y="3417573"/>
            <a:ext cx="4593021" cy="2619839"/>
          </a:xfrm>
        </p:spPr>
        <p:txBody>
          <a:bodyPr anchor="ctr">
            <a:normAutofit/>
          </a:bodyPr>
          <a:lstStyle/>
          <a:p>
            <a:pPr eaLnBrk="1" hangingPunct="1">
              <a:buFont typeface="Wingdings" panose="05000000000000000000" pitchFamily="2" charset="2"/>
              <a:buNone/>
            </a:pPr>
            <a:r>
              <a:rPr lang="en-US" altLang="en-US" sz="1800">
                <a:latin typeface="Arial" panose="020B0604020202020204" pitchFamily="34" charset="0"/>
              </a:rPr>
              <a:t>Conservation Reserve Design Working Group</a:t>
            </a:r>
          </a:p>
          <a:p>
            <a:pPr eaLnBrk="1" hangingPunct="1">
              <a:buFont typeface="Wingdings" panose="05000000000000000000" pitchFamily="2" charset="2"/>
              <a:buNone/>
            </a:pPr>
            <a:endParaRPr lang="en-US" altLang="en-US" sz="1800">
              <a:latin typeface="Arial" panose="020B0604020202020204" pitchFamily="34" charset="0"/>
            </a:endParaRPr>
          </a:p>
          <a:p>
            <a:pPr eaLnBrk="1" hangingPunct="1">
              <a:buFont typeface="Wingdings" panose="05000000000000000000" pitchFamily="2" charset="2"/>
              <a:buNone/>
            </a:pPr>
            <a:r>
              <a:rPr lang="en-US" altLang="en-US" sz="1800">
                <a:latin typeface="Arial" panose="020B0604020202020204" pitchFamily="34" charset="0"/>
              </a:rPr>
              <a:t>Summit Review</a:t>
            </a:r>
          </a:p>
          <a:p>
            <a:pPr eaLnBrk="1" hangingPunct="1">
              <a:buFont typeface="Wingdings" panose="05000000000000000000" pitchFamily="2" charset="2"/>
              <a:buNone/>
            </a:pPr>
            <a:r>
              <a:rPr lang="en-US" altLang="en-US" sz="1800">
                <a:latin typeface="Arial" panose="020B0604020202020204" pitchFamily="34" charset="0"/>
              </a:rPr>
              <a:t>June 7, 2006</a:t>
            </a:r>
          </a:p>
          <a:p>
            <a:pPr eaLnBrk="1" hangingPunct="1"/>
            <a:endParaRPr lang="en-US" altLang="en-US" sz="1800">
              <a:latin typeface="Arial" panose="020B0604020202020204" pitchFamily="34" charset="0"/>
            </a:endParaRPr>
          </a:p>
        </p:txBody>
      </p:sp>
    </p:spTree>
    <p:extLst>
      <p:ext uri="{BB962C8B-B14F-4D97-AF65-F5344CB8AC3E}">
        <p14:creationId xmlns:p14="http://schemas.microsoft.com/office/powerpoint/2010/main" val="32085923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026">
            <a:extLst>
              <a:ext uri="{FF2B5EF4-FFF2-40B4-BE49-F238E27FC236}">
                <a16:creationId xmlns:a16="http://schemas.microsoft.com/office/drawing/2014/main" id="{B5FEDEF5-D385-B0A4-E630-7F39FA961F7A}"/>
              </a:ext>
            </a:extLst>
          </p:cNvPr>
          <p:cNvSpPr>
            <a:spLocks noGrp="1" noChangeArrowheads="1"/>
          </p:cNvSpPr>
          <p:nvPr>
            <p:ph type="title"/>
          </p:nvPr>
        </p:nvSpPr>
        <p:spPr>
          <a:xfrm>
            <a:off x="2209800" y="228600"/>
            <a:ext cx="7772400" cy="990600"/>
          </a:xfrm>
        </p:spPr>
        <p:txBody>
          <a:bodyPr/>
          <a:lstStyle/>
          <a:p>
            <a:pPr eaLnBrk="1" hangingPunct="1"/>
            <a:r>
              <a:rPr lang="en-US" altLang="en-US" sz="3600">
                <a:latin typeface="Arial" panose="020B0604020202020204" pitchFamily="34" charset="0"/>
              </a:rPr>
              <a:t>Reserve Design Overview Outline</a:t>
            </a:r>
          </a:p>
        </p:txBody>
      </p:sp>
      <p:sp>
        <p:nvSpPr>
          <p:cNvPr id="6147" name="Rectangle 1027">
            <a:extLst>
              <a:ext uri="{FF2B5EF4-FFF2-40B4-BE49-F238E27FC236}">
                <a16:creationId xmlns:a16="http://schemas.microsoft.com/office/drawing/2014/main" id="{A2903DC5-44DD-A9A4-46B9-14F08E81682D}"/>
              </a:ext>
            </a:extLst>
          </p:cNvPr>
          <p:cNvSpPr>
            <a:spLocks noGrp="1" noChangeArrowheads="1"/>
          </p:cNvSpPr>
          <p:nvPr>
            <p:ph type="body" idx="1"/>
          </p:nvPr>
        </p:nvSpPr>
        <p:spPr>
          <a:xfrm>
            <a:off x="6781800" y="1905000"/>
            <a:ext cx="4724400" cy="3276600"/>
          </a:xfrm>
        </p:spPr>
        <p:txBody>
          <a:bodyPr/>
          <a:lstStyle/>
          <a:p>
            <a:pPr marL="609600" indent="-609600">
              <a:buFont typeface="Wingdings" panose="05000000000000000000" pitchFamily="2" charset="2"/>
              <a:buAutoNum type="arabicPeriod"/>
            </a:pPr>
            <a:r>
              <a:rPr lang="en-US" altLang="en-US" sz="2400" dirty="0">
                <a:latin typeface="Arial" panose="020B0604020202020204" pitchFamily="34" charset="0"/>
              </a:rPr>
              <a:t>Goal</a:t>
            </a:r>
          </a:p>
          <a:p>
            <a:pPr marL="609600" indent="-609600">
              <a:buFont typeface="Wingdings" panose="05000000000000000000" pitchFamily="2" charset="2"/>
              <a:buAutoNum type="arabicPeriod"/>
            </a:pPr>
            <a:r>
              <a:rPr lang="en-US" altLang="en-US" sz="2400" dirty="0">
                <a:latin typeface="Arial" panose="020B0604020202020204" pitchFamily="34" charset="0"/>
              </a:rPr>
              <a:t>Objectives</a:t>
            </a:r>
          </a:p>
          <a:p>
            <a:pPr marL="609600" indent="-609600">
              <a:buFont typeface="Wingdings" panose="05000000000000000000" pitchFamily="2" charset="2"/>
              <a:buAutoNum type="arabicPeriod"/>
            </a:pPr>
            <a:r>
              <a:rPr lang="en-US" altLang="en-US" sz="2400" dirty="0">
                <a:latin typeface="Arial" panose="020B0604020202020204" pitchFamily="34" charset="0"/>
              </a:rPr>
              <a:t>Strategies</a:t>
            </a:r>
          </a:p>
          <a:p>
            <a:pPr marL="609600" indent="-609600">
              <a:buFont typeface="Wingdings" panose="05000000000000000000" pitchFamily="2" charset="2"/>
              <a:buAutoNum type="arabicPeriod"/>
            </a:pPr>
            <a:r>
              <a:rPr lang="en-US" altLang="en-US" sz="2400" dirty="0">
                <a:latin typeface="Arial" panose="020B0604020202020204" pitchFamily="34" charset="0"/>
              </a:rPr>
              <a:t>Methods</a:t>
            </a:r>
          </a:p>
          <a:p>
            <a:pPr marL="609600" indent="-609600">
              <a:buFont typeface="Wingdings" panose="05000000000000000000" pitchFamily="2" charset="2"/>
              <a:buAutoNum type="arabicPeriod"/>
            </a:pPr>
            <a:r>
              <a:rPr lang="en-US" altLang="en-US" sz="2400" dirty="0">
                <a:latin typeface="Arial" panose="020B0604020202020204" pitchFamily="34" charset="0"/>
              </a:rPr>
              <a:t>Results/Conclusion</a:t>
            </a:r>
          </a:p>
        </p:txBody>
      </p:sp>
      <p:sp>
        <p:nvSpPr>
          <p:cNvPr id="6148" name="Rectangle 1028">
            <a:extLst>
              <a:ext uri="{FF2B5EF4-FFF2-40B4-BE49-F238E27FC236}">
                <a16:creationId xmlns:a16="http://schemas.microsoft.com/office/drawing/2014/main" id="{6352B25E-2849-9F19-4C85-F9093C474F0A}"/>
              </a:ext>
            </a:extLst>
          </p:cNvPr>
          <p:cNvSpPr>
            <a:spLocks noChangeArrowheads="1"/>
          </p:cNvSpPr>
          <p:nvPr/>
        </p:nvSpPr>
        <p:spPr bwMode="auto">
          <a:xfrm>
            <a:off x="8458200" y="5257801"/>
            <a:ext cx="2438400" cy="45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400" b="1" i="1">
                <a:solidFill>
                  <a:schemeClr val="bg1"/>
                </a:solidFill>
                <a:latin typeface="Times New Roman" panose="02020603050405020304" pitchFamily="18" charset="0"/>
              </a:rPr>
              <a:t>Photo:  Scott Hartley</a:t>
            </a:r>
          </a:p>
        </p:txBody>
      </p:sp>
      <p:pic>
        <p:nvPicPr>
          <p:cNvPr id="6149" name="Picture 1029">
            <a:extLst>
              <a:ext uri="{FF2B5EF4-FFF2-40B4-BE49-F238E27FC236}">
                <a16:creationId xmlns:a16="http://schemas.microsoft.com/office/drawing/2014/main" id="{99BD3BFC-1A26-0163-4833-ABD7378359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3400" y="1524000"/>
            <a:ext cx="49784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Rectangle 1030">
            <a:extLst>
              <a:ext uri="{FF2B5EF4-FFF2-40B4-BE49-F238E27FC236}">
                <a16:creationId xmlns:a16="http://schemas.microsoft.com/office/drawing/2014/main" id="{D1A8772E-D466-B06C-F6F9-8B562B57A36E}"/>
              </a:ext>
            </a:extLst>
          </p:cNvPr>
          <p:cNvSpPr>
            <a:spLocks noChangeArrowheads="1"/>
          </p:cNvSpPr>
          <p:nvPr/>
        </p:nvSpPr>
        <p:spPr bwMode="auto">
          <a:xfrm>
            <a:off x="3581400" y="5334000"/>
            <a:ext cx="3048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a:solidFill>
                  <a:schemeClr val="tx2"/>
                </a:solidFill>
              </a:rPr>
              <a:t>Yellow milkwort (</a:t>
            </a:r>
            <a:r>
              <a:rPr lang="en-US" altLang="en-US" sz="1600" i="1">
                <a:solidFill>
                  <a:schemeClr val="tx2"/>
                </a:solidFill>
              </a:rPr>
              <a:t>Polygala lutea)</a:t>
            </a:r>
          </a:p>
        </p:txBody>
      </p:sp>
    </p:spTree>
    <p:extLst>
      <p:ext uri="{BB962C8B-B14F-4D97-AF65-F5344CB8AC3E}">
        <p14:creationId xmlns:p14="http://schemas.microsoft.com/office/powerpoint/2010/main" val="12775675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A67DE4EA-B4CF-9795-8226-1181B4DF5A17}"/>
              </a:ext>
            </a:extLst>
          </p:cNvPr>
          <p:cNvSpPr>
            <a:spLocks noGrp="1" noChangeArrowheads="1"/>
          </p:cNvSpPr>
          <p:nvPr>
            <p:ph type="title"/>
          </p:nvPr>
        </p:nvSpPr>
        <p:spPr>
          <a:xfrm>
            <a:off x="2514600" y="1295400"/>
            <a:ext cx="8153400" cy="1143000"/>
          </a:xfrm>
        </p:spPr>
        <p:txBody>
          <a:bodyPr>
            <a:normAutofit fontScale="90000"/>
          </a:bodyPr>
          <a:lstStyle/>
          <a:p>
            <a:pPr algn="l" eaLnBrk="1" hangingPunct="1"/>
            <a:br>
              <a:rPr lang="en-US" altLang="en-US" sz="3600"/>
            </a:br>
            <a:br>
              <a:rPr lang="en-US" altLang="en-US"/>
            </a:br>
            <a:endParaRPr lang="en-US" altLang="en-US"/>
          </a:p>
        </p:txBody>
      </p:sp>
      <p:sp>
        <p:nvSpPr>
          <p:cNvPr id="9219" name="Rectangle 3">
            <a:extLst>
              <a:ext uri="{FF2B5EF4-FFF2-40B4-BE49-F238E27FC236}">
                <a16:creationId xmlns:a16="http://schemas.microsoft.com/office/drawing/2014/main" id="{B61A2E8A-7DB6-CDF9-9648-936AE79DACFD}"/>
              </a:ext>
            </a:extLst>
          </p:cNvPr>
          <p:cNvSpPr>
            <a:spLocks noGrp="1" noChangeArrowheads="1"/>
          </p:cNvSpPr>
          <p:nvPr>
            <p:ph type="body" idx="1"/>
          </p:nvPr>
        </p:nvSpPr>
        <p:spPr>
          <a:xfrm>
            <a:off x="2590800" y="1447800"/>
            <a:ext cx="7772400" cy="4114800"/>
          </a:xfrm>
        </p:spPr>
        <p:txBody>
          <a:bodyPr/>
          <a:lstStyle/>
          <a:p>
            <a:pPr eaLnBrk="1" hangingPunct="1">
              <a:buSzTx/>
              <a:buFont typeface="Wingdings 3" panose="05040102010807070707" pitchFamily="18" charset="2"/>
              <a:buChar char="u"/>
            </a:pPr>
            <a:endParaRPr lang="en-US" altLang="en-US" sz="3600" b="1"/>
          </a:p>
          <a:p>
            <a:pPr eaLnBrk="1" hangingPunct="1"/>
            <a:endParaRPr lang="en-US" altLang="en-US" sz="3600"/>
          </a:p>
          <a:p>
            <a:pPr eaLnBrk="1" hangingPunct="1"/>
            <a:endParaRPr lang="en-US" altLang="en-US"/>
          </a:p>
        </p:txBody>
      </p:sp>
      <p:pic>
        <p:nvPicPr>
          <p:cNvPr id="9220" name="Picture 5">
            <a:extLst>
              <a:ext uri="{FF2B5EF4-FFF2-40B4-BE49-F238E27FC236}">
                <a16:creationId xmlns:a16="http://schemas.microsoft.com/office/drawing/2014/main" id="{EBB78E6E-8B22-D5A3-61CA-E4D4235AFB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1650" y="228600"/>
            <a:ext cx="485775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Rectangle 6">
            <a:extLst>
              <a:ext uri="{FF2B5EF4-FFF2-40B4-BE49-F238E27FC236}">
                <a16:creationId xmlns:a16="http://schemas.microsoft.com/office/drawing/2014/main" id="{74A24DE0-DF75-ADF6-7E82-01ADA25B40D3}"/>
              </a:ext>
            </a:extLst>
          </p:cNvPr>
          <p:cNvSpPr>
            <a:spLocks noChangeArrowheads="1"/>
          </p:cNvSpPr>
          <p:nvPr/>
        </p:nvSpPr>
        <p:spPr bwMode="auto">
          <a:xfrm>
            <a:off x="7594600" y="1903414"/>
            <a:ext cx="1473200" cy="1068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a:solidFill>
                  <a:schemeClr val="tx2"/>
                </a:solidFill>
              </a:rPr>
              <a:t>Goal:</a:t>
            </a:r>
            <a:r>
              <a:rPr lang="en-US" altLang="en-US" sz="2800">
                <a:solidFill>
                  <a:schemeClr val="tx2"/>
                </a:solidFill>
              </a:rPr>
              <a:t>  </a:t>
            </a:r>
            <a:br>
              <a:rPr lang="en-US" altLang="en-US" sz="2800">
                <a:solidFill>
                  <a:schemeClr val="tx2"/>
                </a:solidFill>
              </a:rPr>
            </a:br>
            <a:endParaRPr lang="en-US" altLang="en-US" sz="2800">
              <a:solidFill>
                <a:schemeClr val="tx2"/>
              </a:solidFill>
            </a:endParaRPr>
          </a:p>
        </p:txBody>
      </p:sp>
      <p:sp>
        <p:nvSpPr>
          <p:cNvPr id="9222" name="Rectangle 7">
            <a:extLst>
              <a:ext uri="{FF2B5EF4-FFF2-40B4-BE49-F238E27FC236}">
                <a16:creationId xmlns:a16="http://schemas.microsoft.com/office/drawing/2014/main" id="{918D20E8-52A8-6560-3AF2-B4DF51E6C7C7}"/>
              </a:ext>
            </a:extLst>
          </p:cNvPr>
          <p:cNvSpPr>
            <a:spLocks noChangeArrowheads="1"/>
          </p:cNvSpPr>
          <p:nvPr/>
        </p:nvSpPr>
        <p:spPr bwMode="auto">
          <a:xfrm>
            <a:off x="6781800" y="1828800"/>
            <a:ext cx="35814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i="1">
                <a:solidFill>
                  <a:schemeClr val="tx2"/>
                </a:solidFill>
              </a:rPr>
              <a:t>Synthesize biological information and create a vision to guide long-term conservation of native Sandhills ecosystems.</a:t>
            </a:r>
            <a:br>
              <a:rPr lang="en-US" altLang="en-US" sz="2400" i="1">
                <a:solidFill>
                  <a:schemeClr val="tx2"/>
                </a:solidFill>
              </a:rPr>
            </a:br>
            <a:br>
              <a:rPr lang="en-US" altLang="en-US" sz="2400" b="1" i="1">
                <a:solidFill>
                  <a:schemeClr val="tx2"/>
                </a:solidFill>
              </a:rPr>
            </a:br>
            <a:endParaRPr lang="en-US" altLang="en-US" sz="2400" b="1" i="1">
              <a:solidFill>
                <a:schemeClr val="tx2"/>
              </a:solidFill>
            </a:endParaRPr>
          </a:p>
        </p:txBody>
      </p:sp>
    </p:spTree>
    <p:extLst>
      <p:ext uri="{BB962C8B-B14F-4D97-AF65-F5344CB8AC3E}">
        <p14:creationId xmlns:p14="http://schemas.microsoft.com/office/powerpoint/2010/main" val="25568593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4157" y="161209"/>
            <a:ext cx="6858000" cy="584775"/>
          </a:xfrm>
          <a:prstGeom prst="rect">
            <a:avLst/>
          </a:prstGeom>
          <a:noFill/>
        </p:spPr>
        <p:txBody>
          <a:bodyPr wrap="square" rtlCol="0">
            <a:spAutoFit/>
          </a:bodyPr>
          <a:lstStyle/>
          <a:p>
            <a:r>
              <a:rPr lang="en-US" sz="3200" dirty="0">
                <a:solidFill>
                  <a:schemeClr val="accent3"/>
                </a:solidFill>
              </a:rPr>
              <a:t>Still discovering new species!</a:t>
            </a:r>
          </a:p>
        </p:txBody>
      </p:sp>
      <p:grpSp>
        <p:nvGrpSpPr>
          <p:cNvPr id="11" name="Group 10">
            <a:extLst>
              <a:ext uri="{FF2B5EF4-FFF2-40B4-BE49-F238E27FC236}">
                <a16:creationId xmlns:a16="http://schemas.microsoft.com/office/drawing/2014/main" id="{5F099604-84EF-444D-8B2C-2C062B89A2D0}"/>
              </a:ext>
            </a:extLst>
          </p:cNvPr>
          <p:cNvGrpSpPr/>
          <p:nvPr/>
        </p:nvGrpSpPr>
        <p:grpSpPr>
          <a:xfrm>
            <a:off x="7253656" y="0"/>
            <a:ext cx="5554294" cy="6876041"/>
            <a:chOff x="7540742" y="0"/>
            <a:chExt cx="5554294" cy="6876041"/>
          </a:xfrm>
        </p:grpSpPr>
        <p:pic>
          <p:nvPicPr>
            <p:cNvPr id="6" name="Picture 5">
              <a:extLst>
                <a:ext uri="{FF2B5EF4-FFF2-40B4-BE49-F238E27FC236}">
                  <a16:creationId xmlns:a16="http://schemas.microsoft.com/office/drawing/2014/main" id="{0B194392-27CF-4F4E-AA6D-98E1EC73CB0D}"/>
                </a:ext>
              </a:extLst>
            </p:cNvPr>
            <p:cNvPicPr>
              <a:picLocks noChangeAspect="1"/>
            </p:cNvPicPr>
            <p:nvPr/>
          </p:nvPicPr>
          <p:blipFill>
            <a:blip r:embed="rId3"/>
            <a:stretch>
              <a:fillRect/>
            </a:stretch>
          </p:blipFill>
          <p:spPr>
            <a:xfrm>
              <a:off x="7540742" y="0"/>
              <a:ext cx="4574571" cy="6858000"/>
            </a:xfrm>
            <a:prstGeom prst="rect">
              <a:avLst/>
            </a:prstGeom>
          </p:spPr>
        </p:pic>
        <p:sp>
          <p:nvSpPr>
            <p:cNvPr id="5" name="TextBox 4"/>
            <p:cNvSpPr txBox="1"/>
            <p:nvPr/>
          </p:nvSpPr>
          <p:spPr>
            <a:xfrm>
              <a:off x="8520465" y="6475931"/>
              <a:ext cx="4574571" cy="400110"/>
            </a:xfrm>
            <a:prstGeom prst="rect">
              <a:avLst/>
            </a:prstGeom>
            <a:noFill/>
          </p:spPr>
          <p:txBody>
            <a:bodyPr wrap="square" rtlCol="0">
              <a:spAutoFit/>
            </a:bodyPr>
            <a:lstStyle/>
            <a:p>
              <a:r>
                <a:rPr lang="en-US" sz="2000" dirty="0">
                  <a:solidFill>
                    <a:schemeClr val="bg2"/>
                  </a:solidFill>
                </a:rPr>
                <a:t>Streamhead Lobelia (2020)</a:t>
              </a:r>
            </a:p>
          </p:txBody>
        </p:sp>
      </p:grpSp>
      <p:grpSp>
        <p:nvGrpSpPr>
          <p:cNvPr id="12" name="Group 11">
            <a:extLst>
              <a:ext uri="{FF2B5EF4-FFF2-40B4-BE49-F238E27FC236}">
                <a16:creationId xmlns:a16="http://schemas.microsoft.com/office/drawing/2014/main" id="{7E41CCA8-1CAD-4906-8014-8AAF6E16CCB8}"/>
              </a:ext>
            </a:extLst>
          </p:cNvPr>
          <p:cNvGrpSpPr/>
          <p:nvPr/>
        </p:nvGrpSpPr>
        <p:grpSpPr>
          <a:xfrm>
            <a:off x="246816" y="829341"/>
            <a:ext cx="3804189" cy="3199712"/>
            <a:chOff x="76687" y="669850"/>
            <a:chExt cx="6161355" cy="4678571"/>
          </a:xfrm>
        </p:grpSpPr>
        <p:pic>
          <p:nvPicPr>
            <p:cNvPr id="8" name="Picture 7">
              <a:extLst>
                <a:ext uri="{FF2B5EF4-FFF2-40B4-BE49-F238E27FC236}">
                  <a16:creationId xmlns:a16="http://schemas.microsoft.com/office/drawing/2014/main" id="{70F848A4-5350-4148-9626-1E110EEFCFE1}"/>
                </a:ext>
              </a:extLst>
            </p:cNvPr>
            <p:cNvPicPr>
              <a:picLocks noChangeAspect="1"/>
            </p:cNvPicPr>
            <p:nvPr/>
          </p:nvPicPr>
          <p:blipFill>
            <a:blip r:embed="rId4"/>
            <a:stretch>
              <a:fillRect/>
            </a:stretch>
          </p:blipFill>
          <p:spPr>
            <a:xfrm>
              <a:off x="76687" y="669850"/>
              <a:ext cx="6161355" cy="4093535"/>
            </a:xfrm>
            <a:prstGeom prst="rect">
              <a:avLst/>
            </a:prstGeom>
          </p:spPr>
        </p:pic>
        <p:sp>
          <p:nvSpPr>
            <p:cNvPr id="9" name="TextBox 8">
              <a:extLst>
                <a:ext uri="{FF2B5EF4-FFF2-40B4-BE49-F238E27FC236}">
                  <a16:creationId xmlns:a16="http://schemas.microsoft.com/office/drawing/2014/main" id="{4E500254-767E-43BE-8FAE-61257F764FBC}"/>
                </a:ext>
              </a:extLst>
            </p:cNvPr>
            <p:cNvSpPr txBox="1"/>
            <p:nvPr/>
          </p:nvSpPr>
          <p:spPr>
            <a:xfrm>
              <a:off x="76689" y="4763386"/>
              <a:ext cx="6161353" cy="585035"/>
            </a:xfrm>
            <a:prstGeom prst="rect">
              <a:avLst/>
            </a:prstGeom>
            <a:noFill/>
          </p:spPr>
          <p:txBody>
            <a:bodyPr wrap="square" rtlCol="0">
              <a:spAutoFit/>
            </a:bodyPr>
            <a:lstStyle/>
            <a:p>
              <a:r>
                <a:rPr lang="en-US" sz="2000" dirty="0">
                  <a:solidFill>
                    <a:schemeClr val="accent3"/>
                  </a:solidFill>
                </a:rPr>
                <a:t>Dune </a:t>
              </a:r>
              <a:r>
                <a:rPr lang="en-US" sz="2000" dirty="0" err="1">
                  <a:solidFill>
                    <a:schemeClr val="accent3"/>
                  </a:solidFill>
                </a:rPr>
                <a:t>Bluecurls</a:t>
              </a:r>
              <a:r>
                <a:rPr lang="en-US" sz="2000" dirty="0">
                  <a:solidFill>
                    <a:schemeClr val="accent3"/>
                  </a:solidFill>
                </a:rPr>
                <a:t> (2018)</a:t>
              </a:r>
            </a:p>
          </p:txBody>
        </p:sp>
      </p:grpSp>
      <p:sp>
        <p:nvSpPr>
          <p:cNvPr id="10" name="TextBox 9">
            <a:extLst>
              <a:ext uri="{FF2B5EF4-FFF2-40B4-BE49-F238E27FC236}">
                <a16:creationId xmlns:a16="http://schemas.microsoft.com/office/drawing/2014/main" id="{3F71EE1A-02B8-44CE-B5B5-72E2E8EC56AB}"/>
              </a:ext>
            </a:extLst>
          </p:cNvPr>
          <p:cNvSpPr txBox="1"/>
          <p:nvPr/>
        </p:nvSpPr>
        <p:spPr>
          <a:xfrm>
            <a:off x="0" y="4010451"/>
            <a:ext cx="4574571" cy="400110"/>
          </a:xfrm>
          <a:prstGeom prst="rect">
            <a:avLst/>
          </a:prstGeom>
          <a:noFill/>
        </p:spPr>
        <p:txBody>
          <a:bodyPr wrap="square" rtlCol="0">
            <a:spAutoFit/>
          </a:bodyPr>
          <a:lstStyle/>
          <a:p>
            <a:r>
              <a:rPr lang="en-US" sz="2000" dirty="0">
                <a:solidFill>
                  <a:schemeClr val="accent3"/>
                </a:solidFill>
              </a:rPr>
              <a:t>Plant Photos by Bruce Sorrie</a:t>
            </a:r>
          </a:p>
        </p:txBody>
      </p:sp>
      <p:pic>
        <p:nvPicPr>
          <p:cNvPr id="4" name="Picture 3">
            <a:extLst>
              <a:ext uri="{FF2B5EF4-FFF2-40B4-BE49-F238E27FC236}">
                <a16:creationId xmlns:a16="http://schemas.microsoft.com/office/drawing/2014/main" id="{29367B62-4A65-49F5-BEFE-E7A798395A4D}"/>
              </a:ext>
            </a:extLst>
          </p:cNvPr>
          <p:cNvPicPr>
            <a:picLocks noChangeAspect="1"/>
          </p:cNvPicPr>
          <p:nvPr/>
        </p:nvPicPr>
        <p:blipFill rotWithShape="1">
          <a:blip r:embed="rId5"/>
          <a:srcRect l="6117"/>
          <a:stretch/>
        </p:blipFill>
        <p:spPr>
          <a:xfrm>
            <a:off x="4051005" y="829341"/>
            <a:ext cx="4182374" cy="5388752"/>
          </a:xfrm>
          <a:prstGeom prst="rect">
            <a:avLst/>
          </a:prstGeom>
        </p:spPr>
      </p:pic>
      <p:sp>
        <p:nvSpPr>
          <p:cNvPr id="7" name="TextBox 6">
            <a:extLst>
              <a:ext uri="{FF2B5EF4-FFF2-40B4-BE49-F238E27FC236}">
                <a16:creationId xmlns:a16="http://schemas.microsoft.com/office/drawing/2014/main" id="{26628B1F-7789-4325-9E13-8D34F3AA1A8B}"/>
              </a:ext>
            </a:extLst>
          </p:cNvPr>
          <p:cNvSpPr txBox="1"/>
          <p:nvPr/>
        </p:nvSpPr>
        <p:spPr>
          <a:xfrm flipH="1">
            <a:off x="1616661" y="4991161"/>
            <a:ext cx="4035670" cy="646331"/>
          </a:xfrm>
          <a:prstGeom prst="rect">
            <a:avLst/>
          </a:prstGeom>
          <a:noFill/>
        </p:spPr>
        <p:txBody>
          <a:bodyPr wrap="square" rtlCol="0">
            <a:spAutoFit/>
          </a:bodyPr>
          <a:lstStyle/>
          <a:p>
            <a:r>
              <a:rPr lang="en-US" dirty="0">
                <a:solidFill>
                  <a:schemeClr val="accent3"/>
                </a:solidFill>
              </a:rPr>
              <a:t>Hickorynut Gorge </a:t>
            </a:r>
          </a:p>
          <a:p>
            <a:r>
              <a:rPr lang="en-US" dirty="0">
                <a:solidFill>
                  <a:schemeClr val="accent3"/>
                </a:solidFill>
              </a:rPr>
              <a:t>Green Salamander (2019)</a:t>
            </a:r>
          </a:p>
        </p:txBody>
      </p:sp>
    </p:spTree>
    <p:extLst>
      <p:ext uri="{BB962C8B-B14F-4D97-AF65-F5344CB8AC3E}">
        <p14:creationId xmlns:p14="http://schemas.microsoft.com/office/powerpoint/2010/main" val="19417977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5374B515-AE62-20B7-AE99-49810D83C5EE}"/>
              </a:ext>
            </a:extLst>
          </p:cNvPr>
          <p:cNvSpPr>
            <a:spLocks noGrp="1" noChangeArrowheads="1"/>
          </p:cNvSpPr>
          <p:nvPr>
            <p:ph type="title"/>
          </p:nvPr>
        </p:nvSpPr>
        <p:spPr>
          <a:xfrm>
            <a:off x="2209800" y="228600"/>
            <a:ext cx="7772400" cy="1143000"/>
          </a:xfrm>
        </p:spPr>
        <p:txBody>
          <a:bodyPr/>
          <a:lstStyle/>
          <a:p>
            <a:pPr eaLnBrk="1" hangingPunct="1"/>
            <a:r>
              <a:rPr lang="en-US" altLang="en-US" b="0" i="0">
                <a:latin typeface="Arial" panose="020B0604020202020204" pitchFamily="34" charset="0"/>
              </a:rPr>
              <a:t>Objectives</a:t>
            </a:r>
          </a:p>
        </p:txBody>
      </p:sp>
      <p:sp>
        <p:nvSpPr>
          <p:cNvPr id="11267" name="Rectangle 6">
            <a:extLst>
              <a:ext uri="{FF2B5EF4-FFF2-40B4-BE49-F238E27FC236}">
                <a16:creationId xmlns:a16="http://schemas.microsoft.com/office/drawing/2014/main" id="{7E65AD2C-EAC3-2C40-2962-0A6FC9800866}"/>
              </a:ext>
            </a:extLst>
          </p:cNvPr>
          <p:cNvSpPr>
            <a:spLocks noChangeArrowheads="1"/>
          </p:cNvSpPr>
          <p:nvPr/>
        </p:nvSpPr>
        <p:spPr bwMode="auto">
          <a:xfrm>
            <a:off x="4648200" y="5791200"/>
            <a:ext cx="2895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600">
                <a:solidFill>
                  <a:schemeClr val="tx2"/>
                </a:solidFill>
              </a:rPr>
              <a:t>Bachmans sparrow (</a:t>
            </a:r>
            <a:r>
              <a:rPr lang="en-US" altLang="en-US" sz="1600" i="1">
                <a:solidFill>
                  <a:schemeClr val="tx2"/>
                </a:solidFill>
              </a:rPr>
              <a:t>Aimophila aestivalis</a:t>
            </a:r>
            <a:r>
              <a:rPr lang="en-US" altLang="en-US" sz="1600">
                <a:solidFill>
                  <a:schemeClr val="tx2"/>
                </a:solidFill>
              </a:rPr>
              <a:t>)</a:t>
            </a:r>
          </a:p>
        </p:txBody>
      </p:sp>
      <p:pic>
        <p:nvPicPr>
          <p:cNvPr id="11268" name="Picture 7">
            <a:extLst>
              <a:ext uri="{FF2B5EF4-FFF2-40B4-BE49-F238E27FC236}">
                <a16:creationId xmlns:a16="http://schemas.microsoft.com/office/drawing/2014/main" id="{E5BA4E49-06DA-B294-4533-500E32FF0D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9300" y="3962401"/>
            <a:ext cx="2578100" cy="262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Rectangle 3">
            <a:extLst>
              <a:ext uri="{FF2B5EF4-FFF2-40B4-BE49-F238E27FC236}">
                <a16:creationId xmlns:a16="http://schemas.microsoft.com/office/drawing/2014/main" id="{BCFD42F5-AF5C-76B6-0369-F90BDD406234}"/>
              </a:ext>
            </a:extLst>
          </p:cNvPr>
          <p:cNvSpPr>
            <a:spLocks noGrp="1" noChangeArrowheads="1"/>
          </p:cNvSpPr>
          <p:nvPr>
            <p:ph type="body" idx="1"/>
          </p:nvPr>
        </p:nvSpPr>
        <p:spPr>
          <a:xfrm>
            <a:off x="1752600" y="1524000"/>
            <a:ext cx="8763000" cy="4114800"/>
          </a:xfrm>
        </p:spPr>
        <p:txBody>
          <a:bodyPr/>
          <a:lstStyle/>
          <a:p>
            <a:pPr eaLnBrk="1" hangingPunct="1"/>
            <a:r>
              <a:rPr lang="en-US" altLang="en-US" sz="2400">
                <a:latin typeface="Arial" panose="020B0604020202020204" pitchFamily="34" charset="0"/>
              </a:rPr>
              <a:t>Identify the most important areas to conserve from a biological perspective </a:t>
            </a:r>
          </a:p>
          <a:p>
            <a:pPr eaLnBrk="1" hangingPunct="1"/>
            <a:r>
              <a:rPr lang="en-US" altLang="en-US" sz="2400">
                <a:latin typeface="Arial" panose="020B0604020202020204" pitchFamily="34" charset="0"/>
              </a:rPr>
              <a:t>Identify buffers to adequately conserve the resources and ecological processes of protected areas</a:t>
            </a:r>
          </a:p>
          <a:p>
            <a:pPr eaLnBrk="1" hangingPunct="1"/>
            <a:r>
              <a:rPr lang="en-US" altLang="en-US" sz="2400">
                <a:latin typeface="Arial" panose="020B0604020202020204" pitchFamily="34" charset="0"/>
              </a:rPr>
              <a:t>Identify connections between important areas that promote gene flow and wildlife movement </a:t>
            </a:r>
          </a:p>
          <a:p>
            <a:pPr eaLnBrk="1" hangingPunct="1"/>
            <a:r>
              <a:rPr lang="en-US" altLang="en-US" sz="2400">
                <a:latin typeface="Arial" panose="020B0604020202020204" pitchFamily="34" charset="0"/>
              </a:rPr>
              <a:t>Provide this information to other working groups for implementation</a:t>
            </a:r>
          </a:p>
          <a:p>
            <a:pPr eaLnBrk="1" hangingPunct="1"/>
            <a:endParaRPr lang="en-US" altLang="en-US" sz="2400"/>
          </a:p>
        </p:txBody>
      </p:sp>
      <p:sp>
        <p:nvSpPr>
          <p:cNvPr id="11270" name="Rectangle 8">
            <a:extLst>
              <a:ext uri="{FF2B5EF4-FFF2-40B4-BE49-F238E27FC236}">
                <a16:creationId xmlns:a16="http://schemas.microsoft.com/office/drawing/2014/main" id="{5E83699C-5236-8068-898E-70B52C3C6ECE}"/>
              </a:ext>
            </a:extLst>
          </p:cNvPr>
          <p:cNvSpPr>
            <a:spLocks noChangeArrowheads="1"/>
          </p:cNvSpPr>
          <p:nvPr/>
        </p:nvSpPr>
        <p:spPr bwMode="auto">
          <a:xfrm>
            <a:off x="7935913" y="6318250"/>
            <a:ext cx="16113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buClr>
                <a:schemeClr val="tx1"/>
              </a:buClr>
              <a:buSzPct val="75000"/>
              <a:buFont typeface="Wingdings" panose="05000000000000000000" pitchFamily="2" charset="2"/>
              <a:buNone/>
            </a:pPr>
            <a:r>
              <a:rPr lang="en-US" altLang="en-US" sz="1400">
                <a:solidFill>
                  <a:schemeClr val="folHlink"/>
                </a:solidFill>
                <a:latin typeface="Times New Roman" panose="02020603050405020304" pitchFamily="18" charset="0"/>
              </a:rPr>
              <a:t>Photo:  Greg Lasley</a:t>
            </a:r>
          </a:p>
        </p:txBody>
      </p:sp>
    </p:spTree>
    <p:extLst>
      <p:ext uri="{BB962C8B-B14F-4D97-AF65-F5344CB8AC3E}">
        <p14:creationId xmlns:p14="http://schemas.microsoft.com/office/powerpoint/2010/main" val="8332720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E38A6148-2F9C-C15C-C025-B15B0BED3531}"/>
              </a:ext>
            </a:extLst>
          </p:cNvPr>
          <p:cNvSpPr>
            <a:spLocks noGrp="1" noChangeArrowheads="1"/>
          </p:cNvSpPr>
          <p:nvPr>
            <p:ph type="title"/>
          </p:nvPr>
        </p:nvSpPr>
        <p:spPr>
          <a:xfrm>
            <a:off x="2209800" y="228600"/>
            <a:ext cx="7772400" cy="1143000"/>
          </a:xfrm>
        </p:spPr>
        <p:txBody>
          <a:bodyPr/>
          <a:lstStyle/>
          <a:p>
            <a:pPr eaLnBrk="1" hangingPunct="1"/>
            <a:r>
              <a:rPr lang="en-US" altLang="en-US" b="0" i="0">
                <a:latin typeface="Arial" panose="020B0604020202020204" pitchFamily="34" charset="0"/>
              </a:rPr>
              <a:t>Strategies</a:t>
            </a:r>
          </a:p>
        </p:txBody>
      </p:sp>
      <p:sp>
        <p:nvSpPr>
          <p:cNvPr id="13315" name="Rectangle 3">
            <a:extLst>
              <a:ext uri="{FF2B5EF4-FFF2-40B4-BE49-F238E27FC236}">
                <a16:creationId xmlns:a16="http://schemas.microsoft.com/office/drawing/2014/main" id="{5ACEB0D6-7794-F6D9-D86D-0E7FAFA2AE79}"/>
              </a:ext>
            </a:extLst>
          </p:cNvPr>
          <p:cNvSpPr>
            <a:spLocks noGrp="1" noChangeArrowheads="1"/>
          </p:cNvSpPr>
          <p:nvPr>
            <p:ph type="body" idx="1"/>
          </p:nvPr>
        </p:nvSpPr>
        <p:spPr>
          <a:xfrm>
            <a:off x="1752600" y="1524000"/>
            <a:ext cx="8763000" cy="4114800"/>
          </a:xfrm>
        </p:spPr>
        <p:txBody>
          <a:bodyPr/>
          <a:lstStyle/>
          <a:p>
            <a:pPr eaLnBrk="1" hangingPunct="1"/>
            <a:r>
              <a:rPr lang="en-US" altLang="en-US" sz="2400">
                <a:latin typeface="Arial" panose="020B0604020202020204" pitchFamily="34" charset="0"/>
              </a:rPr>
              <a:t>Identify biological targets for conservation, including species, natural communities, and animal habitats unique to the Sandhills</a:t>
            </a:r>
          </a:p>
          <a:p>
            <a:pPr eaLnBrk="1" hangingPunct="1"/>
            <a:r>
              <a:rPr lang="en-US" altLang="en-US" sz="2400">
                <a:latin typeface="Arial" panose="020B0604020202020204" pitchFamily="34" charset="0"/>
              </a:rPr>
              <a:t>Map areas of known ecological significance</a:t>
            </a:r>
          </a:p>
          <a:p>
            <a:pPr eaLnBrk="1" hangingPunct="1"/>
            <a:r>
              <a:rPr lang="en-US" altLang="en-US" sz="2400">
                <a:latin typeface="Arial" panose="020B0604020202020204" pitchFamily="34" charset="0"/>
              </a:rPr>
              <a:t>Identify areas of potential ecological significance</a:t>
            </a:r>
          </a:p>
          <a:p>
            <a:pPr eaLnBrk="1" hangingPunct="1"/>
            <a:r>
              <a:rPr lang="en-US" altLang="en-US" sz="2400">
                <a:latin typeface="Arial" panose="020B0604020202020204" pitchFamily="34" charset="0"/>
              </a:rPr>
              <a:t>Identify functions of individual connectors and buffers; fill information gaps; map functional connectors and buffers</a:t>
            </a:r>
          </a:p>
          <a:p>
            <a:pPr eaLnBrk="1" hangingPunct="1"/>
            <a:r>
              <a:rPr lang="en-US" altLang="en-US" sz="2400">
                <a:latin typeface="Arial" panose="020B0604020202020204" pitchFamily="34" charset="0"/>
              </a:rPr>
              <a:t>Periodically review new information and update reserve design</a:t>
            </a:r>
          </a:p>
          <a:p>
            <a:pPr eaLnBrk="1" hangingPunct="1"/>
            <a:endParaRPr lang="en-US" altLang="en-US" sz="2400"/>
          </a:p>
        </p:txBody>
      </p:sp>
      <p:sp>
        <p:nvSpPr>
          <p:cNvPr id="13316" name="Rectangle 4">
            <a:extLst>
              <a:ext uri="{FF2B5EF4-FFF2-40B4-BE49-F238E27FC236}">
                <a16:creationId xmlns:a16="http://schemas.microsoft.com/office/drawing/2014/main" id="{984B142D-162E-C02D-DAC7-E2CC615F7431}"/>
              </a:ext>
            </a:extLst>
          </p:cNvPr>
          <p:cNvSpPr>
            <a:spLocks noChangeArrowheads="1"/>
          </p:cNvSpPr>
          <p:nvPr/>
        </p:nvSpPr>
        <p:spPr bwMode="auto">
          <a:xfrm>
            <a:off x="5410200" y="6477000"/>
            <a:ext cx="4648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600">
                <a:solidFill>
                  <a:schemeClr val="tx2"/>
                </a:solidFill>
              </a:rPr>
              <a:t>Pinewoods darter (</a:t>
            </a:r>
            <a:r>
              <a:rPr lang="en-US" altLang="en-US" sz="1600" i="1">
                <a:solidFill>
                  <a:schemeClr val="tx2"/>
                </a:solidFill>
              </a:rPr>
              <a:t>Etheostoma mariae</a:t>
            </a:r>
            <a:r>
              <a:rPr lang="en-US" altLang="en-US" sz="1600">
                <a:solidFill>
                  <a:schemeClr val="tx2"/>
                </a:solidFill>
              </a:rPr>
              <a:t>)</a:t>
            </a:r>
          </a:p>
        </p:txBody>
      </p:sp>
      <p:pic>
        <p:nvPicPr>
          <p:cNvPr id="13317" name="Picture 5">
            <a:extLst>
              <a:ext uri="{FF2B5EF4-FFF2-40B4-BE49-F238E27FC236}">
                <a16:creationId xmlns:a16="http://schemas.microsoft.com/office/drawing/2014/main" id="{A99EA20D-FE9B-749E-BD7B-4FFFBB08C2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125" t="9459" r="3125" b="6926"/>
          <a:stretch>
            <a:fillRect/>
          </a:stretch>
        </p:blipFill>
        <p:spPr bwMode="auto">
          <a:xfrm>
            <a:off x="6400800" y="4800600"/>
            <a:ext cx="2819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16529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F9457DC6-EAB5-5770-7962-F9B9EA7BEA76}"/>
              </a:ext>
            </a:extLst>
          </p:cNvPr>
          <p:cNvSpPr>
            <a:spLocks noGrp="1" noChangeArrowheads="1"/>
          </p:cNvSpPr>
          <p:nvPr>
            <p:ph type="title"/>
          </p:nvPr>
        </p:nvSpPr>
        <p:spPr>
          <a:xfrm>
            <a:off x="2209800" y="228600"/>
            <a:ext cx="7772400" cy="1143000"/>
          </a:xfrm>
        </p:spPr>
        <p:txBody>
          <a:bodyPr/>
          <a:lstStyle/>
          <a:p>
            <a:pPr eaLnBrk="1" hangingPunct="1"/>
            <a:r>
              <a:rPr lang="en-US" altLang="en-US" b="0" i="0">
                <a:latin typeface="Arial" panose="020B0604020202020204" pitchFamily="34" charset="0"/>
              </a:rPr>
              <a:t>Methods</a:t>
            </a:r>
          </a:p>
        </p:txBody>
      </p:sp>
      <p:sp>
        <p:nvSpPr>
          <p:cNvPr id="15363" name="Rectangle 3">
            <a:extLst>
              <a:ext uri="{FF2B5EF4-FFF2-40B4-BE49-F238E27FC236}">
                <a16:creationId xmlns:a16="http://schemas.microsoft.com/office/drawing/2014/main" id="{73F7CE10-1B51-5566-BB3E-FA0000402B44}"/>
              </a:ext>
            </a:extLst>
          </p:cNvPr>
          <p:cNvSpPr>
            <a:spLocks noGrp="1" noChangeArrowheads="1"/>
          </p:cNvSpPr>
          <p:nvPr>
            <p:ph type="body" idx="1"/>
          </p:nvPr>
        </p:nvSpPr>
        <p:spPr/>
        <p:txBody>
          <a:bodyPr/>
          <a:lstStyle/>
          <a:p>
            <a:pPr eaLnBrk="1" hangingPunct="1"/>
            <a:r>
              <a:rPr lang="en-US" altLang="en-US">
                <a:latin typeface="Arial" panose="020B0604020202020204" pitchFamily="34" charset="0"/>
              </a:rPr>
              <a:t>Define focus area</a:t>
            </a:r>
          </a:p>
        </p:txBody>
      </p:sp>
      <p:pic>
        <p:nvPicPr>
          <p:cNvPr id="15364" name="Picture 6">
            <a:extLst>
              <a:ext uri="{FF2B5EF4-FFF2-40B4-BE49-F238E27FC236}">
                <a16:creationId xmlns:a16="http://schemas.microsoft.com/office/drawing/2014/main" id="{131AB6A7-22F0-24B9-B0E2-0A6B351D99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6200" y="2609850"/>
            <a:ext cx="444500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 Box 7">
            <a:extLst>
              <a:ext uri="{FF2B5EF4-FFF2-40B4-BE49-F238E27FC236}">
                <a16:creationId xmlns:a16="http://schemas.microsoft.com/office/drawing/2014/main" id="{D789B29D-564B-CAB1-84E7-68FBA6C8E0BC}"/>
              </a:ext>
            </a:extLst>
          </p:cNvPr>
          <p:cNvSpPr txBox="1">
            <a:spLocks noChangeArrowheads="1"/>
          </p:cNvSpPr>
          <p:nvPr/>
        </p:nvSpPr>
        <p:spPr bwMode="auto">
          <a:xfrm>
            <a:off x="5308600" y="5586413"/>
            <a:ext cx="28892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a:solidFill>
                  <a:schemeClr val="accent1"/>
                </a:solidFill>
                <a:latin typeface="Times New Roman" panose="02020603050405020304" pitchFamily="18" charset="0"/>
              </a:rPr>
              <a:t>Sandhills lily  </a:t>
            </a:r>
            <a:r>
              <a:rPr lang="en-US" altLang="en-US" sz="1600" i="1">
                <a:solidFill>
                  <a:schemeClr val="accent1"/>
                </a:solidFill>
                <a:latin typeface="Times New Roman" panose="02020603050405020304" pitchFamily="18" charset="0"/>
              </a:rPr>
              <a:t>Lilium pyrophilum</a:t>
            </a:r>
          </a:p>
        </p:txBody>
      </p:sp>
    </p:spTree>
    <p:extLst>
      <p:ext uri="{BB962C8B-B14F-4D97-AF65-F5344CB8AC3E}">
        <p14:creationId xmlns:p14="http://schemas.microsoft.com/office/powerpoint/2010/main" val="34774937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026">
            <a:extLst>
              <a:ext uri="{FF2B5EF4-FFF2-40B4-BE49-F238E27FC236}">
                <a16:creationId xmlns:a16="http://schemas.microsoft.com/office/drawing/2014/main" id="{6127757E-B7EA-5A4D-C0E4-85C005CF64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838201"/>
            <a:ext cx="7550150" cy="583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25014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C2597240-6B4D-2DA6-50D0-A9BE8DE37C86}"/>
              </a:ext>
            </a:extLst>
          </p:cNvPr>
          <p:cNvSpPr>
            <a:spLocks noGrp="1" noChangeArrowheads="1"/>
          </p:cNvSpPr>
          <p:nvPr>
            <p:ph type="title"/>
          </p:nvPr>
        </p:nvSpPr>
        <p:spPr>
          <a:xfrm>
            <a:off x="2209800" y="228600"/>
            <a:ext cx="7772400" cy="1143000"/>
          </a:xfrm>
        </p:spPr>
        <p:txBody>
          <a:bodyPr/>
          <a:lstStyle/>
          <a:p>
            <a:pPr eaLnBrk="1" hangingPunct="1"/>
            <a:r>
              <a:rPr lang="en-US" altLang="en-US" b="0" i="0">
                <a:latin typeface="Arial" panose="020B0604020202020204" pitchFamily="34" charset="0"/>
              </a:rPr>
              <a:t>Methods</a:t>
            </a:r>
          </a:p>
        </p:txBody>
      </p:sp>
      <p:sp>
        <p:nvSpPr>
          <p:cNvPr id="19459" name="Rectangle 3">
            <a:extLst>
              <a:ext uri="{FF2B5EF4-FFF2-40B4-BE49-F238E27FC236}">
                <a16:creationId xmlns:a16="http://schemas.microsoft.com/office/drawing/2014/main" id="{23D8BE11-0BA7-92BB-7D04-4153B7A24D7F}"/>
              </a:ext>
            </a:extLst>
          </p:cNvPr>
          <p:cNvSpPr>
            <a:spLocks noGrp="1" noChangeArrowheads="1"/>
          </p:cNvSpPr>
          <p:nvPr>
            <p:ph type="body" idx="1"/>
          </p:nvPr>
        </p:nvSpPr>
        <p:spPr>
          <a:xfrm>
            <a:off x="5257800" y="1676400"/>
            <a:ext cx="4953000" cy="4114800"/>
          </a:xfrm>
        </p:spPr>
        <p:txBody>
          <a:bodyPr/>
          <a:lstStyle/>
          <a:p>
            <a:pPr eaLnBrk="1" hangingPunct="1">
              <a:lnSpc>
                <a:spcPct val="90000"/>
              </a:lnSpc>
            </a:pPr>
            <a:r>
              <a:rPr lang="en-US" altLang="en-US">
                <a:solidFill>
                  <a:schemeClr val="bg2"/>
                </a:solidFill>
                <a:latin typeface="Arial" panose="020B0604020202020204" pitchFamily="34" charset="0"/>
              </a:rPr>
              <a:t>Define focus area</a:t>
            </a:r>
          </a:p>
          <a:p>
            <a:pPr eaLnBrk="1" hangingPunct="1">
              <a:lnSpc>
                <a:spcPct val="90000"/>
              </a:lnSpc>
            </a:pPr>
            <a:r>
              <a:rPr lang="en-US" altLang="en-US">
                <a:latin typeface="Arial" panose="020B0604020202020204" pitchFamily="34" charset="0"/>
              </a:rPr>
              <a:t>Identify target elements for conservation</a:t>
            </a:r>
          </a:p>
          <a:p>
            <a:pPr lvl="1" eaLnBrk="1" hangingPunct="1">
              <a:lnSpc>
                <a:spcPct val="90000"/>
              </a:lnSpc>
            </a:pPr>
            <a:r>
              <a:rPr lang="en-US" altLang="en-US">
                <a:latin typeface="Arial" panose="020B0604020202020204" pitchFamily="34" charset="0"/>
              </a:rPr>
              <a:t>Sensitive species</a:t>
            </a:r>
          </a:p>
          <a:p>
            <a:pPr lvl="1" eaLnBrk="1" hangingPunct="1">
              <a:lnSpc>
                <a:spcPct val="90000"/>
              </a:lnSpc>
            </a:pPr>
            <a:r>
              <a:rPr lang="en-US" altLang="en-US">
                <a:latin typeface="Arial" panose="020B0604020202020204" pitchFamily="34" charset="0"/>
              </a:rPr>
              <a:t>Natural communities</a:t>
            </a:r>
          </a:p>
          <a:p>
            <a:pPr lvl="1" eaLnBrk="1" hangingPunct="1">
              <a:lnSpc>
                <a:spcPct val="90000"/>
              </a:lnSpc>
            </a:pPr>
            <a:r>
              <a:rPr lang="en-US" altLang="en-US">
                <a:latin typeface="Arial" panose="020B0604020202020204" pitchFamily="34" charset="0"/>
              </a:rPr>
              <a:t>Special animal assemblages</a:t>
            </a:r>
          </a:p>
          <a:p>
            <a:pPr lvl="1" eaLnBrk="1" hangingPunct="1">
              <a:lnSpc>
                <a:spcPct val="90000"/>
              </a:lnSpc>
            </a:pPr>
            <a:r>
              <a:rPr lang="en-US" altLang="en-US">
                <a:latin typeface="Arial" panose="020B0604020202020204" pitchFamily="34" charset="0"/>
              </a:rPr>
              <a:t>Aquatic communities</a:t>
            </a:r>
          </a:p>
        </p:txBody>
      </p:sp>
      <p:pic>
        <p:nvPicPr>
          <p:cNvPr id="19460" name="Picture 4">
            <a:extLst>
              <a:ext uri="{FF2B5EF4-FFF2-40B4-BE49-F238E27FC236}">
                <a16:creationId xmlns:a16="http://schemas.microsoft.com/office/drawing/2014/main" id="{2B0F6BE7-38C6-2C0B-5777-3F100BC898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401" t="2800" r="5600" b="3600"/>
          <a:stretch>
            <a:fillRect/>
          </a:stretch>
        </p:blipFill>
        <p:spPr bwMode="auto">
          <a:xfrm>
            <a:off x="2209800" y="1600200"/>
            <a:ext cx="26860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04893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6" name="Group 4">
            <a:extLst>
              <a:ext uri="{FF2B5EF4-FFF2-40B4-BE49-F238E27FC236}">
                <a16:creationId xmlns:a16="http://schemas.microsoft.com/office/drawing/2014/main" id="{895DC87D-A371-99B3-03D0-4984FF4E65D1}"/>
              </a:ext>
            </a:extLst>
          </p:cNvPr>
          <p:cNvGrpSpPr>
            <a:grpSpLocks/>
          </p:cNvGrpSpPr>
          <p:nvPr/>
        </p:nvGrpSpPr>
        <p:grpSpPr bwMode="auto">
          <a:xfrm>
            <a:off x="2667000" y="1295400"/>
            <a:ext cx="6781800" cy="5105400"/>
            <a:chOff x="-3" y="-3"/>
            <a:chExt cx="4260" cy="4370"/>
          </a:xfrm>
        </p:grpSpPr>
        <p:grpSp>
          <p:nvGrpSpPr>
            <p:cNvPr id="21508" name="Group 5">
              <a:extLst>
                <a:ext uri="{FF2B5EF4-FFF2-40B4-BE49-F238E27FC236}">
                  <a16:creationId xmlns:a16="http://schemas.microsoft.com/office/drawing/2014/main" id="{BA763070-81FA-477F-CE7A-1331A6521FFA}"/>
                </a:ext>
              </a:extLst>
            </p:cNvPr>
            <p:cNvGrpSpPr>
              <a:grpSpLocks/>
            </p:cNvGrpSpPr>
            <p:nvPr/>
          </p:nvGrpSpPr>
          <p:grpSpPr bwMode="auto">
            <a:xfrm>
              <a:off x="0" y="0"/>
              <a:ext cx="4254" cy="4364"/>
              <a:chOff x="0" y="0"/>
              <a:chExt cx="4254" cy="4364"/>
            </a:xfrm>
          </p:grpSpPr>
          <p:grpSp>
            <p:nvGrpSpPr>
              <p:cNvPr id="21510" name="Group 6">
                <a:extLst>
                  <a:ext uri="{FF2B5EF4-FFF2-40B4-BE49-F238E27FC236}">
                    <a16:creationId xmlns:a16="http://schemas.microsoft.com/office/drawing/2014/main" id="{A3EC0E5C-7BCA-22B7-5B3F-59CF52A45910}"/>
                  </a:ext>
                </a:extLst>
              </p:cNvPr>
              <p:cNvGrpSpPr>
                <a:grpSpLocks/>
              </p:cNvGrpSpPr>
              <p:nvPr/>
            </p:nvGrpSpPr>
            <p:grpSpPr bwMode="auto">
              <a:xfrm>
                <a:off x="0" y="0"/>
                <a:ext cx="1274" cy="394"/>
                <a:chOff x="0" y="0"/>
                <a:chExt cx="1274" cy="394"/>
              </a:xfrm>
            </p:grpSpPr>
            <p:sp>
              <p:nvSpPr>
                <p:cNvPr id="21566" name="Rectangle 7">
                  <a:extLst>
                    <a:ext uri="{FF2B5EF4-FFF2-40B4-BE49-F238E27FC236}">
                      <a16:creationId xmlns:a16="http://schemas.microsoft.com/office/drawing/2014/main" id="{BFCEC353-3C85-2627-C2EB-9EB423A63C19}"/>
                    </a:ext>
                  </a:extLst>
                </p:cNvPr>
                <p:cNvSpPr>
                  <a:spLocks noChangeArrowheads="1"/>
                </p:cNvSpPr>
                <p:nvPr/>
              </p:nvSpPr>
              <p:spPr bwMode="auto">
                <a:xfrm>
                  <a:off x="0" y="0"/>
                  <a:ext cx="1274" cy="394"/>
                </a:xfrm>
                <a:prstGeom prst="rect">
                  <a:avLst/>
                </a:prstGeom>
                <a:solidFill>
                  <a:srgbClr val="F2F2F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nvGrpSpPr>
                <p:cNvPr id="21567" name="Group 8">
                  <a:extLst>
                    <a:ext uri="{FF2B5EF4-FFF2-40B4-BE49-F238E27FC236}">
                      <a16:creationId xmlns:a16="http://schemas.microsoft.com/office/drawing/2014/main" id="{7C438085-DBE0-C731-14DE-CAA112CCF805}"/>
                    </a:ext>
                  </a:extLst>
                </p:cNvPr>
                <p:cNvGrpSpPr>
                  <a:grpSpLocks/>
                </p:cNvGrpSpPr>
                <p:nvPr/>
              </p:nvGrpSpPr>
              <p:grpSpPr bwMode="auto">
                <a:xfrm>
                  <a:off x="0" y="0"/>
                  <a:ext cx="1274" cy="394"/>
                  <a:chOff x="0" y="0"/>
                  <a:chExt cx="1274" cy="394"/>
                </a:xfrm>
              </p:grpSpPr>
              <p:sp>
                <p:nvSpPr>
                  <p:cNvPr id="21568" name="Rectangle 9">
                    <a:extLst>
                      <a:ext uri="{FF2B5EF4-FFF2-40B4-BE49-F238E27FC236}">
                        <a16:creationId xmlns:a16="http://schemas.microsoft.com/office/drawing/2014/main" id="{E98CEBF7-B337-AA3B-0A19-A8FFEAF3613E}"/>
                      </a:ext>
                    </a:extLst>
                  </p:cNvPr>
                  <p:cNvSpPr>
                    <a:spLocks noChangeArrowheads="1"/>
                  </p:cNvSpPr>
                  <p:nvPr/>
                </p:nvSpPr>
                <p:spPr bwMode="auto">
                  <a:xfrm>
                    <a:off x="43" y="0"/>
                    <a:ext cx="1188" cy="394"/>
                  </a:xfrm>
                  <a:prstGeom prst="rect">
                    <a:avLst/>
                  </a:prstGeom>
                  <a:solidFill>
                    <a:srgbClr val="F2F2F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b="1">
                        <a:cs typeface="Times New Roman" panose="02020603050405020304" pitchFamily="18" charset="0"/>
                      </a:rPr>
                      <a:t>Target</a:t>
                    </a:r>
                    <a:endParaRPr lang="en-US" altLang="en-US" sz="1200">
                      <a:cs typeface="Times New Roman" panose="02020603050405020304" pitchFamily="18" charset="0"/>
                    </a:endParaRPr>
                  </a:p>
                  <a:p>
                    <a:endParaRPr lang="en-US" altLang="en-US" sz="2400"/>
                  </a:p>
                </p:txBody>
              </p:sp>
              <p:sp>
                <p:nvSpPr>
                  <p:cNvPr id="21569" name="Rectangle 10">
                    <a:extLst>
                      <a:ext uri="{FF2B5EF4-FFF2-40B4-BE49-F238E27FC236}">
                        <a16:creationId xmlns:a16="http://schemas.microsoft.com/office/drawing/2014/main" id="{FC196CE7-6733-3B23-FD97-BC2A4545D3B1}"/>
                      </a:ext>
                    </a:extLst>
                  </p:cNvPr>
                  <p:cNvSpPr>
                    <a:spLocks noChangeArrowheads="1"/>
                  </p:cNvSpPr>
                  <p:nvPr/>
                </p:nvSpPr>
                <p:spPr bwMode="auto">
                  <a:xfrm>
                    <a:off x="0" y="0"/>
                    <a:ext cx="1274" cy="39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grpSp>
          <p:grpSp>
            <p:nvGrpSpPr>
              <p:cNvPr id="21511" name="Group 11">
                <a:extLst>
                  <a:ext uri="{FF2B5EF4-FFF2-40B4-BE49-F238E27FC236}">
                    <a16:creationId xmlns:a16="http://schemas.microsoft.com/office/drawing/2014/main" id="{BD864045-6AF9-AA53-D1A1-B4A567318238}"/>
                  </a:ext>
                </a:extLst>
              </p:cNvPr>
              <p:cNvGrpSpPr>
                <a:grpSpLocks/>
              </p:cNvGrpSpPr>
              <p:nvPr/>
            </p:nvGrpSpPr>
            <p:grpSpPr bwMode="auto">
              <a:xfrm>
                <a:off x="1274" y="0"/>
                <a:ext cx="1526" cy="394"/>
                <a:chOff x="1274" y="0"/>
                <a:chExt cx="1526" cy="394"/>
              </a:xfrm>
            </p:grpSpPr>
            <p:sp>
              <p:nvSpPr>
                <p:cNvPr id="21562" name="Rectangle 12">
                  <a:extLst>
                    <a:ext uri="{FF2B5EF4-FFF2-40B4-BE49-F238E27FC236}">
                      <a16:creationId xmlns:a16="http://schemas.microsoft.com/office/drawing/2014/main" id="{0BC10AB4-4842-5629-18CD-8F646B0A437B}"/>
                    </a:ext>
                  </a:extLst>
                </p:cNvPr>
                <p:cNvSpPr>
                  <a:spLocks noChangeArrowheads="1"/>
                </p:cNvSpPr>
                <p:nvPr/>
              </p:nvSpPr>
              <p:spPr bwMode="auto">
                <a:xfrm>
                  <a:off x="1274" y="0"/>
                  <a:ext cx="1526" cy="394"/>
                </a:xfrm>
                <a:prstGeom prst="rect">
                  <a:avLst/>
                </a:prstGeom>
                <a:solidFill>
                  <a:srgbClr val="F2F2F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nvGrpSpPr>
                <p:cNvPr id="21563" name="Group 13">
                  <a:extLst>
                    <a:ext uri="{FF2B5EF4-FFF2-40B4-BE49-F238E27FC236}">
                      <a16:creationId xmlns:a16="http://schemas.microsoft.com/office/drawing/2014/main" id="{71E4B8B9-CC2A-27EB-809B-79464CB0EC1B}"/>
                    </a:ext>
                  </a:extLst>
                </p:cNvPr>
                <p:cNvGrpSpPr>
                  <a:grpSpLocks/>
                </p:cNvGrpSpPr>
                <p:nvPr/>
              </p:nvGrpSpPr>
              <p:grpSpPr bwMode="auto">
                <a:xfrm>
                  <a:off x="1274" y="0"/>
                  <a:ext cx="1526" cy="394"/>
                  <a:chOff x="1274" y="0"/>
                  <a:chExt cx="1526" cy="394"/>
                </a:xfrm>
              </p:grpSpPr>
              <p:sp>
                <p:nvSpPr>
                  <p:cNvPr id="21564" name="Rectangle 14">
                    <a:extLst>
                      <a:ext uri="{FF2B5EF4-FFF2-40B4-BE49-F238E27FC236}">
                        <a16:creationId xmlns:a16="http://schemas.microsoft.com/office/drawing/2014/main" id="{F174BC53-8BDB-2486-36D3-A7E5832E31BB}"/>
                      </a:ext>
                    </a:extLst>
                  </p:cNvPr>
                  <p:cNvSpPr>
                    <a:spLocks noChangeArrowheads="1"/>
                  </p:cNvSpPr>
                  <p:nvPr/>
                </p:nvSpPr>
                <p:spPr bwMode="auto">
                  <a:xfrm>
                    <a:off x="1317" y="0"/>
                    <a:ext cx="1440" cy="394"/>
                  </a:xfrm>
                  <a:prstGeom prst="rect">
                    <a:avLst/>
                  </a:prstGeom>
                  <a:solidFill>
                    <a:srgbClr val="F2F2F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b="1">
                        <a:cs typeface="Times New Roman" panose="02020603050405020304" pitchFamily="18" charset="0"/>
                      </a:rPr>
                      <a:t>Target Selection Justification</a:t>
                    </a:r>
                    <a:endParaRPr lang="en-US" altLang="en-US" sz="1200">
                      <a:cs typeface="Times New Roman" panose="02020603050405020304" pitchFamily="18" charset="0"/>
                    </a:endParaRPr>
                  </a:p>
                  <a:p>
                    <a:endParaRPr lang="en-US" altLang="en-US" sz="2400">
                      <a:latin typeface="Times New Roman" panose="02020603050405020304" pitchFamily="18" charset="0"/>
                    </a:endParaRPr>
                  </a:p>
                </p:txBody>
              </p:sp>
              <p:sp>
                <p:nvSpPr>
                  <p:cNvPr id="21565" name="Rectangle 15">
                    <a:extLst>
                      <a:ext uri="{FF2B5EF4-FFF2-40B4-BE49-F238E27FC236}">
                        <a16:creationId xmlns:a16="http://schemas.microsoft.com/office/drawing/2014/main" id="{D1777368-1A30-D9B8-636A-CF7FC81949F9}"/>
                      </a:ext>
                    </a:extLst>
                  </p:cNvPr>
                  <p:cNvSpPr>
                    <a:spLocks noChangeArrowheads="1"/>
                  </p:cNvSpPr>
                  <p:nvPr/>
                </p:nvSpPr>
                <p:spPr bwMode="auto">
                  <a:xfrm>
                    <a:off x="1274" y="0"/>
                    <a:ext cx="1526" cy="39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grpSp>
          <p:grpSp>
            <p:nvGrpSpPr>
              <p:cNvPr id="21512" name="Group 16">
                <a:extLst>
                  <a:ext uri="{FF2B5EF4-FFF2-40B4-BE49-F238E27FC236}">
                    <a16:creationId xmlns:a16="http://schemas.microsoft.com/office/drawing/2014/main" id="{EC9348BB-A5F4-9A56-178E-BACE0AA8055F}"/>
                  </a:ext>
                </a:extLst>
              </p:cNvPr>
              <p:cNvGrpSpPr>
                <a:grpSpLocks/>
              </p:cNvGrpSpPr>
              <p:nvPr/>
            </p:nvGrpSpPr>
            <p:grpSpPr bwMode="auto">
              <a:xfrm>
                <a:off x="2800" y="0"/>
                <a:ext cx="1454" cy="394"/>
                <a:chOff x="2800" y="0"/>
                <a:chExt cx="1454" cy="394"/>
              </a:xfrm>
            </p:grpSpPr>
            <p:sp>
              <p:nvSpPr>
                <p:cNvPr id="21558" name="Rectangle 17">
                  <a:extLst>
                    <a:ext uri="{FF2B5EF4-FFF2-40B4-BE49-F238E27FC236}">
                      <a16:creationId xmlns:a16="http://schemas.microsoft.com/office/drawing/2014/main" id="{3A29F342-B0E2-5AEE-9966-C14A4ECF1CBA}"/>
                    </a:ext>
                  </a:extLst>
                </p:cNvPr>
                <p:cNvSpPr>
                  <a:spLocks noChangeArrowheads="1"/>
                </p:cNvSpPr>
                <p:nvPr/>
              </p:nvSpPr>
              <p:spPr bwMode="auto">
                <a:xfrm>
                  <a:off x="2800" y="0"/>
                  <a:ext cx="1454" cy="394"/>
                </a:xfrm>
                <a:prstGeom prst="rect">
                  <a:avLst/>
                </a:prstGeom>
                <a:solidFill>
                  <a:srgbClr val="F2F2F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nvGrpSpPr>
                <p:cNvPr id="21559" name="Group 18">
                  <a:extLst>
                    <a:ext uri="{FF2B5EF4-FFF2-40B4-BE49-F238E27FC236}">
                      <a16:creationId xmlns:a16="http://schemas.microsoft.com/office/drawing/2014/main" id="{DCC4FA80-BD32-2EC3-203E-138506120A24}"/>
                    </a:ext>
                  </a:extLst>
                </p:cNvPr>
                <p:cNvGrpSpPr>
                  <a:grpSpLocks/>
                </p:cNvGrpSpPr>
                <p:nvPr/>
              </p:nvGrpSpPr>
              <p:grpSpPr bwMode="auto">
                <a:xfrm>
                  <a:off x="2800" y="0"/>
                  <a:ext cx="1454" cy="394"/>
                  <a:chOff x="2800" y="0"/>
                  <a:chExt cx="1454" cy="394"/>
                </a:xfrm>
              </p:grpSpPr>
              <p:sp>
                <p:nvSpPr>
                  <p:cNvPr id="21560" name="Rectangle 19">
                    <a:extLst>
                      <a:ext uri="{FF2B5EF4-FFF2-40B4-BE49-F238E27FC236}">
                        <a16:creationId xmlns:a16="http://schemas.microsoft.com/office/drawing/2014/main" id="{E4A1043E-5141-1C2D-A98F-9530DD777C11}"/>
                      </a:ext>
                    </a:extLst>
                  </p:cNvPr>
                  <p:cNvSpPr>
                    <a:spLocks noChangeArrowheads="1"/>
                  </p:cNvSpPr>
                  <p:nvPr/>
                </p:nvSpPr>
                <p:spPr bwMode="auto">
                  <a:xfrm>
                    <a:off x="2843" y="0"/>
                    <a:ext cx="1368" cy="394"/>
                  </a:xfrm>
                  <a:prstGeom prst="rect">
                    <a:avLst/>
                  </a:prstGeom>
                  <a:solidFill>
                    <a:srgbClr val="F2F2F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b="1">
                        <a:cs typeface="Times New Roman" panose="02020603050405020304" pitchFamily="18" charset="0"/>
                      </a:rPr>
                      <a:t>Nested Targets</a:t>
                    </a:r>
                    <a:endParaRPr lang="en-US" altLang="en-US" sz="1200">
                      <a:cs typeface="Times New Roman" panose="02020603050405020304" pitchFamily="18" charset="0"/>
                    </a:endParaRPr>
                  </a:p>
                  <a:p>
                    <a:endParaRPr lang="en-US" altLang="en-US" sz="2400"/>
                  </a:p>
                </p:txBody>
              </p:sp>
              <p:sp>
                <p:nvSpPr>
                  <p:cNvPr id="21561" name="Rectangle 20">
                    <a:extLst>
                      <a:ext uri="{FF2B5EF4-FFF2-40B4-BE49-F238E27FC236}">
                        <a16:creationId xmlns:a16="http://schemas.microsoft.com/office/drawing/2014/main" id="{84F217F3-4C68-AC97-58DB-58CDC23765C6}"/>
                      </a:ext>
                    </a:extLst>
                  </p:cNvPr>
                  <p:cNvSpPr>
                    <a:spLocks noChangeArrowheads="1"/>
                  </p:cNvSpPr>
                  <p:nvPr/>
                </p:nvSpPr>
                <p:spPr bwMode="auto">
                  <a:xfrm>
                    <a:off x="2800" y="0"/>
                    <a:ext cx="1454" cy="39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grpSp>
          <p:grpSp>
            <p:nvGrpSpPr>
              <p:cNvPr id="21513" name="Group 21">
                <a:extLst>
                  <a:ext uri="{FF2B5EF4-FFF2-40B4-BE49-F238E27FC236}">
                    <a16:creationId xmlns:a16="http://schemas.microsoft.com/office/drawing/2014/main" id="{E1DB82F2-1931-6A60-5336-4F4CA85B6D9D}"/>
                  </a:ext>
                </a:extLst>
              </p:cNvPr>
              <p:cNvGrpSpPr>
                <a:grpSpLocks/>
              </p:cNvGrpSpPr>
              <p:nvPr/>
            </p:nvGrpSpPr>
            <p:grpSpPr bwMode="auto">
              <a:xfrm>
                <a:off x="0" y="394"/>
                <a:ext cx="1274" cy="633"/>
                <a:chOff x="0" y="394"/>
                <a:chExt cx="1274" cy="633"/>
              </a:xfrm>
            </p:grpSpPr>
            <p:sp>
              <p:nvSpPr>
                <p:cNvPr id="21556" name="Rectangle 22">
                  <a:extLst>
                    <a:ext uri="{FF2B5EF4-FFF2-40B4-BE49-F238E27FC236}">
                      <a16:creationId xmlns:a16="http://schemas.microsoft.com/office/drawing/2014/main" id="{6D0503C3-FF58-B98C-4481-1454D9B511E4}"/>
                    </a:ext>
                  </a:extLst>
                </p:cNvPr>
                <p:cNvSpPr>
                  <a:spLocks noChangeArrowheads="1"/>
                </p:cNvSpPr>
                <p:nvPr/>
              </p:nvSpPr>
              <p:spPr bwMode="auto">
                <a:xfrm>
                  <a:off x="43" y="394"/>
                  <a:ext cx="1188"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a:cs typeface="Times New Roman" panose="02020603050405020304" pitchFamily="18" charset="0"/>
                    </a:rPr>
                    <a:t>Red-cockaded Woodpecker</a:t>
                  </a:r>
                </a:p>
                <a:p>
                  <a:r>
                    <a:rPr lang="en-US" altLang="en-US" sz="1200">
                      <a:cs typeface="Times New Roman" panose="02020603050405020304" pitchFamily="18" charset="0"/>
                    </a:rPr>
                    <a:t> </a:t>
                  </a:r>
                </a:p>
                <a:p>
                  <a:endParaRPr lang="en-US" altLang="en-US" sz="2400"/>
                </a:p>
              </p:txBody>
            </p:sp>
            <p:sp>
              <p:nvSpPr>
                <p:cNvPr id="21557" name="Rectangle 23">
                  <a:extLst>
                    <a:ext uri="{FF2B5EF4-FFF2-40B4-BE49-F238E27FC236}">
                      <a16:creationId xmlns:a16="http://schemas.microsoft.com/office/drawing/2014/main" id="{024600BC-1724-04AE-F4DD-81117BBCC58D}"/>
                    </a:ext>
                  </a:extLst>
                </p:cNvPr>
                <p:cNvSpPr>
                  <a:spLocks noChangeArrowheads="1"/>
                </p:cNvSpPr>
                <p:nvPr/>
              </p:nvSpPr>
              <p:spPr bwMode="auto">
                <a:xfrm>
                  <a:off x="0" y="394"/>
                  <a:ext cx="1274"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grpSp>
            <p:nvGrpSpPr>
              <p:cNvPr id="21514" name="Group 24">
                <a:extLst>
                  <a:ext uri="{FF2B5EF4-FFF2-40B4-BE49-F238E27FC236}">
                    <a16:creationId xmlns:a16="http://schemas.microsoft.com/office/drawing/2014/main" id="{DB1D2E3E-DBC5-DCDE-6BC6-497AC3BDF6BD}"/>
                  </a:ext>
                </a:extLst>
              </p:cNvPr>
              <p:cNvGrpSpPr>
                <a:grpSpLocks/>
              </p:cNvGrpSpPr>
              <p:nvPr/>
            </p:nvGrpSpPr>
            <p:grpSpPr bwMode="auto">
              <a:xfrm>
                <a:off x="1274" y="394"/>
                <a:ext cx="1526" cy="633"/>
                <a:chOff x="1274" y="394"/>
                <a:chExt cx="1526" cy="633"/>
              </a:xfrm>
            </p:grpSpPr>
            <p:sp>
              <p:nvSpPr>
                <p:cNvPr id="21554" name="Rectangle 25">
                  <a:extLst>
                    <a:ext uri="{FF2B5EF4-FFF2-40B4-BE49-F238E27FC236}">
                      <a16:creationId xmlns:a16="http://schemas.microsoft.com/office/drawing/2014/main" id="{B5748372-3048-F7DB-E1F4-163630F6E5A8}"/>
                    </a:ext>
                  </a:extLst>
                </p:cNvPr>
                <p:cNvSpPr>
                  <a:spLocks noChangeArrowheads="1"/>
                </p:cNvSpPr>
                <p:nvPr/>
              </p:nvSpPr>
              <p:spPr bwMode="auto">
                <a:xfrm>
                  <a:off x="1317" y="394"/>
                  <a:ext cx="1440"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a:cs typeface="Times New Roman" panose="02020603050405020304" pitchFamily="18" charset="0"/>
                    </a:rPr>
                    <a:t>Federally endangered species</a:t>
                  </a:r>
                </a:p>
                <a:p>
                  <a:endParaRPr lang="en-US" altLang="en-US" sz="2400"/>
                </a:p>
              </p:txBody>
            </p:sp>
            <p:sp>
              <p:nvSpPr>
                <p:cNvPr id="21555" name="Rectangle 26">
                  <a:extLst>
                    <a:ext uri="{FF2B5EF4-FFF2-40B4-BE49-F238E27FC236}">
                      <a16:creationId xmlns:a16="http://schemas.microsoft.com/office/drawing/2014/main" id="{3157EBF7-8997-A82C-EC7F-2DEE618470B6}"/>
                    </a:ext>
                  </a:extLst>
                </p:cNvPr>
                <p:cNvSpPr>
                  <a:spLocks noChangeArrowheads="1"/>
                </p:cNvSpPr>
                <p:nvPr/>
              </p:nvSpPr>
              <p:spPr bwMode="auto">
                <a:xfrm>
                  <a:off x="1274" y="394"/>
                  <a:ext cx="1526"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grpSp>
            <p:nvGrpSpPr>
              <p:cNvPr id="21515" name="Group 27">
                <a:extLst>
                  <a:ext uri="{FF2B5EF4-FFF2-40B4-BE49-F238E27FC236}">
                    <a16:creationId xmlns:a16="http://schemas.microsoft.com/office/drawing/2014/main" id="{414A1B26-2A9B-00BD-080C-C82DF88C7F95}"/>
                  </a:ext>
                </a:extLst>
              </p:cNvPr>
              <p:cNvGrpSpPr>
                <a:grpSpLocks/>
              </p:cNvGrpSpPr>
              <p:nvPr/>
            </p:nvGrpSpPr>
            <p:grpSpPr bwMode="auto">
              <a:xfrm>
                <a:off x="2800" y="394"/>
                <a:ext cx="1454" cy="633"/>
                <a:chOff x="2800" y="394"/>
                <a:chExt cx="1454" cy="633"/>
              </a:xfrm>
            </p:grpSpPr>
            <p:sp>
              <p:nvSpPr>
                <p:cNvPr id="21552" name="Rectangle 28">
                  <a:extLst>
                    <a:ext uri="{FF2B5EF4-FFF2-40B4-BE49-F238E27FC236}">
                      <a16:creationId xmlns:a16="http://schemas.microsoft.com/office/drawing/2014/main" id="{0009FD28-5D1C-20FC-F1BE-FE074858982A}"/>
                    </a:ext>
                  </a:extLst>
                </p:cNvPr>
                <p:cNvSpPr>
                  <a:spLocks noChangeArrowheads="1"/>
                </p:cNvSpPr>
                <p:nvPr/>
              </p:nvSpPr>
              <p:spPr bwMode="auto">
                <a:xfrm>
                  <a:off x="2843" y="394"/>
                  <a:ext cx="1368"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a:cs typeface="Times New Roman" panose="02020603050405020304" pitchFamily="18" charset="0"/>
                    </a:rPr>
                    <a:t>Old-growth longleaf pine-wiregrass</a:t>
                  </a:r>
                </a:p>
              </p:txBody>
            </p:sp>
            <p:sp>
              <p:nvSpPr>
                <p:cNvPr id="21553" name="Rectangle 29">
                  <a:extLst>
                    <a:ext uri="{FF2B5EF4-FFF2-40B4-BE49-F238E27FC236}">
                      <a16:creationId xmlns:a16="http://schemas.microsoft.com/office/drawing/2014/main" id="{A17A994C-B51C-ED66-BB6B-1E53129AFA2B}"/>
                    </a:ext>
                  </a:extLst>
                </p:cNvPr>
                <p:cNvSpPr>
                  <a:spLocks noChangeArrowheads="1"/>
                </p:cNvSpPr>
                <p:nvPr/>
              </p:nvSpPr>
              <p:spPr bwMode="auto">
                <a:xfrm>
                  <a:off x="2800" y="394"/>
                  <a:ext cx="1454"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grpSp>
            <p:nvGrpSpPr>
              <p:cNvPr id="21516" name="Group 30">
                <a:extLst>
                  <a:ext uri="{FF2B5EF4-FFF2-40B4-BE49-F238E27FC236}">
                    <a16:creationId xmlns:a16="http://schemas.microsoft.com/office/drawing/2014/main" id="{B220CF6B-8CBA-D5DF-019B-A604650429F3}"/>
                  </a:ext>
                </a:extLst>
              </p:cNvPr>
              <p:cNvGrpSpPr>
                <a:grpSpLocks/>
              </p:cNvGrpSpPr>
              <p:nvPr/>
            </p:nvGrpSpPr>
            <p:grpSpPr bwMode="auto">
              <a:xfrm>
                <a:off x="0" y="1027"/>
                <a:ext cx="1274" cy="863"/>
                <a:chOff x="0" y="1027"/>
                <a:chExt cx="1274" cy="863"/>
              </a:xfrm>
            </p:grpSpPr>
            <p:sp>
              <p:nvSpPr>
                <p:cNvPr id="21550" name="Rectangle 31">
                  <a:extLst>
                    <a:ext uri="{FF2B5EF4-FFF2-40B4-BE49-F238E27FC236}">
                      <a16:creationId xmlns:a16="http://schemas.microsoft.com/office/drawing/2014/main" id="{1EBD8EA8-DD69-2C9E-C9AA-D812782322C7}"/>
                    </a:ext>
                  </a:extLst>
                </p:cNvPr>
                <p:cNvSpPr>
                  <a:spLocks noChangeArrowheads="1"/>
                </p:cNvSpPr>
                <p:nvPr/>
              </p:nvSpPr>
              <p:spPr bwMode="auto">
                <a:xfrm>
                  <a:off x="43" y="1027"/>
                  <a:ext cx="1188" cy="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a:cs typeface="Times New Roman" panose="02020603050405020304" pitchFamily="18" charset="0"/>
                    </a:rPr>
                    <a:t>Longleaf Pine Mosaic</a:t>
                  </a:r>
                </a:p>
                <a:p>
                  <a:endParaRPr lang="en-US" altLang="en-US" sz="2400">
                    <a:latin typeface="Times New Roman" panose="02020603050405020304" pitchFamily="18" charset="0"/>
                  </a:endParaRPr>
                </a:p>
              </p:txBody>
            </p:sp>
            <p:sp>
              <p:nvSpPr>
                <p:cNvPr id="21551" name="Rectangle 32">
                  <a:extLst>
                    <a:ext uri="{FF2B5EF4-FFF2-40B4-BE49-F238E27FC236}">
                      <a16:creationId xmlns:a16="http://schemas.microsoft.com/office/drawing/2014/main" id="{F40F1E6F-3402-A6BC-6EEF-E1A8A88C4F02}"/>
                    </a:ext>
                  </a:extLst>
                </p:cNvPr>
                <p:cNvSpPr>
                  <a:spLocks noChangeArrowheads="1"/>
                </p:cNvSpPr>
                <p:nvPr/>
              </p:nvSpPr>
              <p:spPr bwMode="auto">
                <a:xfrm>
                  <a:off x="0" y="1027"/>
                  <a:ext cx="1274" cy="86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grpSp>
            <p:nvGrpSpPr>
              <p:cNvPr id="21517" name="Group 33">
                <a:extLst>
                  <a:ext uri="{FF2B5EF4-FFF2-40B4-BE49-F238E27FC236}">
                    <a16:creationId xmlns:a16="http://schemas.microsoft.com/office/drawing/2014/main" id="{A262859B-39ED-7591-80D3-8623D69D85DC}"/>
                  </a:ext>
                </a:extLst>
              </p:cNvPr>
              <p:cNvGrpSpPr>
                <a:grpSpLocks/>
              </p:cNvGrpSpPr>
              <p:nvPr/>
            </p:nvGrpSpPr>
            <p:grpSpPr bwMode="auto">
              <a:xfrm>
                <a:off x="1274" y="1027"/>
                <a:ext cx="1526" cy="863"/>
                <a:chOff x="1274" y="1027"/>
                <a:chExt cx="1526" cy="863"/>
              </a:xfrm>
            </p:grpSpPr>
            <p:sp>
              <p:nvSpPr>
                <p:cNvPr id="21548" name="Rectangle 34">
                  <a:extLst>
                    <a:ext uri="{FF2B5EF4-FFF2-40B4-BE49-F238E27FC236}">
                      <a16:creationId xmlns:a16="http://schemas.microsoft.com/office/drawing/2014/main" id="{E7993D44-E7ED-34E1-BDFD-4B4AACB5DB8F}"/>
                    </a:ext>
                  </a:extLst>
                </p:cNvPr>
                <p:cNvSpPr>
                  <a:spLocks noChangeArrowheads="1"/>
                </p:cNvSpPr>
                <p:nvPr/>
              </p:nvSpPr>
              <p:spPr bwMode="auto">
                <a:xfrm>
                  <a:off x="1317" y="1027"/>
                  <a:ext cx="1440" cy="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a:cs typeface="Times New Roman" panose="02020603050405020304" pitchFamily="18" charset="0"/>
                    </a:rPr>
                    <a:t>Longleaf community types encompass the primary source of biodiversity in the Sandhills and have experienced great losses in original habitat extent</a:t>
                  </a:r>
                </a:p>
                <a:p>
                  <a:endParaRPr lang="en-US" altLang="en-US" sz="2400"/>
                </a:p>
              </p:txBody>
            </p:sp>
            <p:sp>
              <p:nvSpPr>
                <p:cNvPr id="21549" name="Rectangle 35">
                  <a:extLst>
                    <a:ext uri="{FF2B5EF4-FFF2-40B4-BE49-F238E27FC236}">
                      <a16:creationId xmlns:a16="http://schemas.microsoft.com/office/drawing/2014/main" id="{7B5456CF-50B4-E22F-3E8F-DAC06473E214}"/>
                    </a:ext>
                  </a:extLst>
                </p:cNvPr>
                <p:cNvSpPr>
                  <a:spLocks noChangeArrowheads="1"/>
                </p:cNvSpPr>
                <p:nvPr/>
              </p:nvSpPr>
              <p:spPr bwMode="auto">
                <a:xfrm>
                  <a:off x="1274" y="1027"/>
                  <a:ext cx="1526" cy="86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grpSp>
            <p:nvGrpSpPr>
              <p:cNvPr id="21518" name="Group 36">
                <a:extLst>
                  <a:ext uri="{FF2B5EF4-FFF2-40B4-BE49-F238E27FC236}">
                    <a16:creationId xmlns:a16="http://schemas.microsoft.com/office/drawing/2014/main" id="{7065D005-63E2-2DE5-E045-1EB16EE1ED74}"/>
                  </a:ext>
                </a:extLst>
              </p:cNvPr>
              <p:cNvGrpSpPr>
                <a:grpSpLocks/>
              </p:cNvGrpSpPr>
              <p:nvPr/>
            </p:nvGrpSpPr>
            <p:grpSpPr bwMode="auto">
              <a:xfrm>
                <a:off x="2800" y="1027"/>
                <a:ext cx="1454" cy="863"/>
                <a:chOff x="2800" y="1027"/>
                <a:chExt cx="1454" cy="863"/>
              </a:xfrm>
            </p:grpSpPr>
            <p:sp>
              <p:nvSpPr>
                <p:cNvPr id="21546" name="Rectangle 37">
                  <a:extLst>
                    <a:ext uri="{FF2B5EF4-FFF2-40B4-BE49-F238E27FC236}">
                      <a16:creationId xmlns:a16="http://schemas.microsoft.com/office/drawing/2014/main" id="{09E10FFF-E941-B84C-A555-FCC742DEC26A}"/>
                    </a:ext>
                  </a:extLst>
                </p:cNvPr>
                <p:cNvSpPr>
                  <a:spLocks noChangeArrowheads="1"/>
                </p:cNvSpPr>
                <p:nvPr/>
              </p:nvSpPr>
              <p:spPr bwMode="auto">
                <a:xfrm>
                  <a:off x="2843" y="1027"/>
                  <a:ext cx="1368" cy="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a:cs typeface="Times New Roman" panose="02020603050405020304" pitchFamily="18" charset="0"/>
                    </a:rPr>
                    <a:t>Small patch communities, rare plants, rare animals, matrix community types </a:t>
                  </a:r>
                </a:p>
                <a:p>
                  <a:endParaRPr lang="en-US" altLang="en-US" sz="2400"/>
                </a:p>
              </p:txBody>
            </p:sp>
            <p:sp>
              <p:nvSpPr>
                <p:cNvPr id="21547" name="Rectangle 38">
                  <a:extLst>
                    <a:ext uri="{FF2B5EF4-FFF2-40B4-BE49-F238E27FC236}">
                      <a16:creationId xmlns:a16="http://schemas.microsoft.com/office/drawing/2014/main" id="{3D9C2E7D-9C04-BCBD-E5BF-A472B6AC961B}"/>
                    </a:ext>
                  </a:extLst>
                </p:cNvPr>
                <p:cNvSpPr>
                  <a:spLocks noChangeArrowheads="1"/>
                </p:cNvSpPr>
                <p:nvPr/>
              </p:nvSpPr>
              <p:spPr bwMode="auto">
                <a:xfrm>
                  <a:off x="2800" y="1027"/>
                  <a:ext cx="1454" cy="86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grpSp>
            <p:nvGrpSpPr>
              <p:cNvPr id="21519" name="Group 39">
                <a:extLst>
                  <a:ext uri="{FF2B5EF4-FFF2-40B4-BE49-F238E27FC236}">
                    <a16:creationId xmlns:a16="http://schemas.microsoft.com/office/drawing/2014/main" id="{1BF34E9C-9663-3079-B16A-EB6FA45854CB}"/>
                  </a:ext>
                </a:extLst>
              </p:cNvPr>
              <p:cNvGrpSpPr>
                <a:grpSpLocks/>
              </p:cNvGrpSpPr>
              <p:nvPr/>
            </p:nvGrpSpPr>
            <p:grpSpPr bwMode="auto">
              <a:xfrm>
                <a:off x="0" y="1890"/>
                <a:ext cx="1274" cy="863"/>
                <a:chOff x="0" y="1890"/>
                <a:chExt cx="1274" cy="863"/>
              </a:xfrm>
            </p:grpSpPr>
            <p:sp>
              <p:nvSpPr>
                <p:cNvPr id="21544" name="Rectangle 40">
                  <a:extLst>
                    <a:ext uri="{FF2B5EF4-FFF2-40B4-BE49-F238E27FC236}">
                      <a16:creationId xmlns:a16="http://schemas.microsoft.com/office/drawing/2014/main" id="{65463D06-7ECE-D540-68B3-6E82525030BD}"/>
                    </a:ext>
                  </a:extLst>
                </p:cNvPr>
                <p:cNvSpPr>
                  <a:spLocks noChangeArrowheads="1"/>
                </p:cNvSpPr>
                <p:nvPr/>
              </p:nvSpPr>
              <p:spPr bwMode="auto">
                <a:xfrm>
                  <a:off x="43" y="1890"/>
                  <a:ext cx="1188" cy="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a:cs typeface="Times New Roman" panose="02020603050405020304" pitchFamily="18" charset="0"/>
                    </a:rPr>
                    <a:t>Streamhead Pocosins/Seeps</a:t>
                  </a:r>
                </a:p>
                <a:p>
                  <a:endParaRPr lang="en-US" altLang="en-US" sz="2400"/>
                </a:p>
              </p:txBody>
            </p:sp>
            <p:sp>
              <p:nvSpPr>
                <p:cNvPr id="21545" name="Rectangle 41">
                  <a:extLst>
                    <a:ext uri="{FF2B5EF4-FFF2-40B4-BE49-F238E27FC236}">
                      <a16:creationId xmlns:a16="http://schemas.microsoft.com/office/drawing/2014/main" id="{6D7FB6C3-59AA-C5BE-3AF0-5573F3A46DFE}"/>
                    </a:ext>
                  </a:extLst>
                </p:cNvPr>
                <p:cNvSpPr>
                  <a:spLocks noChangeArrowheads="1"/>
                </p:cNvSpPr>
                <p:nvPr/>
              </p:nvSpPr>
              <p:spPr bwMode="auto">
                <a:xfrm>
                  <a:off x="0" y="1890"/>
                  <a:ext cx="1274" cy="86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grpSp>
            <p:nvGrpSpPr>
              <p:cNvPr id="21520" name="Group 42">
                <a:extLst>
                  <a:ext uri="{FF2B5EF4-FFF2-40B4-BE49-F238E27FC236}">
                    <a16:creationId xmlns:a16="http://schemas.microsoft.com/office/drawing/2014/main" id="{3CFD426B-51E8-4D98-592F-3E8DD02E5AC5}"/>
                  </a:ext>
                </a:extLst>
              </p:cNvPr>
              <p:cNvGrpSpPr>
                <a:grpSpLocks/>
              </p:cNvGrpSpPr>
              <p:nvPr/>
            </p:nvGrpSpPr>
            <p:grpSpPr bwMode="auto">
              <a:xfrm>
                <a:off x="1274" y="1890"/>
                <a:ext cx="1526" cy="863"/>
                <a:chOff x="1274" y="1890"/>
                <a:chExt cx="1526" cy="863"/>
              </a:xfrm>
            </p:grpSpPr>
            <p:sp>
              <p:nvSpPr>
                <p:cNvPr id="21542" name="Rectangle 43">
                  <a:extLst>
                    <a:ext uri="{FF2B5EF4-FFF2-40B4-BE49-F238E27FC236}">
                      <a16:creationId xmlns:a16="http://schemas.microsoft.com/office/drawing/2014/main" id="{55820BFC-9E14-5C07-E684-1203A1AF26CB}"/>
                    </a:ext>
                  </a:extLst>
                </p:cNvPr>
                <p:cNvSpPr>
                  <a:spLocks noChangeArrowheads="1"/>
                </p:cNvSpPr>
                <p:nvPr/>
              </p:nvSpPr>
              <p:spPr bwMode="auto">
                <a:xfrm>
                  <a:off x="1317" y="1890"/>
                  <a:ext cx="1440" cy="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a:cs typeface="Times New Roman" panose="02020603050405020304" pitchFamily="18" charset="0"/>
                    </a:rPr>
                    <a:t>Habitat for rare plants and animals, sensitive to diverse sets of environmental factors</a:t>
                  </a:r>
                </a:p>
                <a:p>
                  <a:endParaRPr lang="en-US" altLang="en-US" sz="2400"/>
                </a:p>
              </p:txBody>
            </p:sp>
            <p:sp>
              <p:nvSpPr>
                <p:cNvPr id="21543" name="Rectangle 44">
                  <a:extLst>
                    <a:ext uri="{FF2B5EF4-FFF2-40B4-BE49-F238E27FC236}">
                      <a16:creationId xmlns:a16="http://schemas.microsoft.com/office/drawing/2014/main" id="{5F6E1A18-1777-71CC-F596-CDE8D407221B}"/>
                    </a:ext>
                  </a:extLst>
                </p:cNvPr>
                <p:cNvSpPr>
                  <a:spLocks noChangeArrowheads="1"/>
                </p:cNvSpPr>
                <p:nvPr/>
              </p:nvSpPr>
              <p:spPr bwMode="auto">
                <a:xfrm>
                  <a:off x="1274" y="1890"/>
                  <a:ext cx="1526" cy="86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grpSp>
            <p:nvGrpSpPr>
              <p:cNvPr id="21521" name="Group 45">
                <a:extLst>
                  <a:ext uri="{FF2B5EF4-FFF2-40B4-BE49-F238E27FC236}">
                    <a16:creationId xmlns:a16="http://schemas.microsoft.com/office/drawing/2014/main" id="{19B33AB0-8D5E-E2B6-EF28-6A59A980AB0C}"/>
                  </a:ext>
                </a:extLst>
              </p:cNvPr>
              <p:cNvGrpSpPr>
                <a:grpSpLocks/>
              </p:cNvGrpSpPr>
              <p:nvPr/>
            </p:nvGrpSpPr>
            <p:grpSpPr bwMode="auto">
              <a:xfrm>
                <a:off x="2800" y="1890"/>
                <a:ext cx="1454" cy="863"/>
                <a:chOff x="2800" y="1890"/>
                <a:chExt cx="1454" cy="863"/>
              </a:xfrm>
            </p:grpSpPr>
            <p:sp>
              <p:nvSpPr>
                <p:cNvPr id="21540" name="Rectangle 46">
                  <a:extLst>
                    <a:ext uri="{FF2B5EF4-FFF2-40B4-BE49-F238E27FC236}">
                      <a16:creationId xmlns:a16="http://schemas.microsoft.com/office/drawing/2014/main" id="{8285213C-2F54-B404-6416-DD1B003581AD}"/>
                    </a:ext>
                  </a:extLst>
                </p:cNvPr>
                <p:cNvSpPr>
                  <a:spLocks noChangeArrowheads="1"/>
                </p:cNvSpPr>
                <p:nvPr/>
              </p:nvSpPr>
              <p:spPr bwMode="auto">
                <a:xfrm>
                  <a:off x="2843" y="1890"/>
                  <a:ext cx="1368" cy="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a:cs typeface="Times New Roman" panose="02020603050405020304" pitchFamily="18" charset="0"/>
                    </a:rPr>
                    <a:t>Canebrakes, Sandhills seeps, Streamhead Atlantic white cedar, Streamhead pocosins, rare plants, rare animals, lepidoptera </a:t>
                  </a:r>
                </a:p>
                <a:p>
                  <a:endParaRPr lang="en-US" altLang="en-US" sz="2400"/>
                </a:p>
              </p:txBody>
            </p:sp>
            <p:sp>
              <p:nvSpPr>
                <p:cNvPr id="21541" name="Rectangle 47">
                  <a:extLst>
                    <a:ext uri="{FF2B5EF4-FFF2-40B4-BE49-F238E27FC236}">
                      <a16:creationId xmlns:a16="http://schemas.microsoft.com/office/drawing/2014/main" id="{F61BDE27-7472-4C52-F120-B883C373FC18}"/>
                    </a:ext>
                  </a:extLst>
                </p:cNvPr>
                <p:cNvSpPr>
                  <a:spLocks noChangeArrowheads="1"/>
                </p:cNvSpPr>
                <p:nvPr/>
              </p:nvSpPr>
              <p:spPr bwMode="auto">
                <a:xfrm>
                  <a:off x="2800" y="1890"/>
                  <a:ext cx="1454" cy="86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grpSp>
            <p:nvGrpSpPr>
              <p:cNvPr id="21522" name="Group 48">
                <a:extLst>
                  <a:ext uri="{FF2B5EF4-FFF2-40B4-BE49-F238E27FC236}">
                    <a16:creationId xmlns:a16="http://schemas.microsoft.com/office/drawing/2014/main" id="{98E5FE1D-E98E-CFCE-A0D0-A8FCEB394E0B}"/>
                  </a:ext>
                </a:extLst>
              </p:cNvPr>
              <p:cNvGrpSpPr>
                <a:grpSpLocks/>
              </p:cNvGrpSpPr>
              <p:nvPr/>
            </p:nvGrpSpPr>
            <p:grpSpPr bwMode="auto">
              <a:xfrm>
                <a:off x="0" y="2753"/>
                <a:ext cx="1274" cy="748"/>
                <a:chOff x="0" y="2753"/>
                <a:chExt cx="1274" cy="748"/>
              </a:xfrm>
            </p:grpSpPr>
            <p:sp>
              <p:nvSpPr>
                <p:cNvPr id="21538" name="Rectangle 49">
                  <a:extLst>
                    <a:ext uri="{FF2B5EF4-FFF2-40B4-BE49-F238E27FC236}">
                      <a16:creationId xmlns:a16="http://schemas.microsoft.com/office/drawing/2014/main" id="{D6D2D840-F4E6-F832-91A4-7D39E91C4889}"/>
                    </a:ext>
                  </a:extLst>
                </p:cNvPr>
                <p:cNvSpPr>
                  <a:spLocks noChangeArrowheads="1"/>
                </p:cNvSpPr>
                <p:nvPr/>
              </p:nvSpPr>
              <p:spPr bwMode="auto">
                <a:xfrm>
                  <a:off x="43" y="2753"/>
                  <a:ext cx="1188" cy="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a:cs typeface="Times New Roman" panose="02020603050405020304" pitchFamily="18" charset="0"/>
                    </a:rPr>
                    <a:t>Blackwater Streams</a:t>
                  </a:r>
                  <a:endParaRPr lang="en-US" altLang="en-US" sz="2400"/>
                </a:p>
              </p:txBody>
            </p:sp>
            <p:sp>
              <p:nvSpPr>
                <p:cNvPr id="21539" name="Rectangle 50">
                  <a:extLst>
                    <a:ext uri="{FF2B5EF4-FFF2-40B4-BE49-F238E27FC236}">
                      <a16:creationId xmlns:a16="http://schemas.microsoft.com/office/drawing/2014/main" id="{349332BF-AB66-09A6-63E4-0B44D0210BFC}"/>
                    </a:ext>
                  </a:extLst>
                </p:cNvPr>
                <p:cNvSpPr>
                  <a:spLocks noChangeArrowheads="1"/>
                </p:cNvSpPr>
                <p:nvPr/>
              </p:nvSpPr>
              <p:spPr bwMode="auto">
                <a:xfrm>
                  <a:off x="0" y="2753"/>
                  <a:ext cx="1274" cy="74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grpSp>
            <p:nvGrpSpPr>
              <p:cNvPr id="21523" name="Group 51">
                <a:extLst>
                  <a:ext uri="{FF2B5EF4-FFF2-40B4-BE49-F238E27FC236}">
                    <a16:creationId xmlns:a16="http://schemas.microsoft.com/office/drawing/2014/main" id="{373CAD38-33A7-402A-67E2-E8D19666A92A}"/>
                  </a:ext>
                </a:extLst>
              </p:cNvPr>
              <p:cNvGrpSpPr>
                <a:grpSpLocks/>
              </p:cNvGrpSpPr>
              <p:nvPr/>
            </p:nvGrpSpPr>
            <p:grpSpPr bwMode="auto">
              <a:xfrm>
                <a:off x="1274" y="2753"/>
                <a:ext cx="1526" cy="748"/>
                <a:chOff x="1274" y="2753"/>
                <a:chExt cx="1526" cy="748"/>
              </a:xfrm>
            </p:grpSpPr>
            <p:sp>
              <p:nvSpPr>
                <p:cNvPr id="21536" name="Rectangle 52">
                  <a:extLst>
                    <a:ext uri="{FF2B5EF4-FFF2-40B4-BE49-F238E27FC236}">
                      <a16:creationId xmlns:a16="http://schemas.microsoft.com/office/drawing/2014/main" id="{CBA4E131-B827-1D22-3B1F-CC7C6D1676B1}"/>
                    </a:ext>
                  </a:extLst>
                </p:cNvPr>
                <p:cNvSpPr>
                  <a:spLocks noChangeArrowheads="1"/>
                </p:cNvSpPr>
                <p:nvPr/>
              </p:nvSpPr>
              <p:spPr bwMode="auto">
                <a:xfrm>
                  <a:off x="1317" y="2753"/>
                  <a:ext cx="1440" cy="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a:cs typeface="Times New Roman" panose="02020603050405020304" pitchFamily="18" charset="0"/>
                    </a:rPr>
                    <a:t>Healthy aquatic systems that are newly threatened by increasing development</a:t>
                  </a:r>
                </a:p>
                <a:p>
                  <a:endParaRPr lang="en-US" altLang="en-US" sz="2400"/>
                </a:p>
              </p:txBody>
            </p:sp>
            <p:sp>
              <p:nvSpPr>
                <p:cNvPr id="21537" name="Rectangle 53">
                  <a:extLst>
                    <a:ext uri="{FF2B5EF4-FFF2-40B4-BE49-F238E27FC236}">
                      <a16:creationId xmlns:a16="http://schemas.microsoft.com/office/drawing/2014/main" id="{D5F378EA-E926-78D8-A977-28108D6140A2}"/>
                    </a:ext>
                  </a:extLst>
                </p:cNvPr>
                <p:cNvSpPr>
                  <a:spLocks noChangeArrowheads="1"/>
                </p:cNvSpPr>
                <p:nvPr/>
              </p:nvSpPr>
              <p:spPr bwMode="auto">
                <a:xfrm>
                  <a:off x="1274" y="2753"/>
                  <a:ext cx="1526" cy="74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grpSp>
            <p:nvGrpSpPr>
              <p:cNvPr id="21524" name="Group 54">
                <a:extLst>
                  <a:ext uri="{FF2B5EF4-FFF2-40B4-BE49-F238E27FC236}">
                    <a16:creationId xmlns:a16="http://schemas.microsoft.com/office/drawing/2014/main" id="{7A2B3770-AF1F-569D-E1D2-C564B04F7A6C}"/>
                  </a:ext>
                </a:extLst>
              </p:cNvPr>
              <p:cNvGrpSpPr>
                <a:grpSpLocks/>
              </p:cNvGrpSpPr>
              <p:nvPr/>
            </p:nvGrpSpPr>
            <p:grpSpPr bwMode="auto">
              <a:xfrm>
                <a:off x="2800" y="2753"/>
                <a:ext cx="1454" cy="748"/>
                <a:chOff x="2800" y="2753"/>
                <a:chExt cx="1454" cy="748"/>
              </a:xfrm>
            </p:grpSpPr>
            <p:sp>
              <p:nvSpPr>
                <p:cNvPr id="21534" name="Rectangle 55">
                  <a:extLst>
                    <a:ext uri="{FF2B5EF4-FFF2-40B4-BE49-F238E27FC236}">
                      <a16:creationId xmlns:a16="http://schemas.microsoft.com/office/drawing/2014/main" id="{96285EE0-A190-42E1-2570-B660A0F835AF}"/>
                    </a:ext>
                  </a:extLst>
                </p:cNvPr>
                <p:cNvSpPr>
                  <a:spLocks noChangeArrowheads="1"/>
                </p:cNvSpPr>
                <p:nvPr/>
              </p:nvSpPr>
              <p:spPr bwMode="auto">
                <a:xfrm>
                  <a:off x="2843" y="2753"/>
                  <a:ext cx="1368" cy="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a:cs typeface="Times New Roman" panose="02020603050405020304" pitchFamily="18" charset="0"/>
                    </a:rPr>
                    <a:t>Beaver pond communities, floodplain forests and rare species, aquatic communities and associated rare species</a:t>
                  </a:r>
                </a:p>
                <a:p>
                  <a:endParaRPr lang="en-US" altLang="en-US" sz="2400"/>
                </a:p>
              </p:txBody>
            </p:sp>
            <p:sp>
              <p:nvSpPr>
                <p:cNvPr id="21535" name="Rectangle 56">
                  <a:extLst>
                    <a:ext uri="{FF2B5EF4-FFF2-40B4-BE49-F238E27FC236}">
                      <a16:creationId xmlns:a16="http://schemas.microsoft.com/office/drawing/2014/main" id="{818D20D2-6EF2-CBD1-59F2-AA40B83113B1}"/>
                    </a:ext>
                  </a:extLst>
                </p:cNvPr>
                <p:cNvSpPr>
                  <a:spLocks noChangeArrowheads="1"/>
                </p:cNvSpPr>
                <p:nvPr/>
              </p:nvSpPr>
              <p:spPr bwMode="auto">
                <a:xfrm>
                  <a:off x="2800" y="2753"/>
                  <a:ext cx="1454" cy="74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grpSp>
            <p:nvGrpSpPr>
              <p:cNvPr id="21525" name="Group 57">
                <a:extLst>
                  <a:ext uri="{FF2B5EF4-FFF2-40B4-BE49-F238E27FC236}">
                    <a16:creationId xmlns:a16="http://schemas.microsoft.com/office/drawing/2014/main" id="{DF7C1EF0-C460-5831-B24A-753E89BA431A}"/>
                  </a:ext>
                </a:extLst>
              </p:cNvPr>
              <p:cNvGrpSpPr>
                <a:grpSpLocks/>
              </p:cNvGrpSpPr>
              <p:nvPr/>
            </p:nvGrpSpPr>
            <p:grpSpPr bwMode="auto">
              <a:xfrm>
                <a:off x="0" y="3501"/>
                <a:ext cx="1274" cy="863"/>
                <a:chOff x="0" y="3501"/>
                <a:chExt cx="1274" cy="863"/>
              </a:xfrm>
            </p:grpSpPr>
            <p:sp>
              <p:nvSpPr>
                <p:cNvPr id="21532" name="Rectangle 58">
                  <a:extLst>
                    <a:ext uri="{FF2B5EF4-FFF2-40B4-BE49-F238E27FC236}">
                      <a16:creationId xmlns:a16="http://schemas.microsoft.com/office/drawing/2014/main" id="{B6C40123-4DE6-2654-0F5F-AA57F90E5FB6}"/>
                    </a:ext>
                  </a:extLst>
                </p:cNvPr>
                <p:cNvSpPr>
                  <a:spLocks noChangeArrowheads="1"/>
                </p:cNvSpPr>
                <p:nvPr/>
              </p:nvSpPr>
              <p:spPr bwMode="auto">
                <a:xfrm>
                  <a:off x="43" y="3501"/>
                  <a:ext cx="1188" cy="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a:cs typeface="Times New Roman" panose="02020603050405020304" pitchFamily="18" charset="0"/>
                    </a:rPr>
                    <a:t>Upland Depressional Wetlands</a:t>
                  </a:r>
                  <a:endParaRPr lang="en-US" altLang="en-US" sz="2400"/>
                </a:p>
              </p:txBody>
            </p:sp>
            <p:sp>
              <p:nvSpPr>
                <p:cNvPr id="21533" name="Rectangle 59">
                  <a:extLst>
                    <a:ext uri="{FF2B5EF4-FFF2-40B4-BE49-F238E27FC236}">
                      <a16:creationId xmlns:a16="http://schemas.microsoft.com/office/drawing/2014/main" id="{13C01BED-F502-6EB4-08FE-2C934B61503F}"/>
                    </a:ext>
                  </a:extLst>
                </p:cNvPr>
                <p:cNvSpPr>
                  <a:spLocks noChangeArrowheads="1"/>
                </p:cNvSpPr>
                <p:nvPr/>
              </p:nvSpPr>
              <p:spPr bwMode="auto">
                <a:xfrm>
                  <a:off x="0" y="3501"/>
                  <a:ext cx="1274" cy="86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grpSp>
            <p:nvGrpSpPr>
              <p:cNvPr id="21526" name="Group 60">
                <a:extLst>
                  <a:ext uri="{FF2B5EF4-FFF2-40B4-BE49-F238E27FC236}">
                    <a16:creationId xmlns:a16="http://schemas.microsoft.com/office/drawing/2014/main" id="{AE438BF2-F614-A027-6FA8-E63652020FB5}"/>
                  </a:ext>
                </a:extLst>
              </p:cNvPr>
              <p:cNvGrpSpPr>
                <a:grpSpLocks/>
              </p:cNvGrpSpPr>
              <p:nvPr/>
            </p:nvGrpSpPr>
            <p:grpSpPr bwMode="auto">
              <a:xfrm>
                <a:off x="1274" y="3501"/>
                <a:ext cx="1526" cy="863"/>
                <a:chOff x="1274" y="3501"/>
                <a:chExt cx="1526" cy="863"/>
              </a:xfrm>
            </p:grpSpPr>
            <p:sp>
              <p:nvSpPr>
                <p:cNvPr id="21530" name="Rectangle 61">
                  <a:extLst>
                    <a:ext uri="{FF2B5EF4-FFF2-40B4-BE49-F238E27FC236}">
                      <a16:creationId xmlns:a16="http://schemas.microsoft.com/office/drawing/2014/main" id="{05543A8A-79F8-D900-AEBF-6544377D20C2}"/>
                    </a:ext>
                  </a:extLst>
                </p:cNvPr>
                <p:cNvSpPr>
                  <a:spLocks noChangeArrowheads="1"/>
                </p:cNvSpPr>
                <p:nvPr/>
              </p:nvSpPr>
              <p:spPr bwMode="auto">
                <a:xfrm>
                  <a:off x="1317" y="3501"/>
                  <a:ext cx="1440" cy="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a:cs typeface="Times New Roman" panose="02020603050405020304" pitchFamily="18" charset="0"/>
                    </a:rPr>
                    <a:t>Habitat for rare plants and animals, sensitive to diverse sets of environmental factors</a:t>
                  </a:r>
                </a:p>
                <a:p>
                  <a:endParaRPr lang="en-US" altLang="en-US" sz="2400"/>
                </a:p>
              </p:txBody>
            </p:sp>
            <p:sp>
              <p:nvSpPr>
                <p:cNvPr id="21531" name="Rectangle 62">
                  <a:extLst>
                    <a:ext uri="{FF2B5EF4-FFF2-40B4-BE49-F238E27FC236}">
                      <a16:creationId xmlns:a16="http://schemas.microsoft.com/office/drawing/2014/main" id="{01B66840-9711-064C-D930-63D01DFEE139}"/>
                    </a:ext>
                  </a:extLst>
                </p:cNvPr>
                <p:cNvSpPr>
                  <a:spLocks noChangeArrowheads="1"/>
                </p:cNvSpPr>
                <p:nvPr/>
              </p:nvSpPr>
              <p:spPr bwMode="auto">
                <a:xfrm>
                  <a:off x="1274" y="3501"/>
                  <a:ext cx="1526" cy="86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grpSp>
            <p:nvGrpSpPr>
              <p:cNvPr id="21527" name="Group 63">
                <a:extLst>
                  <a:ext uri="{FF2B5EF4-FFF2-40B4-BE49-F238E27FC236}">
                    <a16:creationId xmlns:a16="http://schemas.microsoft.com/office/drawing/2014/main" id="{21E5667D-0279-02EC-181A-C362A8806A3E}"/>
                  </a:ext>
                </a:extLst>
              </p:cNvPr>
              <p:cNvGrpSpPr>
                <a:grpSpLocks/>
              </p:cNvGrpSpPr>
              <p:nvPr/>
            </p:nvGrpSpPr>
            <p:grpSpPr bwMode="auto">
              <a:xfrm>
                <a:off x="2800" y="3501"/>
                <a:ext cx="1454" cy="863"/>
                <a:chOff x="2800" y="3501"/>
                <a:chExt cx="1454" cy="863"/>
              </a:xfrm>
            </p:grpSpPr>
            <p:sp>
              <p:nvSpPr>
                <p:cNvPr id="21528" name="Rectangle 64">
                  <a:extLst>
                    <a:ext uri="{FF2B5EF4-FFF2-40B4-BE49-F238E27FC236}">
                      <a16:creationId xmlns:a16="http://schemas.microsoft.com/office/drawing/2014/main" id="{A768EDAD-947E-5506-2CEB-CC59F5CCC6A7}"/>
                    </a:ext>
                  </a:extLst>
                </p:cNvPr>
                <p:cNvSpPr>
                  <a:spLocks noChangeArrowheads="1"/>
                </p:cNvSpPr>
                <p:nvPr/>
              </p:nvSpPr>
              <p:spPr bwMode="auto">
                <a:xfrm>
                  <a:off x="2843" y="3501"/>
                  <a:ext cx="1368" cy="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a:cs typeface="Times New Roman" panose="02020603050405020304" pitchFamily="18" charset="0"/>
                    </a:rPr>
                    <a:t>Small depressional ponds, vernal pools, rare herps, rare plants, small depressional pocosins and swamps </a:t>
                  </a:r>
                  <a:endParaRPr lang="en-US" altLang="en-US" sz="2400"/>
                </a:p>
              </p:txBody>
            </p:sp>
            <p:sp>
              <p:nvSpPr>
                <p:cNvPr id="21529" name="Rectangle 65">
                  <a:extLst>
                    <a:ext uri="{FF2B5EF4-FFF2-40B4-BE49-F238E27FC236}">
                      <a16:creationId xmlns:a16="http://schemas.microsoft.com/office/drawing/2014/main" id="{25ADE72E-7FBA-7A25-AF54-696F55AE8DEA}"/>
                    </a:ext>
                  </a:extLst>
                </p:cNvPr>
                <p:cNvSpPr>
                  <a:spLocks noChangeArrowheads="1"/>
                </p:cNvSpPr>
                <p:nvPr/>
              </p:nvSpPr>
              <p:spPr bwMode="auto">
                <a:xfrm>
                  <a:off x="2800" y="3501"/>
                  <a:ext cx="1454" cy="86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grpSp>
        <p:sp>
          <p:nvSpPr>
            <p:cNvPr id="21509" name="Rectangle 66">
              <a:extLst>
                <a:ext uri="{FF2B5EF4-FFF2-40B4-BE49-F238E27FC236}">
                  <a16:creationId xmlns:a16="http://schemas.microsoft.com/office/drawing/2014/main" id="{B2B6E099-3F1F-4E6E-77C7-77B43540589C}"/>
                </a:ext>
              </a:extLst>
            </p:cNvPr>
            <p:cNvSpPr>
              <a:spLocks noChangeArrowheads="1"/>
            </p:cNvSpPr>
            <p:nvPr/>
          </p:nvSpPr>
          <p:spPr bwMode="auto">
            <a:xfrm>
              <a:off x="-3" y="-3"/>
              <a:ext cx="4260" cy="4370"/>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sp>
        <p:nvSpPr>
          <p:cNvPr id="21507" name="Rectangle 67">
            <a:extLst>
              <a:ext uri="{FF2B5EF4-FFF2-40B4-BE49-F238E27FC236}">
                <a16:creationId xmlns:a16="http://schemas.microsoft.com/office/drawing/2014/main" id="{17AC420B-F2F0-5BF6-3CB4-EF59CE464D19}"/>
              </a:ext>
            </a:extLst>
          </p:cNvPr>
          <p:cNvSpPr>
            <a:spLocks noChangeArrowheads="1"/>
          </p:cNvSpPr>
          <p:nvPr/>
        </p:nvSpPr>
        <p:spPr bwMode="auto">
          <a:xfrm>
            <a:off x="5105400" y="533401"/>
            <a:ext cx="19065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000">
                <a:solidFill>
                  <a:schemeClr val="tx2"/>
                </a:solidFill>
              </a:rPr>
              <a:t>Targets</a:t>
            </a:r>
          </a:p>
        </p:txBody>
      </p:sp>
    </p:spTree>
    <p:extLst>
      <p:ext uri="{BB962C8B-B14F-4D97-AF65-F5344CB8AC3E}">
        <p14:creationId xmlns:p14="http://schemas.microsoft.com/office/powerpoint/2010/main" val="11980439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B6552E9F-B2FB-5502-50E8-C0F9393B53C7}"/>
              </a:ext>
            </a:extLst>
          </p:cNvPr>
          <p:cNvSpPr>
            <a:spLocks noGrp="1" noChangeArrowheads="1"/>
          </p:cNvSpPr>
          <p:nvPr>
            <p:ph type="title"/>
          </p:nvPr>
        </p:nvSpPr>
        <p:spPr>
          <a:xfrm>
            <a:off x="2209800" y="228600"/>
            <a:ext cx="7772400" cy="1143000"/>
          </a:xfrm>
        </p:spPr>
        <p:txBody>
          <a:bodyPr/>
          <a:lstStyle/>
          <a:p>
            <a:pPr eaLnBrk="1" hangingPunct="1"/>
            <a:r>
              <a:rPr lang="en-US" altLang="en-US" b="0" i="0">
                <a:latin typeface="Arial" panose="020B0604020202020204" pitchFamily="34" charset="0"/>
              </a:rPr>
              <a:t>Methods (cont.)</a:t>
            </a:r>
          </a:p>
        </p:txBody>
      </p:sp>
      <p:sp>
        <p:nvSpPr>
          <p:cNvPr id="23555" name="Rectangle 3">
            <a:extLst>
              <a:ext uri="{FF2B5EF4-FFF2-40B4-BE49-F238E27FC236}">
                <a16:creationId xmlns:a16="http://schemas.microsoft.com/office/drawing/2014/main" id="{DED3C46E-A2E0-CCE4-23B1-577953C5F4D0}"/>
              </a:ext>
            </a:extLst>
          </p:cNvPr>
          <p:cNvSpPr>
            <a:spLocks noGrp="1" noChangeArrowheads="1"/>
          </p:cNvSpPr>
          <p:nvPr>
            <p:ph type="body" idx="1"/>
          </p:nvPr>
        </p:nvSpPr>
        <p:spPr/>
        <p:txBody>
          <a:bodyPr/>
          <a:lstStyle/>
          <a:p>
            <a:pPr eaLnBrk="1" hangingPunct="1">
              <a:lnSpc>
                <a:spcPct val="90000"/>
              </a:lnSpc>
            </a:pPr>
            <a:r>
              <a:rPr lang="en-US" altLang="en-US" dirty="0">
                <a:latin typeface="Arial" panose="020B0604020202020204" pitchFamily="34" charset="0"/>
              </a:rPr>
              <a:t>Identify known areas of ecological significance for targets (primary areas)</a:t>
            </a:r>
          </a:p>
          <a:p>
            <a:pPr lvl="1"/>
            <a:r>
              <a:rPr lang="en-US" altLang="en-US" dirty="0">
                <a:latin typeface="Arial" panose="020B0604020202020204" pitchFamily="34" charset="0"/>
              </a:rPr>
              <a:t>Guiding principle:  Most effective to conserve habitats where they are</a:t>
            </a:r>
          </a:p>
        </p:txBody>
      </p:sp>
    </p:spTree>
    <p:extLst>
      <p:ext uri="{BB962C8B-B14F-4D97-AF65-F5344CB8AC3E}">
        <p14:creationId xmlns:p14="http://schemas.microsoft.com/office/powerpoint/2010/main" val="41964683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FE8F00C6-6C19-E1BD-7125-0CC97BA5B109}"/>
              </a:ext>
            </a:extLst>
          </p:cNvPr>
          <p:cNvGraphicFramePr>
            <a:graphicFrameLocks noGrp="1"/>
          </p:cNvGraphicFramePr>
          <p:nvPr>
            <p:extLst>
              <p:ext uri="{D42A27DB-BD31-4B8C-83A1-F6EECF244321}">
                <p14:modId xmlns:p14="http://schemas.microsoft.com/office/powerpoint/2010/main" val="2092208266"/>
              </p:ext>
            </p:extLst>
          </p:nvPr>
        </p:nvGraphicFramePr>
        <p:xfrm>
          <a:off x="526093" y="751562"/>
          <a:ext cx="11459228" cy="5368372"/>
        </p:xfrm>
        <a:graphic>
          <a:graphicData uri="http://schemas.openxmlformats.org/drawingml/2006/table">
            <a:tbl>
              <a:tblPr/>
              <a:tblGrid>
                <a:gridCol w="1775815">
                  <a:extLst>
                    <a:ext uri="{9D8B030D-6E8A-4147-A177-3AD203B41FA5}">
                      <a16:colId xmlns:a16="http://schemas.microsoft.com/office/drawing/2014/main" val="1046529653"/>
                    </a:ext>
                  </a:extLst>
                </a:gridCol>
                <a:gridCol w="1343166">
                  <a:extLst>
                    <a:ext uri="{9D8B030D-6E8A-4147-A177-3AD203B41FA5}">
                      <a16:colId xmlns:a16="http://schemas.microsoft.com/office/drawing/2014/main" val="2989398286"/>
                    </a:ext>
                  </a:extLst>
                </a:gridCol>
                <a:gridCol w="1828800">
                  <a:extLst>
                    <a:ext uri="{9D8B030D-6E8A-4147-A177-3AD203B41FA5}">
                      <a16:colId xmlns:a16="http://schemas.microsoft.com/office/drawing/2014/main" val="992861479"/>
                    </a:ext>
                  </a:extLst>
                </a:gridCol>
                <a:gridCol w="2743200">
                  <a:extLst>
                    <a:ext uri="{9D8B030D-6E8A-4147-A177-3AD203B41FA5}">
                      <a16:colId xmlns:a16="http://schemas.microsoft.com/office/drawing/2014/main" val="1792424300"/>
                    </a:ext>
                  </a:extLst>
                </a:gridCol>
                <a:gridCol w="901874">
                  <a:extLst>
                    <a:ext uri="{9D8B030D-6E8A-4147-A177-3AD203B41FA5}">
                      <a16:colId xmlns:a16="http://schemas.microsoft.com/office/drawing/2014/main" val="3319265303"/>
                    </a:ext>
                  </a:extLst>
                </a:gridCol>
                <a:gridCol w="968855">
                  <a:extLst>
                    <a:ext uri="{9D8B030D-6E8A-4147-A177-3AD203B41FA5}">
                      <a16:colId xmlns:a16="http://schemas.microsoft.com/office/drawing/2014/main" val="1470748733"/>
                    </a:ext>
                  </a:extLst>
                </a:gridCol>
                <a:gridCol w="948759">
                  <a:extLst>
                    <a:ext uri="{9D8B030D-6E8A-4147-A177-3AD203B41FA5}">
                      <a16:colId xmlns:a16="http://schemas.microsoft.com/office/drawing/2014/main" val="1090984433"/>
                    </a:ext>
                  </a:extLst>
                </a:gridCol>
                <a:gridCol w="948759">
                  <a:extLst>
                    <a:ext uri="{9D8B030D-6E8A-4147-A177-3AD203B41FA5}">
                      <a16:colId xmlns:a16="http://schemas.microsoft.com/office/drawing/2014/main" val="4101922759"/>
                    </a:ext>
                  </a:extLst>
                </a:gridCol>
              </a:tblGrid>
              <a:tr h="331366">
                <a:tc>
                  <a:txBody>
                    <a:bodyPr/>
                    <a:lstStyle/>
                    <a:p>
                      <a:pPr algn="l" fontAlgn="b"/>
                      <a:r>
                        <a:rPr lang="en-US" sz="1000" b="1" i="0" u="none" strike="noStrike" dirty="0">
                          <a:solidFill>
                            <a:srgbClr val="000000"/>
                          </a:solidFill>
                          <a:effectLst/>
                          <a:latin typeface="Arial" panose="020B0604020202020204" pitchFamily="34" charset="0"/>
                        </a:rPr>
                        <a:t>Scientific Name</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1" i="0" u="none" strike="noStrike">
                          <a:solidFill>
                            <a:srgbClr val="000000"/>
                          </a:solidFill>
                          <a:effectLst/>
                          <a:latin typeface="Arial" panose="020B0604020202020204" pitchFamily="34" charset="0"/>
                        </a:rPr>
                        <a:t>Common Name</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1" i="0" u="none" strike="noStrike" dirty="0">
                          <a:solidFill>
                            <a:srgbClr val="000000"/>
                          </a:solidFill>
                          <a:effectLst/>
                          <a:latin typeface="Arial" panose="020B0604020202020204" pitchFamily="34" charset="0"/>
                        </a:rPr>
                        <a:t>Broad Habitat </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1" i="0" u="none" strike="noStrike" dirty="0">
                          <a:solidFill>
                            <a:srgbClr val="000000"/>
                          </a:solidFill>
                          <a:effectLst/>
                          <a:latin typeface="Arial" panose="020B0604020202020204" pitchFamily="34" charset="0"/>
                        </a:rPr>
                        <a:t>Importance of Sandhills</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Arial" panose="020B0604020202020204" pitchFamily="34" charset="0"/>
                        </a:rPr>
                        <a:t>State Status</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Arial" panose="020B0604020202020204" pitchFamily="34" charset="0"/>
                        </a:rPr>
                        <a:t>Federal Status</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Arial" panose="020B0604020202020204" pitchFamily="34" charset="0"/>
                        </a:rPr>
                        <a:t>State Rank</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Arial" panose="020B0604020202020204" pitchFamily="34" charset="0"/>
                        </a:rPr>
                        <a:t>Global Rank</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3922524"/>
                  </a:ext>
                </a:extLst>
              </a:tr>
              <a:tr h="213652">
                <a:tc>
                  <a:txBody>
                    <a:bodyPr/>
                    <a:lstStyle/>
                    <a:p>
                      <a:pPr algn="l" fontAlgn="b"/>
                      <a:r>
                        <a:rPr lang="en-US" sz="1000" b="0" i="1" u="none" strike="noStrike" dirty="0" err="1">
                          <a:solidFill>
                            <a:srgbClr val="000000"/>
                          </a:solidFill>
                          <a:effectLst/>
                          <a:latin typeface="Arial" panose="020B0604020202020204" pitchFamily="34" charset="0"/>
                        </a:rPr>
                        <a:t>Rhynchospora</a:t>
                      </a:r>
                      <a:r>
                        <a:rPr lang="en-US" sz="1000" b="0" i="1" u="none" strike="noStrike" dirty="0">
                          <a:solidFill>
                            <a:srgbClr val="000000"/>
                          </a:solidFill>
                          <a:effectLst/>
                          <a:latin typeface="Arial" panose="020B0604020202020204" pitchFamily="34" charset="0"/>
                        </a:rPr>
                        <a:t> </a:t>
                      </a:r>
                      <a:r>
                        <a:rPr lang="en-US" sz="1000" b="0" i="1" u="none" strike="noStrike" dirty="0" err="1">
                          <a:solidFill>
                            <a:srgbClr val="000000"/>
                          </a:solidFill>
                          <a:effectLst/>
                          <a:latin typeface="Arial" panose="020B0604020202020204" pitchFamily="34" charset="0"/>
                        </a:rPr>
                        <a:t>crinipes</a:t>
                      </a:r>
                      <a:endParaRPr lang="en-US" sz="1000" b="0" i="1" u="none" strike="noStrike" dirty="0">
                        <a:solidFill>
                          <a:srgbClr val="000000"/>
                        </a:solidFill>
                        <a:effectLst/>
                        <a:latin typeface="Arial" panose="020B0604020202020204" pitchFamily="34" charset="0"/>
                      </a:endParaRP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Arial" panose="020B0604020202020204" pitchFamily="34" charset="0"/>
                        </a:rPr>
                        <a:t>Alabama </a:t>
                      </a:r>
                      <a:r>
                        <a:rPr lang="en-US" sz="1000" b="0" i="0" u="none" strike="noStrike" dirty="0" err="1">
                          <a:solidFill>
                            <a:srgbClr val="000000"/>
                          </a:solidFill>
                          <a:effectLst/>
                          <a:latin typeface="Arial" panose="020B0604020202020204" pitchFamily="34" charset="0"/>
                        </a:rPr>
                        <a:t>Beaksedge</a:t>
                      </a:r>
                      <a:endParaRPr lang="en-US" sz="1000" b="0" i="0" u="none" strike="noStrike" dirty="0">
                        <a:solidFill>
                          <a:srgbClr val="000000"/>
                        </a:solidFill>
                        <a:effectLst/>
                        <a:latin typeface="Arial" panose="020B0604020202020204" pitchFamily="34" charset="0"/>
                      </a:endParaRP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Arial" panose="020B0604020202020204" pitchFamily="34" charset="0"/>
                        </a:rPr>
                        <a:t>blackwater stream</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Arial" panose="020B0604020202020204" pitchFamily="34" charset="0"/>
                        </a:rPr>
                        <a:t>occurs nowhere else in NC</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Arial" panose="020B0604020202020204" pitchFamily="34" charset="0"/>
                        </a:rPr>
                        <a:t>T</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0" b="0" i="0" u="none" strike="noStrike" dirty="0">
                        <a:solidFill>
                          <a:srgbClr val="000000"/>
                        </a:solidFill>
                        <a:effectLst/>
                        <a:latin typeface="Arial" panose="020B0604020202020204" pitchFamily="34" charset="0"/>
                      </a:endParaRP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Arial" panose="020B0604020202020204" pitchFamily="34" charset="0"/>
                        </a:rPr>
                        <a:t>S1</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Arial" panose="020B0604020202020204" pitchFamily="34" charset="0"/>
                        </a:rPr>
                        <a:t>G3</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3914641"/>
                  </a:ext>
                </a:extLst>
              </a:tr>
              <a:tr h="213652">
                <a:tc>
                  <a:txBody>
                    <a:bodyPr/>
                    <a:lstStyle/>
                    <a:p>
                      <a:pPr algn="l" fontAlgn="b"/>
                      <a:r>
                        <a:rPr lang="en-US" sz="1000" b="0" i="1" u="none" strike="noStrike" dirty="0">
                          <a:solidFill>
                            <a:srgbClr val="000000"/>
                          </a:solidFill>
                          <a:effectLst/>
                          <a:latin typeface="Arial" panose="020B0604020202020204" pitchFamily="34" charset="0"/>
                        </a:rPr>
                        <a:t>Eupatorium </a:t>
                      </a:r>
                      <a:r>
                        <a:rPr lang="en-US" sz="1000" b="0" i="1" u="none" strike="noStrike" dirty="0" err="1">
                          <a:solidFill>
                            <a:srgbClr val="000000"/>
                          </a:solidFill>
                          <a:effectLst/>
                          <a:latin typeface="Arial" panose="020B0604020202020204" pitchFamily="34" charset="0"/>
                        </a:rPr>
                        <a:t>paludicola</a:t>
                      </a:r>
                      <a:endParaRPr lang="en-US" sz="1000" b="0" i="1" u="none" strike="noStrike" dirty="0">
                        <a:solidFill>
                          <a:srgbClr val="000000"/>
                        </a:solidFill>
                        <a:effectLst/>
                        <a:latin typeface="Arial" panose="020B0604020202020204" pitchFamily="34" charset="0"/>
                      </a:endParaRP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Arial" panose="020B0604020202020204" pitchFamily="34" charset="0"/>
                        </a:rPr>
                        <a:t>Bay Boneset</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Arial" panose="020B0604020202020204" pitchFamily="34" charset="0"/>
                        </a:rPr>
                        <a:t>Upland depressional wetlands</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Arial" panose="020B0604020202020204" pitchFamily="34" charset="0"/>
                      </a:endParaRP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Arial" panose="020B0604020202020204" pitchFamily="34" charset="0"/>
                        </a:rPr>
                        <a:t>E</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0" b="0" i="0" u="none" strike="noStrike" dirty="0">
                        <a:solidFill>
                          <a:srgbClr val="000000"/>
                        </a:solidFill>
                        <a:effectLst/>
                        <a:latin typeface="Arial" panose="020B0604020202020204" pitchFamily="34" charset="0"/>
                      </a:endParaRP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Arial" panose="020B0604020202020204" pitchFamily="34" charset="0"/>
                        </a:rPr>
                        <a:t>S1S2</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Arial" panose="020B0604020202020204" pitchFamily="34" charset="0"/>
                        </a:rPr>
                        <a:t>G2</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07066265"/>
                  </a:ext>
                </a:extLst>
              </a:tr>
              <a:tr h="203993">
                <a:tc>
                  <a:txBody>
                    <a:bodyPr/>
                    <a:lstStyle/>
                    <a:p>
                      <a:pPr algn="l" fontAlgn="b"/>
                      <a:r>
                        <a:rPr lang="en-US" sz="1000" b="0" i="1" u="none" strike="noStrike">
                          <a:solidFill>
                            <a:srgbClr val="000000"/>
                          </a:solidFill>
                          <a:effectLst/>
                          <a:latin typeface="Arial" panose="020B0604020202020204" pitchFamily="34" charset="0"/>
                        </a:rPr>
                        <a:t>Lilium pyrophilum</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Arial" panose="020B0604020202020204" pitchFamily="34" charset="0"/>
                        </a:rPr>
                        <a:t>Sandhills Lily</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err="1">
                          <a:solidFill>
                            <a:srgbClr val="000000"/>
                          </a:solidFill>
                          <a:effectLst/>
                          <a:latin typeface="Arial" panose="020B0604020202020204" pitchFamily="34" charset="0"/>
                        </a:rPr>
                        <a:t>streamhead</a:t>
                      </a:r>
                      <a:r>
                        <a:rPr lang="en-US" sz="1000" b="0" i="0" u="none" strike="noStrike" dirty="0">
                          <a:solidFill>
                            <a:srgbClr val="000000"/>
                          </a:solidFill>
                          <a:effectLst/>
                          <a:latin typeface="Arial" panose="020B0604020202020204" pitchFamily="34" charset="0"/>
                        </a:rPr>
                        <a:t> </a:t>
                      </a:r>
                      <a:r>
                        <a:rPr lang="en-US" sz="1000" b="0" i="0" u="none" strike="noStrike" dirty="0" err="1">
                          <a:solidFill>
                            <a:srgbClr val="000000"/>
                          </a:solidFill>
                          <a:effectLst/>
                          <a:latin typeface="Arial" panose="020B0604020202020204" pitchFamily="34" charset="0"/>
                        </a:rPr>
                        <a:t>pocosin</a:t>
                      </a:r>
                      <a:endParaRPr lang="en-US" sz="1000" b="0" i="0" u="none" strike="noStrike" dirty="0">
                        <a:solidFill>
                          <a:srgbClr val="000000"/>
                        </a:solidFill>
                        <a:effectLst/>
                        <a:latin typeface="Arial" panose="020B0604020202020204" pitchFamily="34" charset="0"/>
                      </a:endParaRP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Arial" panose="020B0604020202020204" pitchFamily="34" charset="0"/>
                        </a:rPr>
                        <a:t>endemic</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Arial" panose="020B0604020202020204" pitchFamily="34" charset="0"/>
                        </a:rPr>
                        <a:t>E</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0" b="0" i="0" u="none" strike="noStrike" dirty="0">
                        <a:solidFill>
                          <a:srgbClr val="000000"/>
                        </a:solidFill>
                        <a:effectLst/>
                        <a:latin typeface="Arial" panose="020B0604020202020204" pitchFamily="34" charset="0"/>
                      </a:endParaRP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panose="020B0604020202020204" pitchFamily="34" charset="0"/>
                        </a:rPr>
                        <a:t>S2</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panose="020B0604020202020204" pitchFamily="34" charset="0"/>
                        </a:rPr>
                        <a:t>G2</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1077608"/>
                  </a:ext>
                </a:extLst>
              </a:tr>
              <a:tr h="184653">
                <a:tc>
                  <a:txBody>
                    <a:bodyPr/>
                    <a:lstStyle/>
                    <a:p>
                      <a:pPr algn="l" fontAlgn="b"/>
                      <a:r>
                        <a:rPr lang="en-US" sz="1000" b="0" i="1" u="none" strike="noStrike" dirty="0">
                          <a:solidFill>
                            <a:srgbClr val="000000"/>
                          </a:solidFill>
                          <a:effectLst/>
                          <a:latin typeface="Arial" panose="020B0604020202020204" pitchFamily="34" charset="0"/>
                        </a:rPr>
                        <a:t>Lindera </a:t>
                      </a:r>
                      <a:r>
                        <a:rPr lang="en-US" sz="1000" b="0" i="1" u="none" strike="noStrike" dirty="0" err="1">
                          <a:solidFill>
                            <a:srgbClr val="000000"/>
                          </a:solidFill>
                          <a:effectLst/>
                          <a:latin typeface="Arial" panose="020B0604020202020204" pitchFamily="34" charset="0"/>
                        </a:rPr>
                        <a:t>subcoriacea</a:t>
                      </a:r>
                      <a:endParaRPr lang="en-US" sz="1000" b="0" i="1" u="none" strike="noStrike" dirty="0">
                        <a:solidFill>
                          <a:srgbClr val="000000"/>
                        </a:solidFill>
                        <a:effectLst/>
                        <a:latin typeface="Arial" panose="020B0604020202020204" pitchFamily="34" charset="0"/>
                      </a:endParaRP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Arial" panose="020B0604020202020204" pitchFamily="34" charset="0"/>
                        </a:rPr>
                        <a:t>Bog Spicebush</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err="1">
                          <a:solidFill>
                            <a:srgbClr val="000000"/>
                          </a:solidFill>
                          <a:effectLst/>
                          <a:latin typeface="Arial" panose="020B0604020202020204" pitchFamily="34" charset="0"/>
                        </a:rPr>
                        <a:t>streamhead</a:t>
                      </a:r>
                      <a:r>
                        <a:rPr lang="en-US" sz="1000" b="0" i="0" u="none" strike="noStrike" dirty="0">
                          <a:solidFill>
                            <a:srgbClr val="000000"/>
                          </a:solidFill>
                          <a:effectLst/>
                          <a:latin typeface="Arial" panose="020B0604020202020204" pitchFamily="34" charset="0"/>
                        </a:rPr>
                        <a:t> </a:t>
                      </a:r>
                      <a:r>
                        <a:rPr lang="en-US" sz="1000" b="0" i="0" u="none" strike="noStrike" dirty="0" err="1">
                          <a:solidFill>
                            <a:srgbClr val="000000"/>
                          </a:solidFill>
                          <a:effectLst/>
                          <a:latin typeface="Arial" panose="020B0604020202020204" pitchFamily="34" charset="0"/>
                        </a:rPr>
                        <a:t>pocosin</a:t>
                      </a:r>
                      <a:endParaRPr lang="en-US" sz="1000" b="0" i="0" u="none" strike="noStrike" dirty="0">
                        <a:solidFill>
                          <a:srgbClr val="000000"/>
                        </a:solidFill>
                        <a:effectLst/>
                        <a:latin typeface="Arial" panose="020B0604020202020204" pitchFamily="34" charset="0"/>
                      </a:endParaRP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Arial" panose="020B0604020202020204" pitchFamily="34" charset="0"/>
                        </a:rPr>
                        <a:t>North Carolina populations predominantly in Sandhills</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Arial" panose="020B0604020202020204" pitchFamily="34" charset="0"/>
                        </a:rPr>
                        <a:t>SC-V</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0" b="0" i="0" u="none" strike="noStrike" dirty="0">
                        <a:solidFill>
                          <a:srgbClr val="000000"/>
                        </a:solidFill>
                        <a:effectLst/>
                        <a:latin typeface="Arial" panose="020B0604020202020204" pitchFamily="34" charset="0"/>
                      </a:endParaRP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Arial" panose="020B0604020202020204" pitchFamily="34" charset="0"/>
                        </a:rPr>
                        <a:t>S2</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Arial" panose="020B0604020202020204" pitchFamily="34" charset="0"/>
                        </a:rPr>
                        <a:t>G3</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3124270"/>
                  </a:ext>
                </a:extLst>
              </a:tr>
              <a:tr h="233680">
                <a:tc>
                  <a:txBody>
                    <a:bodyPr/>
                    <a:lstStyle/>
                    <a:p>
                      <a:pPr algn="l" fontAlgn="b"/>
                      <a:r>
                        <a:rPr lang="en-US" sz="1000" b="0" i="1" u="none" strike="noStrike" dirty="0">
                          <a:solidFill>
                            <a:srgbClr val="000000"/>
                          </a:solidFill>
                          <a:effectLst/>
                          <a:latin typeface="Arial" panose="020B0604020202020204" pitchFamily="34" charset="0"/>
                        </a:rPr>
                        <a:t>Rhus </a:t>
                      </a:r>
                      <a:r>
                        <a:rPr lang="en-US" sz="1000" b="0" i="1" u="none" strike="noStrike" dirty="0" err="1">
                          <a:solidFill>
                            <a:srgbClr val="000000"/>
                          </a:solidFill>
                          <a:effectLst/>
                          <a:latin typeface="Arial" panose="020B0604020202020204" pitchFamily="34" charset="0"/>
                        </a:rPr>
                        <a:t>michauxii</a:t>
                      </a:r>
                      <a:endParaRPr lang="en-US" sz="1000" b="0" i="1" u="none" strike="noStrike" dirty="0">
                        <a:solidFill>
                          <a:srgbClr val="000000"/>
                        </a:solidFill>
                        <a:effectLst/>
                        <a:latin typeface="Arial" panose="020B0604020202020204" pitchFamily="34" charset="0"/>
                      </a:endParaRP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Arial" panose="020B0604020202020204" pitchFamily="34" charset="0"/>
                        </a:rPr>
                        <a:t>Michaux's Sumac</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Arial" panose="020B0604020202020204" pitchFamily="34" charset="0"/>
                        </a:rPr>
                        <a:t>Longleaf pine forest</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Arial" panose="020B0604020202020204" pitchFamily="34" charset="0"/>
                        </a:rPr>
                        <a:t>North Carolina populations predominantly in Sandhills</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Arial" panose="020B0604020202020204" pitchFamily="34" charset="0"/>
                        </a:rPr>
                        <a:t>E</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panose="020B0604020202020204" pitchFamily="34" charset="0"/>
                        </a:rPr>
                        <a:t>E</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panose="020B0604020202020204" pitchFamily="34" charset="0"/>
                        </a:rPr>
                        <a:t>S2</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Arial" panose="020B0604020202020204" pitchFamily="34" charset="0"/>
                        </a:rPr>
                        <a:t>G2G3</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2454930"/>
                  </a:ext>
                </a:extLst>
              </a:tr>
              <a:tr h="213652">
                <a:tc>
                  <a:txBody>
                    <a:bodyPr/>
                    <a:lstStyle/>
                    <a:p>
                      <a:pPr algn="l" fontAlgn="b"/>
                      <a:r>
                        <a:rPr lang="en-US" sz="1000" b="0" i="1" u="none" strike="noStrike" dirty="0" err="1">
                          <a:solidFill>
                            <a:srgbClr val="000000"/>
                          </a:solidFill>
                          <a:effectLst/>
                          <a:latin typeface="Arial" panose="020B0604020202020204" pitchFamily="34" charset="0"/>
                        </a:rPr>
                        <a:t>Sagittaria</a:t>
                      </a:r>
                      <a:r>
                        <a:rPr lang="en-US" sz="1000" b="0" i="1" u="none" strike="noStrike" dirty="0">
                          <a:solidFill>
                            <a:srgbClr val="000000"/>
                          </a:solidFill>
                          <a:effectLst/>
                          <a:latin typeface="Arial" panose="020B0604020202020204" pitchFamily="34" charset="0"/>
                        </a:rPr>
                        <a:t> macrocarpa</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err="1">
                          <a:solidFill>
                            <a:srgbClr val="000000"/>
                          </a:solidFill>
                          <a:effectLst/>
                          <a:latin typeface="Arial" panose="020B0604020202020204" pitchFamily="34" charset="0"/>
                        </a:rPr>
                        <a:t>Streamhead</a:t>
                      </a:r>
                      <a:r>
                        <a:rPr lang="en-US" sz="1000" b="0" i="0" u="none" strike="noStrike" dirty="0">
                          <a:solidFill>
                            <a:srgbClr val="000000"/>
                          </a:solidFill>
                          <a:effectLst/>
                          <a:latin typeface="Arial" panose="020B0604020202020204" pitchFamily="34" charset="0"/>
                        </a:rPr>
                        <a:t> </a:t>
                      </a:r>
                      <a:r>
                        <a:rPr lang="en-US" sz="1000" b="0" i="0" u="none" strike="noStrike" dirty="0" err="1">
                          <a:solidFill>
                            <a:srgbClr val="000000"/>
                          </a:solidFill>
                          <a:effectLst/>
                          <a:latin typeface="Arial" panose="020B0604020202020204" pitchFamily="34" charset="0"/>
                        </a:rPr>
                        <a:t>Sagittaria</a:t>
                      </a:r>
                      <a:endParaRPr lang="en-US" sz="1000" b="0" i="0" u="none" strike="noStrike" dirty="0">
                        <a:solidFill>
                          <a:srgbClr val="000000"/>
                        </a:solidFill>
                        <a:effectLst/>
                        <a:latin typeface="Arial" panose="020B0604020202020204" pitchFamily="34" charset="0"/>
                      </a:endParaRP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Arial" panose="020B0604020202020204" pitchFamily="34" charset="0"/>
                        </a:rPr>
                        <a:t>beaver pond, impoundment</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Arial" panose="020B0604020202020204" pitchFamily="34" charset="0"/>
                        </a:rPr>
                        <a:t>endemic</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Arial" panose="020B0604020202020204" pitchFamily="34" charset="0"/>
                        </a:rPr>
                        <a:t>T</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0" b="0" i="0" u="none" strike="noStrike" dirty="0">
                        <a:solidFill>
                          <a:srgbClr val="000000"/>
                        </a:solidFill>
                        <a:effectLst/>
                        <a:latin typeface="Arial" panose="020B0604020202020204" pitchFamily="34" charset="0"/>
                      </a:endParaRP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Arial" panose="020B0604020202020204" pitchFamily="34" charset="0"/>
                        </a:rPr>
                        <a:t>S2</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Arial" panose="020B0604020202020204" pitchFamily="34" charset="0"/>
                        </a:rPr>
                        <a:t>G2</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7724100"/>
                  </a:ext>
                </a:extLst>
              </a:tr>
              <a:tr h="213652">
                <a:tc>
                  <a:txBody>
                    <a:bodyPr/>
                    <a:lstStyle/>
                    <a:p>
                      <a:pPr algn="l" fontAlgn="b"/>
                      <a:r>
                        <a:rPr lang="en-US" sz="1000" b="0" i="1" u="none" strike="noStrike" dirty="0" err="1">
                          <a:solidFill>
                            <a:srgbClr val="000000"/>
                          </a:solidFill>
                          <a:effectLst/>
                          <a:latin typeface="Arial" panose="020B0604020202020204" pitchFamily="34" charset="0"/>
                        </a:rPr>
                        <a:t>Schwalbea</a:t>
                      </a:r>
                      <a:r>
                        <a:rPr lang="en-US" sz="1000" b="0" i="1" u="none" strike="noStrike" dirty="0">
                          <a:solidFill>
                            <a:srgbClr val="000000"/>
                          </a:solidFill>
                          <a:effectLst/>
                          <a:latin typeface="Arial" panose="020B0604020202020204" pitchFamily="34" charset="0"/>
                        </a:rPr>
                        <a:t> americana</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err="1">
                          <a:solidFill>
                            <a:srgbClr val="000000"/>
                          </a:solidFill>
                          <a:effectLst/>
                          <a:latin typeface="Arial" panose="020B0604020202020204" pitchFamily="34" charset="0"/>
                        </a:rPr>
                        <a:t>Chaffseed</a:t>
                      </a:r>
                      <a:endParaRPr lang="en-US" sz="1000" b="0" i="0" u="none" strike="noStrike" dirty="0">
                        <a:solidFill>
                          <a:srgbClr val="000000"/>
                        </a:solidFill>
                        <a:effectLst/>
                        <a:latin typeface="Arial" panose="020B0604020202020204" pitchFamily="34" charset="0"/>
                      </a:endParaRP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Arial" panose="020B0604020202020204" pitchFamily="34" charset="0"/>
                        </a:rPr>
                        <a:t>Longleaf pine forest</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Arial" panose="020B0604020202020204" pitchFamily="34" charset="0"/>
                        </a:rPr>
                        <a:t>occurs nowhere else in NC</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panose="020B0604020202020204" pitchFamily="34" charset="0"/>
                        </a:rPr>
                        <a:t>E</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panose="020B0604020202020204" pitchFamily="34" charset="0"/>
                        </a:rPr>
                        <a:t>E</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Arial" panose="020B0604020202020204" pitchFamily="34" charset="0"/>
                        </a:rPr>
                        <a:t>S1</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panose="020B0604020202020204" pitchFamily="34" charset="0"/>
                        </a:rPr>
                        <a:t>G2</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5652317"/>
                  </a:ext>
                </a:extLst>
              </a:tr>
              <a:tr h="213652">
                <a:tc>
                  <a:txBody>
                    <a:bodyPr/>
                    <a:lstStyle/>
                    <a:p>
                      <a:pPr algn="l" fontAlgn="b"/>
                      <a:r>
                        <a:rPr lang="en-US" sz="1000" b="0" i="1" u="none" strike="noStrike" dirty="0" err="1">
                          <a:solidFill>
                            <a:srgbClr val="000000"/>
                          </a:solidFill>
                          <a:effectLst/>
                          <a:latin typeface="Arial" panose="020B0604020202020204" pitchFamily="34" charset="0"/>
                        </a:rPr>
                        <a:t>Orthochilus</a:t>
                      </a:r>
                      <a:r>
                        <a:rPr lang="en-US" sz="1000" b="0" i="1" u="none" strike="noStrike" dirty="0">
                          <a:solidFill>
                            <a:srgbClr val="000000"/>
                          </a:solidFill>
                          <a:effectLst/>
                          <a:latin typeface="Arial" panose="020B0604020202020204" pitchFamily="34" charset="0"/>
                        </a:rPr>
                        <a:t> </a:t>
                      </a:r>
                      <a:r>
                        <a:rPr lang="en-US" sz="1000" b="0" i="1" u="none" strike="noStrike" dirty="0" err="1">
                          <a:solidFill>
                            <a:srgbClr val="000000"/>
                          </a:solidFill>
                          <a:effectLst/>
                          <a:latin typeface="Arial" panose="020B0604020202020204" pitchFamily="34" charset="0"/>
                        </a:rPr>
                        <a:t>ecristatus</a:t>
                      </a:r>
                      <a:endParaRPr lang="en-US" sz="1000" b="0" i="1" u="none" strike="noStrike" dirty="0">
                        <a:solidFill>
                          <a:srgbClr val="000000"/>
                        </a:solidFill>
                        <a:effectLst/>
                        <a:latin typeface="Arial" panose="020B0604020202020204" pitchFamily="34" charset="0"/>
                      </a:endParaRP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Arial" panose="020B0604020202020204" pitchFamily="34" charset="0"/>
                        </a:rPr>
                        <a:t>Spiked Medusa</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Arial" panose="020B0604020202020204" pitchFamily="34" charset="0"/>
                        </a:rPr>
                        <a:t>Longleaf pine forest</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Arial" panose="020B0604020202020204" pitchFamily="34" charset="0"/>
                      </a:endParaRP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Arial" panose="020B0604020202020204" pitchFamily="34" charset="0"/>
                        </a:rPr>
                        <a:t>E</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0" b="0" i="0" u="none" strike="noStrike" dirty="0">
                        <a:solidFill>
                          <a:srgbClr val="000000"/>
                        </a:solidFill>
                        <a:effectLst/>
                        <a:latin typeface="Arial" panose="020B0604020202020204" pitchFamily="34" charset="0"/>
                      </a:endParaRP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Arial" panose="020B0604020202020204" pitchFamily="34" charset="0"/>
                        </a:rPr>
                        <a:t>S1</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panose="020B0604020202020204" pitchFamily="34" charset="0"/>
                        </a:rPr>
                        <a:t>G2G3</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4243803"/>
                  </a:ext>
                </a:extLst>
              </a:tr>
              <a:tr h="220901">
                <a:tc>
                  <a:txBody>
                    <a:bodyPr/>
                    <a:lstStyle/>
                    <a:p>
                      <a:pPr algn="l" fontAlgn="b"/>
                      <a:r>
                        <a:rPr lang="en-US" sz="1000" b="0" i="1" u="none" strike="noStrike" dirty="0" err="1">
                          <a:solidFill>
                            <a:srgbClr val="000000"/>
                          </a:solidFill>
                          <a:effectLst/>
                          <a:latin typeface="Arial" panose="020B0604020202020204" pitchFamily="34" charset="0"/>
                        </a:rPr>
                        <a:t>Carex</a:t>
                      </a:r>
                      <a:r>
                        <a:rPr lang="en-US" sz="1000" b="0" i="1" u="none" strike="noStrike" dirty="0">
                          <a:solidFill>
                            <a:srgbClr val="000000"/>
                          </a:solidFill>
                          <a:effectLst/>
                          <a:latin typeface="Arial" panose="020B0604020202020204" pitchFamily="34" charset="0"/>
                        </a:rPr>
                        <a:t> </a:t>
                      </a:r>
                      <a:r>
                        <a:rPr lang="en-US" sz="1000" b="0" i="1" u="none" strike="noStrike" dirty="0" err="1">
                          <a:solidFill>
                            <a:srgbClr val="000000"/>
                          </a:solidFill>
                          <a:effectLst/>
                          <a:latin typeface="Arial" panose="020B0604020202020204" pitchFamily="34" charset="0"/>
                        </a:rPr>
                        <a:t>austrodeflixa</a:t>
                      </a:r>
                      <a:r>
                        <a:rPr lang="en-US" sz="1000" b="0" i="1" u="none" strike="noStrike" dirty="0">
                          <a:solidFill>
                            <a:srgbClr val="000000"/>
                          </a:solidFill>
                          <a:effectLst/>
                          <a:latin typeface="Arial" panose="020B0604020202020204" pitchFamily="34" charset="0"/>
                        </a:rPr>
                        <a:t> (former </a:t>
                      </a:r>
                      <a:r>
                        <a:rPr lang="en-US" sz="1000" b="0" i="1" u="none" strike="noStrike" dirty="0" err="1">
                          <a:solidFill>
                            <a:srgbClr val="000000"/>
                          </a:solidFill>
                          <a:effectLst/>
                          <a:latin typeface="Arial" panose="020B0604020202020204" pitchFamily="34" charset="0"/>
                        </a:rPr>
                        <a:t>sp</a:t>
                      </a:r>
                      <a:r>
                        <a:rPr lang="en-US" sz="1000" b="0" i="1" u="none" strike="noStrike" dirty="0">
                          <a:solidFill>
                            <a:srgbClr val="000000"/>
                          </a:solidFill>
                          <a:effectLst/>
                          <a:latin typeface="Arial" panose="020B0604020202020204" pitchFamily="34" charset="0"/>
                        </a:rPr>
                        <a:t> 4)</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Arial" panose="020B0604020202020204" pitchFamily="34" charset="0"/>
                        </a:rPr>
                        <a:t>Canebrake Sedge</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err="1">
                          <a:solidFill>
                            <a:srgbClr val="000000"/>
                          </a:solidFill>
                          <a:effectLst/>
                          <a:latin typeface="Arial" panose="020B0604020202020204" pitchFamily="34" charset="0"/>
                        </a:rPr>
                        <a:t>streamhead</a:t>
                      </a:r>
                      <a:r>
                        <a:rPr lang="en-US" sz="1000" b="0" i="0" u="none" strike="noStrike" dirty="0">
                          <a:solidFill>
                            <a:srgbClr val="000000"/>
                          </a:solidFill>
                          <a:effectLst/>
                          <a:latin typeface="Arial" panose="020B0604020202020204" pitchFamily="34" charset="0"/>
                        </a:rPr>
                        <a:t> </a:t>
                      </a:r>
                      <a:r>
                        <a:rPr lang="en-US" sz="1000" b="0" i="0" u="none" strike="noStrike" dirty="0" err="1">
                          <a:solidFill>
                            <a:srgbClr val="000000"/>
                          </a:solidFill>
                          <a:effectLst/>
                          <a:latin typeface="Arial" panose="020B0604020202020204" pitchFamily="34" charset="0"/>
                        </a:rPr>
                        <a:t>pocosin</a:t>
                      </a:r>
                      <a:endParaRPr lang="en-US" sz="1000" b="0" i="0" u="none" strike="noStrike" dirty="0">
                        <a:solidFill>
                          <a:srgbClr val="000000"/>
                        </a:solidFill>
                        <a:effectLst/>
                        <a:latin typeface="Arial" panose="020B0604020202020204" pitchFamily="34" charset="0"/>
                      </a:endParaRP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Arial" panose="020B0604020202020204" pitchFamily="34" charset="0"/>
                        </a:rPr>
                        <a:t>North Carolina populations predominantly in Sandhills</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Arial" panose="020B0604020202020204" pitchFamily="34" charset="0"/>
                        </a:rPr>
                        <a:t>SR-L</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0" b="0" i="0" u="none" strike="noStrike" dirty="0">
                        <a:solidFill>
                          <a:srgbClr val="000000"/>
                        </a:solidFill>
                        <a:effectLst/>
                        <a:latin typeface="Arial" panose="020B0604020202020204" pitchFamily="34" charset="0"/>
                      </a:endParaRP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Arial" panose="020B0604020202020204" pitchFamily="34" charset="0"/>
                        </a:rPr>
                        <a:t>S3</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Arial" panose="020B0604020202020204" pitchFamily="34" charset="0"/>
                        </a:rPr>
                        <a:t>G3G34</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4851512"/>
                  </a:ext>
                </a:extLst>
              </a:tr>
              <a:tr h="203993">
                <a:tc>
                  <a:txBody>
                    <a:bodyPr/>
                    <a:lstStyle/>
                    <a:p>
                      <a:pPr algn="l" fontAlgn="b"/>
                      <a:r>
                        <a:rPr lang="en-US" sz="1000" b="0" i="1" u="none" strike="noStrike" dirty="0" err="1">
                          <a:solidFill>
                            <a:srgbClr val="000000"/>
                          </a:solidFill>
                          <a:effectLst/>
                          <a:latin typeface="Arial" panose="020B0604020202020204" pitchFamily="34" charset="0"/>
                        </a:rPr>
                        <a:t>Dichanthelium</a:t>
                      </a:r>
                      <a:r>
                        <a:rPr lang="en-US" sz="1000" b="0" i="1" u="none" strike="noStrike" dirty="0">
                          <a:solidFill>
                            <a:srgbClr val="000000"/>
                          </a:solidFill>
                          <a:effectLst/>
                          <a:latin typeface="Arial" panose="020B0604020202020204" pitchFamily="34" charset="0"/>
                        </a:rPr>
                        <a:t> </a:t>
                      </a:r>
                      <a:r>
                        <a:rPr lang="en-US" sz="1000" b="0" i="1" u="none" strike="noStrike" dirty="0" err="1">
                          <a:solidFill>
                            <a:srgbClr val="000000"/>
                          </a:solidFill>
                          <a:effectLst/>
                          <a:latin typeface="Arial" panose="020B0604020202020204" pitchFamily="34" charset="0"/>
                        </a:rPr>
                        <a:t>cryptanthum</a:t>
                      </a:r>
                      <a:r>
                        <a:rPr lang="en-US" sz="1000" b="0" i="1" u="none" strike="noStrike" dirty="0">
                          <a:solidFill>
                            <a:srgbClr val="000000"/>
                          </a:solidFill>
                          <a:effectLst/>
                          <a:latin typeface="Arial" panose="020B0604020202020204" pitchFamily="34" charset="0"/>
                        </a:rPr>
                        <a:t> (former </a:t>
                      </a:r>
                      <a:r>
                        <a:rPr lang="en-US" sz="1000" b="0" i="1" u="none" strike="noStrike" dirty="0" err="1">
                          <a:solidFill>
                            <a:srgbClr val="000000"/>
                          </a:solidFill>
                          <a:effectLst/>
                          <a:latin typeface="Arial" panose="020B0604020202020204" pitchFamily="34" charset="0"/>
                        </a:rPr>
                        <a:t>sp</a:t>
                      </a:r>
                      <a:r>
                        <a:rPr lang="en-US" sz="1000" b="0" i="1" u="none" strike="noStrike" dirty="0">
                          <a:solidFill>
                            <a:srgbClr val="000000"/>
                          </a:solidFill>
                          <a:effectLst/>
                          <a:latin typeface="Arial" panose="020B0604020202020204" pitchFamily="34" charset="0"/>
                        </a:rPr>
                        <a:t> 9)</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Arial" panose="020B0604020202020204" pitchFamily="34" charset="0"/>
                        </a:rPr>
                        <a:t>Hidden-flowered Witchgrass</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err="1">
                          <a:solidFill>
                            <a:srgbClr val="000000"/>
                          </a:solidFill>
                          <a:effectLst/>
                          <a:latin typeface="Arial" panose="020B0604020202020204" pitchFamily="34" charset="0"/>
                        </a:rPr>
                        <a:t>streamhead</a:t>
                      </a:r>
                      <a:r>
                        <a:rPr lang="en-US" sz="1000" b="0" i="0" u="none" strike="noStrike" dirty="0">
                          <a:solidFill>
                            <a:srgbClr val="000000"/>
                          </a:solidFill>
                          <a:effectLst/>
                          <a:latin typeface="Arial" panose="020B0604020202020204" pitchFamily="34" charset="0"/>
                        </a:rPr>
                        <a:t> </a:t>
                      </a:r>
                      <a:r>
                        <a:rPr lang="en-US" sz="1000" b="0" i="0" u="none" strike="noStrike" dirty="0" err="1">
                          <a:solidFill>
                            <a:srgbClr val="000000"/>
                          </a:solidFill>
                          <a:effectLst/>
                          <a:latin typeface="Arial" panose="020B0604020202020204" pitchFamily="34" charset="0"/>
                        </a:rPr>
                        <a:t>pocosin</a:t>
                      </a:r>
                      <a:r>
                        <a:rPr lang="en-US" sz="1000" b="0" i="0" u="none" strike="noStrike" dirty="0">
                          <a:solidFill>
                            <a:srgbClr val="000000"/>
                          </a:solidFill>
                          <a:effectLst/>
                          <a:latin typeface="Arial" panose="020B0604020202020204" pitchFamily="34" charset="0"/>
                        </a:rPr>
                        <a:t> openings</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Arial" panose="020B0604020202020204" pitchFamily="34" charset="0"/>
                      </a:endParaRP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Arial" panose="020B0604020202020204" pitchFamily="34" charset="0"/>
                        </a:rPr>
                        <a:t>SR-T</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0" b="0" i="0" u="none" strike="noStrike" dirty="0">
                        <a:solidFill>
                          <a:srgbClr val="000000"/>
                        </a:solidFill>
                        <a:effectLst/>
                        <a:latin typeface="Arial" panose="020B0604020202020204" pitchFamily="34" charset="0"/>
                      </a:endParaRP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Arial" panose="020B0604020202020204" pitchFamily="34" charset="0"/>
                        </a:rPr>
                        <a:t>S2</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Arial" panose="020B0604020202020204" pitchFamily="34" charset="0"/>
                        </a:rPr>
                        <a:t>G3G4Q</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9101462"/>
                  </a:ext>
                </a:extLst>
              </a:tr>
              <a:tr h="203993">
                <a:tc>
                  <a:txBody>
                    <a:bodyPr/>
                    <a:lstStyle/>
                    <a:p>
                      <a:pPr algn="l" fontAlgn="b"/>
                      <a:r>
                        <a:rPr lang="en-US" sz="1000" b="0" i="1" u="none" strike="noStrike" dirty="0">
                          <a:solidFill>
                            <a:srgbClr val="000000"/>
                          </a:solidFill>
                          <a:effectLst/>
                          <a:latin typeface="Arial" panose="020B0604020202020204" pitchFamily="34" charset="0"/>
                        </a:rPr>
                        <a:t>Lobelia </a:t>
                      </a:r>
                      <a:r>
                        <a:rPr lang="en-US" sz="1000" b="0" i="1" u="none" strike="noStrike" dirty="0" err="1">
                          <a:solidFill>
                            <a:srgbClr val="000000"/>
                          </a:solidFill>
                          <a:effectLst/>
                          <a:latin typeface="Arial" panose="020B0604020202020204" pitchFamily="34" charset="0"/>
                        </a:rPr>
                        <a:t>boykinii</a:t>
                      </a:r>
                      <a:endParaRPr lang="en-US" sz="1000" b="0" i="1" u="none" strike="noStrike" dirty="0">
                        <a:solidFill>
                          <a:srgbClr val="000000"/>
                        </a:solidFill>
                        <a:effectLst/>
                        <a:latin typeface="Arial" panose="020B0604020202020204" pitchFamily="34" charset="0"/>
                      </a:endParaRP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Arial" panose="020B0604020202020204" pitchFamily="34" charset="0"/>
                        </a:rPr>
                        <a:t>Boykin's Lobelia</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Arial" panose="020B0604020202020204" pitchFamily="34" charset="0"/>
                        </a:rPr>
                        <a:t>upland depressional wetland</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Arial" panose="020B0604020202020204" pitchFamily="34" charset="0"/>
                      </a:endParaRP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Arial" panose="020B0604020202020204" pitchFamily="34" charset="0"/>
                        </a:rPr>
                        <a:t>E</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0" b="0" i="0" u="none" strike="noStrike" dirty="0">
                        <a:solidFill>
                          <a:srgbClr val="000000"/>
                        </a:solidFill>
                        <a:effectLst/>
                        <a:latin typeface="Arial" panose="020B0604020202020204" pitchFamily="34" charset="0"/>
                      </a:endParaRP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Arial" panose="020B0604020202020204" pitchFamily="34" charset="0"/>
                        </a:rPr>
                        <a:t>S1S2</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Arial" panose="020B0604020202020204" pitchFamily="34" charset="0"/>
                        </a:rPr>
                        <a:t>G2G3</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8859520"/>
                  </a:ext>
                </a:extLst>
              </a:tr>
              <a:tr h="213652">
                <a:tc>
                  <a:txBody>
                    <a:bodyPr/>
                    <a:lstStyle/>
                    <a:p>
                      <a:pPr algn="l" fontAlgn="b"/>
                      <a:r>
                        <a:rPr lang="en-US" sz="1000" b="0" i="1" u="none" strike="noStrike">
                          <a:solidFill>
                            <a:srgbClr val="000000"/>
                          </a:solidFill>
                          <a:effectLst/>
                          <a:latin typeface="Arial" panose="020B0604020202020204" pitchFamily="34" charset="0"/>
                        </a:rPr>
                        <a:t>Tridens chapmanii</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Arial" panose="020B0604020202020204" pitchFamily="34" charset="0"/>
                        </a:rPr>
                        <a:t>Chapman's Redtop</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Arial" panose="020B0604020202020204" pitchFamily="34" charset="0"/>
                        </a:rPr>
                        <a:t>Longleaf pine forest</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Arial" panose="020B0604020202020204" pitchFamily="34" charset="0"/>
                        </a:rPr>
                        <a:t>SC-V</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0" b="0" i="0" u="none" strike="noStrike" dirty="0">
                        <a:solidFill>
                          <a:srgbClr val="000000"/>
                        </a:solidFill>
                        <a:effectLst/>
                        <a:latin typeface="Arial" panose="020B0604020202020204" pitchFamily="34" charset="0"/>
                      </a:endParaRP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Arial" panose="020B0604020202020204" pitchFamily="34" charset="0"/>
                        </a:rPr>
                        <a:t>S1S2</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Arial" panose="020B0604020202020204" pitchFamily="34" charset="0"/>
                        </a:rPr>
                        <a:t>G3</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48526705"/>
                  </a:ext>
                </a:extLst>
              </a:tr>
              <a:tr h="213652">
                <a:tc>
                  <a:txBody>
                    <a:bodyPr/>
                    <a:lstStyle/>
                    <a:p>
                      <a:pPr algn="l" fontAlgn="b"/>
                      <a:r>
                        <a:rPr lang="en-US" sz="1000" b="0" i="1" u="none" strike="noStrike">
                          <a:solidFill>
                            <a:srgbClr val="000000"/>
                          </a:solidFill>
                          <a:effectLst/>
                          <a:latin typeface="Arial" panose="020B0604020202020204" pitchFamily="34" charset="0"/>
                        </a:rPr>
                        <a:t>Carex decomposita</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Arial" panose="020B0604020202020204" pitchFamily="34" charset="0"/>
                        </a:rPr>
                        <a:t>Cypress Knee Sedge</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Arial" panose="020B0604020202020204" pitchFamily="34" charset="0"/>
                        </a:rPr>
                        <a:t>beaver pond, impoundment</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Arial" panose="020B0604020202020204" pitchFamily="34" charset="0"/>
                      </a:endParaRP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Arial" panose="020B0604020202020204" pitchFamily="34" charset="0"/>
                        </a:rPr>
                        <a:t>SR-O</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0" b="0" i="0" u="none" strike="noStrike" dirty="0">
                        <a:solidFill>
                          <a:srgbClr val="000000"/>
                        </a:solidFill>
                        <a:effectLst/>
                        <a:latin typeface="Arial" panose="020B0604020202020204" pitchFamily="34" charset="0"/>
                      </a:endParaRP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Arial" panose="020B0604020202020204" pitchFamily="34" charset="0"/>
                        </a:rPr>
                        <a:t>S2</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Arial" panose="020B0604020202020204" pitchFamily="34" charset="0"/>
                        </a:rPr>
                        <a:t>G3G4</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0061621"/>
                  </a:ext>
                </a:extLst>
              </a:tr>
              <a:tr h="213652">
                <a:tc>
                  <a:txBody>
                    <a:bodyPr/>
                    <a:lstStyle/>
                    <a:p>
                      <a:pPr algn="l" fontAlgn="b"/>
                      <a:r>
                        <a:rPr lang="en-US" sz="1000" b="0" i="1" u="none" strike="noStrike" dirty="0" err="1">
                          <a:solidFill>
                            <a:srgbClr val="000000"/>
                          </a:solidFill>
                          <a:effectLst/>
                          <a:latin typeface="Arial" panose="020B0604020202020204" pitchFamily="34" charset="0"/>
                        </a:rPr>
                        <a:t>Muhlenbergia</a:t>
                      </a:r>
                      <a:r>
                        <a:rPr lang="en-US" sz="1000" b="0" i="1" u="none" strike="noStrike" dirty="0">
                          <a:solidFill>
                            <a:srgbClr val="000000"/>
                          </a:solidFill>
                          <a:effectLst/>
                          <a:latin typeface="Arial" panose="020B0604020202020204" pitchFamily="34" charset="0"/>
                        </a:rPr>
                        <a:t> </a:t>
                      </a:r>
                      <a:r>
                        <a:rPr lang="en-US" sz="1000" b="0" i="1" u="none" strike="noStrike" dirty="0" err="1">
                          <a:solidFill>
                            <a:srgbClr val="000000"/>
                          </a:solidFill>
                          <a:effectLst/>
                          <a:latin typeface="Arial" panose="020B0604020202020204" pitchFamily="34" charset="0"/>
                        </a:rPr>
                        <a:t>torreyana</a:t>
                      </a:r>
                      <a:endParaRPr lang="en-US" sz="1000" b="0" i="1" u="none" strike="noStrike" dirty="0">
                        <a:solidFill>
                          <a:srgbClr val="000000"/>
                        </a:solidFill>
                        <a:effectLst/>
                        <a:latin typeface="Arial" panose="020B0604020202020204" pitchFamily="34" charset="0"/>
                      </a:endParaRP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err="1">
                          <a:solidFill>
                            <a:srgbClr val="000000"/>
                          </a:solidFill>
                          <a:effectLst/>
                          <a:latin typeface="Arial" panose="020B0604020202020204" pitchFamily="34" charset="0"/>
                        </a:rPr>
                        <a:t>Pinebarren</a:t>
                      </a:r>
                      <a:r>
                        <a:rPr lang="en-US" sz="1000" b="0" i="0" u="none" strike="noStrike" dirty="0">
                          <a:solidFill>
                            <a:srgbClr val="000000"/>
                          </a:solidFill>
                          <a:effectLst/>
                          <a:latin typeface="Arial" panose="020B0604020202020204" pitchFamily="34" charset="0"/>
                        </a:rPr>
                        <a:t> </a:t>
                      </a:r>
                      <a:r>
                        <a:rPr lang="en-US" sz="1000" b="0" i="0" u="none" strike="noStrike" dirty="0" err="1">
                          <a:solidFill>
                            <a:srgbClr val="000000"/>
                          </a:solidFill>
                          <a:effectLst/>
                          <a:latin typeface="Arial" panose="020B0604020202020204" pitchFamily="34" charset="0"/>
                        </a:rPr>
                        <a:t>Smokegrass</a:t>
                      </a:r>
                      <a:endParaRPr lang="en-US" sz="1000" b="0" i="0" u="none" strike="noStrike" dirty="0">
                        <a:solidFill>
                          <a:srgbClr val="000000"/>
                        </a:solidFill>
                        <a:effectLst/>
                        <a:latin typeface="Arial" panose="020B0604020202020204" pitchFamily="34" charset="0"/>
                      </a:endParaRP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Arial" panose="020B0604020202020204" pitchFamily="34" charset="0"/>
                        </a:rPr>
                        <a:t>Upland depressional wetlands</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Arial" panose="020B0604020202020204" pitchFamily="34" charset="0"/>
                      </a:endParaRP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Arial" panose="020B0604020202020204" pitchFamily="34" charset="0"/>
                        </a:rPr>
                        <a:t>SC-V</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0" b="0" i="0" u="none" strike="noStrike" dirty="0">
                        <a:solidFill>
                          <a:srgbClr val="000000"/>
                        </a:solidFill>
                        <a:effectLst/>
                        <a:latin typeface="Arial" panose="020B0604020202020204" pitchFamily="34" charset="0"/>
                      </a:endParaRP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Arial" panose="020B0604020202020204" pitchFamily="34" charset="0"/>
                        </a:rPr>
                        <a:t>S2</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panose="020B0604020202020204" pitchFamily="34" charset="0"/>
                        </a:rPr>
                        <a:t>G3</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1739412"/>
                  </a:ext>
                </a:extLst>
              </a:tr>
              <a:tr h="213652">
                <a:tc>
                  <a:txBody>
                    <a:bodyPr/>
                    <a:lstStyle/>
                    <a:p>
                      <a:pPr algn="l" fontAlgn="b"/>
                      <a:r>
                        <a:rPr lang="en-US" sz="1000" b="0" i="1" u="none" strike="noStrike" dirty="0" err="1">
                          <a:solidFill>
                            <a:srgbClr val="000000"/>
                          </a:solidFill>
                          <a:effectLst/>
                          <a:latin typeface="Arial" panose="020B0604020202020204" pitchFamily="34" charset="0"/>
                        </a:rPr>
                        <a:t>Myriophyllum</a:t>
                      </a:r>
                      <a:r>
                        <a:rPr lang="en-US" sz="1000" b="0" i="1" u="none" strike="noStrike" dirty="0">
                          <a:solidFill>
                            <a:srgbClr val="000000"/>
                          </a:solidFill>
                          <a:effectLst/>
                          <a:latin typeface="Arial" panose="020B0604020202020204" pitchFamily="34" charset="0"/>
                        </a:rPr>
                        <a:t> </a:t>
                      </a:r>
                      <a:r>
                        <a:rPr lang="en-US" sz="1000" b="0" i="1" u="none" strike="noStrike" dirty="0" err="1">
                          <a:solidFill>
                            <a:srgbClr val="000000"/>
                          </a:solidFill>
                          <a:effectLst/>
                          <a:latin typeface="Arial" panose="020B0604020202020204" pitchFamily="34" charset="0"/>
                        </a:rPr>
                        <a:t>laxum</a:t>
                      </a:r>
                      <a:endParaRPr lang="en-US" sz="1000" b="0" i="1" u="none" strike="noStrike" dirty="0">
                        <a:solidFill>
                          <a:srgbClr val="000000"/>
                        </a:solidFill>
                        <a:effectLst/>
                        <a:latin typeface="Arial" panose="020B0604020202020204" pitchFamily="34" charset="0"/>
                      </a:endParaRP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Arial" panose="020B0604020202020204" pitchFamily="34" charset="0"/>
                        </a:rPr>
                        <a:t>Loose Water-milfoil</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Arial" panose="020B0604020202020204" pitchFamily="34" charset="0"/>
                        </a:rPr>
                        <a:t>impoundment</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Arial" panose="020B0604020202020204" pitchFamily="34" charset="0"/>
                      </a:endParaRP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Arial" panose="020B0604020202020204" pitchFamily="34" charset="0"/>
                        </a:rPr>
                        <a:t>E</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0" b="0" i="0" u="none" strike="noStrike" dirty="0">
                        <a:solidFill>
                          <a:srgbClr val="000000"/>
                        </a:solidFill>
                        <a:effectLst/>
                        <a:latin typeface="Arial" panose="020B0604020202020204" pitchFamily="34" charset="0"/>
                      </a:endParaRP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Arial" panose="020B0604020202020204" pitchFamily="34" charset="0"/>
                        </a:rPr>
                        <a:t>S2</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panose="020B0604020202020204" pitchFamily="34" charset="0"/>
                        </a:rPr>
                        <a:t>G3</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0704042"/>
                  </a:ext>
                </a:extLst>
              </a:tr>
              <a:tr h="286257">
                <a:tc>
                  <a:txBody>
                    <a:bodyPr/>
                    <a:lstStyle/>
                    <a:p>
                      <a:pPr algn="l" fontAlgn="b"/>
                      <a:r>
                        <a:rPr lang="en-US" sz="1000" b="0" i="1" u="none" strike="noStrike" dirty="0" err="1">
                          <a:solidFill>
                            <a:srgbClr val="000000"/>
                          </a:solidFill>
                          <a:effectLst/>
                          <a:latin typeface="Arial" panose="020B0604020202020204" pitchFamily="34" charset="0"/>
                        </a:rPr>
                        <a:t>Rhynchospora</a:t>
                      </a:r>
                      <a:r>
                        <a:rPr lang="en-US" sz="1000" b="0" i="1" u="none" strike="noStrike" dirty="0">
                          <a:solidFill>
                            <a:srgbClr val="000000"/>
                          </a:solidFill>
                          <a:effectLst/>
                          <a:latin typeface="Arial" panose="020B0604020202020204" pitchFamily="34" charset="0"/>
                        </a:rPr>
                        <a:t> </a:t>
                      </a:r>
                      <a:r>
                        <a:rPr lang="en-US" sz="1000" b="0" i="1" u="none" strike="noStrike" dirty="0" err="1">
                          <a:solidFill>
                            <a:srgbClr val="000000"/>
                          </a:solidFill>
                          <a:effectLst/>
                          <a:latin typeface="Arial" panose="020B0604020202020204" pitchFamily="34" charset="0"/>
                        </a:rPr>
                        <a:t>macra</a:t>
                      </a:r>
                      <a:endParaRPr lang="en-US" sz="1000" b="0" i="1" u="none" strike="noStrike" dirty="0">
                        <a:solidFill>
                          <a:srgbClr val="000000"/>
                        </a:solidFill>
                        <a:effectLst/>
                        <a:latin typeface="Arial" panose="020B0604020202020204" pitchFamily="34" charset="0"/>
                      </a:endParaRP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Arial" panose="020B0604020202020204" pitchFamily="34" charset="0"/>
                        </a:rPr>
                        <a:t>Southern White </a:t>
                      </a:r>
                      <a:r>
                        <a:rPr lang="en-US" sz="1000" b="0" i="0" u="none" strike="noStrike" dirty="0" err="1">
                          <a:solidFill>
                            <a:srgbClr val="000000"/>
                          </a:solidFill>
                          <a:effectLst/>
                          <a:latin typeface="Arial" panose="020B0604020202020204" pitchFamily="34" charset="0"/>
                        </a:rPr>
                        <a:t>Beaksedge</a:t>
                      </a:r>
                      <a:endParaRPr lang="en-US" sz="1000" b="0" i="0" u="none" strike="noStrike" dirty="0">
                        <a:solidFill>
                          <a:srgbClr val="000000"/>
                        </a:solidFill>
                        <a:effectLst/>
                        <a:latin typeface="Arial" panose="020B0604020202020204" pitchFamily="34" charset="0"/>
                      </a:endParaRP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Arial" panose="020B0604020202020204" pitchFamily="34" charset="0"/>
                        </a:rPr>
                        <a:t>seepage bog, beaver pond</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Arial" panose="020B0604020202020204" pitchFamily="34" charset="0"/>
                        </a:rPr>
                        <a:t>occurs nowhere else in NC</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Arial" panose="020B0604020202020204" pitchFamily="34" charset="0"/>
                        </a:rPr>
                        <a:t>T</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0" b="0" i="0" u="none" strike="noStrike" dirty="0">
                        <a:solidFill>
                          <a:srgbClr val="000000"/>
                        </a:solidFill>
                        <a:effectLst/>
                        <a:latin typeface="Arial" panose="020B0604020202020204" pitchFamily="34" charset="0"/>
                      </a:endParaRP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Arial" panose="020B0604020202020204" pitchFamily="34" charset="0"/>
                        </a:rPr>
                        <a:t>S2</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Arial" panose="020B0604020202020204" pitchFamily="34" charset="0"/>
                        </a:rPr>
                        <a:t>G3G4</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234768"/>
                  </a:ext>
                </a:extLst>
              </a:tr>
              <a:tr h="230892">
                <a:tc>
                  <a:txBody>
                    <a:bodyPr/>
                    <a:lstStyle/>
                    <a:p>
                      <a:pPr algn="l" fontAlgn="b"/>
                      <a:r>
                        <a:rPr lang="en-US" sz="1000" b="0" i="1" u="none" strike="noStrike" dirty="0" err="1">
                          <a:solidFill>
                            <a:srgbClr val="000000"/>
                          </a:solidFill>
                          <a:effectLst/>
                          <a:latin typeface="Arial" panose="020B0604020202020204" pitchFamily="34" charset="0"/>
                        </a:rPr>
                        <a:t>Xyris</a:t>
                      </a:r>
                      <a:r>
                        <a:rPr lang="en-US" sz="1000" b="0" i="1" u="none" strike="noStrike" dirty="0">
                          <a:solidFill>
                            <a:srgbClr val="000000"/>
                          </a:solidFill>
                          <a:effectLst/>
                          <a:latin typeface="Arial" panose="020B0604020202020204" pitchFamily="34" charset="0"/>
                        </a:rPr>
                        <a:t> </a:t>
                      </a:r>
                      <a:r>
                        <a:rPr lang="en-US" sz="1000" b="0" i="1" u="none" strike="noStrike" dirty="0" err="1">
                          <a:solidFill>
                            <a:srgbClr val="000000"/>
                          </a:solidFill>
                          <a:effectLst/>
                          <a:latin typeface="Arial" panose="020B0604020202020204" pitchFamily="34" charset="0"/>
                        </a:rPr>
                        <a:t>scabrifolia</a:t>
                      </a:r>
                      <a:endParaRPr lang="en-US" sz="1000" b="0" i="1" u="none" strike="noStrike" dirty="0">
                        <a:solidFill>
                          <a:srgbClr val="000000"/>
                        </a:solidFill>
                        <a:effectLst/>
                        <a:latin typeface="Arial" panose="020B0604020202020204" pitchFamily="34" charset="0"/>
                      </a:endParaRP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Arial" panose="020B0604020202020204" pitchFamily="34" charset="0"/>
                        </a:rPr>
                        <a:t>Harper's Yellow-eyed-grass</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err="1">
                          <a:solidFill>
                            <a:srgbClr val="000000"/>
                          </a:solidFill>
                          <a:effectLst/>
                          <a:latin typeface="Arial" panose="020B0604020202020204" pitchFamily="34" charset="0"/>
                        </a:rPr>
                        <a:t>streamhead</a:t>
                      </a:r>
                      <a:r>
                        <a:rPr lang="en-US" sz="1000" b="0" i="0" u="none" strike="noStrike" dirty="0">
                          <a:solidFill>
                            <a:srgbClr val="000000"/>
                          </a:solidFill>
                          <a:effectLst/>
                          <a:latin typeface="Arial" panose="020B0604020202020204" pitchFamily="34" charset="0"/>
                        </a:rPr>
                        <a:t> </a:t>
                      </a:r>
                      <a:r>
                        <a:rPr lang="en-US" sz="1000" b="0" i="0" u="none" strike="noStrike" dirty="0" err="1">
                          <a:solidFill>
                            <a:srgbClr val="000000"/>
                          </a:solidFill>
                          <a:effectLst/>
                          <a:latin typeface="Arial" panose="020B0604020202020204" pitchFamily="34" charset="0"/>
                        </a:rPr>
                        <a:t>pocosin</a:t>
                      </a:r>
                      <a:r>
                        <a:rPr lang="en-US" sz="1000" b="0" i="0" u="none" strike="noStrike" dirty="0">
                          <a:solidFill>
                            <a:srgbClr val="000000"/>
                          </a:solidFill>
                          <a:effectLst/>
                          <a:latin typeface="Arial" panose="020B0604020202020204" pitchFamily="34" charset="0"/>
                        </a:rPr>
                        <a:t>, bog</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Arial" panose="020B0604020202020204" pitchFamily="34" charset="0"/>
                        </a:rPr>
                        <a:t>North Carolina populations predominantly in Sandhills</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Arial" panose="020B0604020202020204" pitchFamily="34" charset="0"/>
                        </a:rPr>
                        <a:t>SC-V</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0" b="0" i="0" u="none" strike="noStrike" dirty="0">
                        <a:solidFill>
                          <a:srgbClr val="000000"/>
                        </a:solidFill>
                        <a:effectLst/>
                        <a:latin typeface="Arial" panose="020B0604020202020204" pitchFamily="34" charset="0"/>
                      </a:endParaRP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Arial" panose="020B0604020202020204" pitchFamily="34" charset="0"/>
                        </a:rPr>
                        <a:t>S2</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Arial" panose="020B0604020202020204" pitchFamily="34" charset="0"/>
                        </a:rPr>
                        <a:t>G3</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0836222"/>
                  </a:ext>
                </a:extLst>
              </a:tr>
              <a:tr h="0">
                <a:tc>
                  <a:txBody>
                    <a:bodyPr/>
                    <a:lstStyle/>
                    <a:p>
                      <a:pPr algn="l" fontAlgn="b"/>
                      <a:r>
                        <a:rPr lang="en-US" sz="1000" b="0" i="1" u="none" strike="noStrike" dirty="0">
                          <a:solidFill>
                            <a:schemeClr val="bg2">
                              <a:lumMod val="10000"/>
                            </a:schemeClr>
                          </a:solidFill>
                          <a:effectLst/>
                          <a:latin typeface="Arial" panose="020B0604020202020204" pitchFamily="34" charset="0"/>
                          <a:cs typeface="Arial" panose="020B0604020202020204" pitchFamily="34" charset="0"/>
                        </a:rPr>
                        <a:t>Astragalus </a:t>
                      </a:r>
                      <a:r>
                        <a:rPr lang="en-US" sz="1000" b="0" i="1" u="none" strike="noStrike" dirty="0" err="1">
                          <a:solidFill>
                            <a:schemeClr val="bg2">
                              <a:lumMod val="10000"/>
                            </a:schemeClr>
                          </a:solidFill>
                          <a:effectLst/>
                          <a:latin typeface="Arial" panose="020B0604020202020204" pitchFamily="34" charset="0"/>
                          <a:cs typeface="Arial" panose="020B0604020202020204" pitchFamily="34" charset="0"/>
                        </a:rPr>
                        <a:t>michauxii</a:t>
                      </a:r>
                      <a:endParaRPr lang="en-US" sz="1000" b="0" i="1" u="none" strike="noStrike" dirty="0">
                        <a:solidFill>
                          <a:schemeClr val="bg2">
                            <a:lumMod val="10000"/>
                          </a:schemeClr>
                        </a:solidFill>
                        <a:effectLst/>
                        <a:latin typeface="Arial" panose="020B0604020202020204" pitchFamily="34" charset="0"/>
                        <a:cs typeface="Arial" panose="020B0604020202020204" pitchFamily="34" charset="0"/>
                      </a:endParaRP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chemeClr val="bg2">
                              <a:lumMod val="10000"/>
                            </a:schemeClr>
                          </a:solidFill>
                          <a:effectLst/>
                          <a:latin typeface="Arial" panose="020B0604020202020204" pitchFamily="34" charset="0"/>
                          <a:cs typeface="Arial" panose="020B0604020202020204" pitchFamily="34" charset="0"/>
                        </a:rPr>
                        <a:t>Sandhills Milk-vetch</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chemeClr val="bg2">
                              <a:lumMod val="10000"/>
                            </a:schemeClr>
                          </a:solidFill>
                          <a:effectLst/>
                          <a:latin typeface="Arial" panose="020B0604020202020204" pitchFamily="34" charset="0"/>
                          <a:cs typeface="Arial" panose="020B0604020202020204" pitchFamily="34" charset="0"/>
                        </a:rPr>
                        <a:t>longleaf pine forest</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chemeClr val="bg2">
                              <a:lumMod val="10000"/>
                            </a:schemeClr>
                          </a:solidFill>
                          <a:effectLst/>
                          <a:latin typeface="Arial" panose="020B0604020202020204" pitchFamily="34" charset="0"/>
                          <a:cs typeface="Arial" panose="020B0604020202020204" pitchFamily="34" charset="0"/>
                        </a:rPr>
                        <a:t>North Carolina populations predominantly in Sandhills</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chemeClr val="bg2">
                              <a:lumMod val="10000"/>
                            </a:schemeClr>
                          </a:solidFill>
                          <a:effectLst/>
                          <a:latin typeface="Arial" panose="020B0604020202020204" pitchFamily="34" charset="0"/>
                          <a:cs typeface="Arial" panose="020B0604020202020204" pitchFamily="34" charset="0"/>
                        </a:rPr>
                        <a:t>SC-V</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0" b="0" i="0" u="none" strike="noStrike" dirty="0">
                        <a:solidFill>
                          <a:schemeClr val="bg2">
                            <a:lumMod val="10000"/>
                          </a:schemeClr>
                        </a:solidFill>
                        <a:effectLst/>
                        <a:latin typeface="Arial" panose="020B0604020202020204" pitchFamily="34" charset="0"/>
                        <a:cs typeface="Arial" panose="020B0604020202020204" pitchFamily="34" charset="0"/>
                      </a:endParaRP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chemeClr val="bg2">
                              <a:lumMod val="10000"/>
                            </a:schemeClr>
                          </a:solidFill>
                          <a:effectLst/>
                          <a:latin typeface="Arial" panose="020B0604020202020204" pitchFamily="34" charset="0"/>
                          <a:cs typeface="Arial" panose="020B0604020202020204" pitchFamily="34" charset="0"/>
                        </a:rPr>
                        <a:t>S3</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chemeClr val="bg2">
                              <a:lumMod val="10000"/>
                            </a:schemeClr>
                          </a:solidFill>
                          <a:effectLst/>
                          <a:latin typeface="Arial" panose="020B0604020202020204" pitchFamily="34" charset="0"/>
                          <a:cs typeface="Arial" panose="020B0604020202020204" pitchFamily="34" charset="0"/>
                        </a:rPr>
                        <a:t>G3</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8907584"/>
                  </a:ext>
                </a:extLst>
              </a:tr>
              <a:tr h="170076">
                <a:tc>
                  <a:txBody>
                    <a:bodyPr/>
                    <a:lstStyle/>
                    <a:p>
                      <a:pPr algn="l" fontAlgn="b"/>
                      <a:r>
                        <a:rPr lang="en-US" sz="1000" i="1" dirty="0">
                          <a:solidFill>
                            <a:schemeClr val="bg2">
                              <a:lumMod val="10000"/>
                            </a:schemeClr>
                          </a:solidFill>
                          <a:latin typeface="Arial" panose="020B0604020202020204" pitchFamily="34" charset="0"/>
                          <a:cs typeface="Arial" panose="020B0604020202020204" pitchFamily="34" charset="0"/>
                        </a:rPr>
                        <a:t>Pyxidanthera </a:t>
                      </a:r>
                      <a:r>
                        <a:rPr lang="en-US" sz="1000" i="1" dirty="0" err="1">
                          <a:solidFill>
                            <a:schemeClr val="bg2">
                              <a:lumMod val="10000"/>
                            </a:schemeClr>
                          </a:solidFill>
                          <a:latin typeface="Arial" panose="020B0604020202020204" pitchFamily="34" charset="0"/>
                          <a:cs typeface="Arial" panose="020B0604020202020204" pitchFamily="34" charset="0"/>
                        </a:rPr>
                        <a:t>brevifolia</a:t>
                      </a:r>
                      <a:endParaRPr lang="en-US" sz="1000" b="0" i="1" u="none" strike="noStrike" dirty="0">
                        <a:solidFill>
                          <a:schemeClr val="bg2">
                            <a:lumMod val="10000"/>
                          </a:schemeClr>
                        </a:solidFill>
                        <a:effectLst/>
                        <a:latin typeface="Arial" panose="020B0604020202020204" pitchFamily="34" charset="0"/>
                        <a:cs typeface="Arial" panose="020B0604020202020204" pitchFamily="34" charset="0"/>
                      </a:endParaRP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chemeClr val="bg2">
                              <a:lumMod val="10000"/>
                            </a:schemeClr>
                          </a:solidFill>
                          <a:effectLst/>
                          <a:latin typeface="Arial" panose="020B0604020202020204" pitchFamily="34" charset="0"/>
                          <a:cs typeface="Arial" panose="020B0604020202020204" pitchFamily="34" charset="0"/>
                        </a:rPr>
                        <a:t>Sandhills Pyxie-moss</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000" b="0" i="1" u="none" strike="noStrike" dirty="0">
                        <a:solidFill>
                          <a:schemeClr val="bg2">
                            <a:lumMod val="10000"/>
                          </a:schemeClr>
                        </a:solidFill>
                        <a:effectLst/>
                        <a:latin typeface="Arial" panose="020B0604020202020204" pitchFamily="34" charset="0"/>
                        <a:cs typeface="Arial" panose="020B0604020202020204" pitchFamily="34" charset="0"/>
                      </a:endParaRP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chemeClr val="bg2">
                              <a:lumMod val="10000"/>
                            </a:schemeClr>
                          </a:solidFill>
                          <a:effectLst/>
                          <a:latin typeface="Arial" panose="020B0604020202020204" pitchFamily="34" charset="0"/>
                          <a:cs typeface="Arial" panose="020B0604020202020204" pitchFamily="34" charset="0"/>
                        </a:rPr>
                        <a:t>Currently only known in NC from Sandhills</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chemeClr val="bg2">
                              <a:lumMod val="10000"/>
                            </a:schemeClr>
                          </a:solidFill>
                          <a:effectLst/>
                          <a:latin typeface="Arial" panose="020B0604020202020204" pitchFamily="34" charset="0"/>
                          <a:cs typeface="Arial" panose="020B0604020202020204" pitchFamily="34" charset="0"/>
                        </a:rPr>
                        <a:t>T</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dirty="0">
                        <a:solidFill>
                          <a:schemeClr val="bg2">
                            <a:lumMod val="10000"/>
                          </a:schemeClr>
                        </a:solidFill>
                        <a:effectLst/>
                        <a:latin typeface="Arial" panose="020B0604020202020204" pitchFamily="34" charset="0"/>
                        <a:cs typeface="Arial" panose="020B0604020202020204" pitchFamily="34" charset="0"/>
                      </a:endParaRP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chemeClr val="bg2">
                              <a:lumMod val="10000"/>
                            </a:schemeClr>
                          </a:solidFill>
                          <a:effectLst/>
                          <a:latin typeface="Arial" panose="020B0604020202020204" pitchFamily="34" charset="0"/>
                          <a:cs typeface="Arial" panose="020B0604020202020204" pitchFamily="34" charset="0"/>
                        </a:rPr>
                        <a:t>S2</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chemeClr val="bg2">
                              <a:lumMod val="10000"/>
                            </a:schemeClr>
                          </a:solidFill>
                          <a:effectLst/>
                          <a:latin typeface="Arial" panose="020B0604020202020204" pitchFamily="34" charset="0"/>
                          <a:cs typeface="Arial" panose="020B0604020202020204" pitchFamily="34" charset="0"/>
                        </a:rPr>
                        <a:t>G3</a:t>
                      </a:r>
                    </a:p>
                  </a:txBody>
                  <a:tcPr marL="6303" marR="6303" marT="6303" marB="3025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5799339"/>
                  </a:ext>
                </a:extLst>
              </a:tr>
            </a:tbl>
          </a:graphicData>
        </a:graphic>
      </p:graphicFrame>
      <p:sp>
        <p:nvSpPr>
          <p:cNvPr id="7" name="Title 6">
            <a:extLst>
              <a:ext uri="{FF2B5EF4-FFF2-40B4-BE49-F238E27FC236}">
                <a16:creationId xmlns:a16="http://schemas.microsoft.com/office/drawing/2014/main" id="{52133DC3-448F-DF70-B942-5D46F425C2AD}"/>
              </a:ext>
            </a:extLst>
          </p:cNvPr>
          <p:cNvSpPr>
            <a:spLocks noGrp="1"/>
          </p:cNvSpPr>
          <p:nvPr>
            <p:ph type="title" idx="4294967295"/>
          </p:nvPr>
        </p:nvSpPr>
        <p:spPr>
          <a:xfrm>
            <a:off x="0" y="203200"/>
            <a:ext cx="10515600" cy="1325563"/>
          </a:xfrm>
          <a:prstGeom prst="rect">
            <a:avLst/>
          </a:prstGeom>
        </p:spPr>
        <p:txBody>
          <a:bodyPr/>
          <a:lstStyle/>
          <a:p>
            <a:pPr algn="ctr"/>
            <a:r>
              <a:rPr lang="en-US"/>
              <a:t>Examples of Nested Targets</a:t>
            </a:r>
            <a:endParaRPr lang="en-US" dirty="0"/>
          </a:p>
        </p:txBody>
      </p:sp>
    </p:spTree>
    <p:extLst>
      <p:ext uri="{BB962C8B-B14F-4D97-AF65-F5344CB8AC3E}">
        <p14:creationId xmlns:p14="http://schemas.microsoft.com/office/powerpoint/2010/main" val="7838665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08E04764-F1A8-4DD3-3BB7-F886784A42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8470" y="0"/>
            <a:ext cx="8875059" cy="6858000"/>
          </a:xfrm>
          <a:prstGeom prst="rect">
            <a:avLst/>
          </a:prstGeom>
        </p:spPr>
      </p:pic>
      <p:sp>
        <p:nvSpPr>
          <p:cNvPr id="5" name="TextBox 4">
            <a:extLst>
              <a:ext uri="{FF2B5EF4-FFF2-40B4-BE49-F238E27FC236}">
                <a16:creationId xmlns:a16="http://schemas.microsoft.com/office/drawing/2014/main" id="{C4D31E48-4A37-B79B-5B28-D334AA2F37BC}"/>
              </a:ext>
            </a:extLst>
          </p:cNvPr>
          <p:cNvSpPr txBox="1"/>
          <p:nvPr/>
        </p:nvSpPr>
        <p:spPr>
          <a:xfrm>
            <a:off x="2555310" y="363255"/>
            <a:ext cx="7177413" cy="1200329"/>
          </a:xfrm>
          <a:prstGeom prst="rect">
            <a:avLst/>
          </a:prstGeom>
          <a:noFill/>
        </p:spPr>
        <p:txBody>
          <a:bodyPr wrap="square" rtlCol="0">
            <a:spAutoFit/>
          </a:bodyPr>
          <a:lstStyle/>
          <a:p>
            <a:r>
              <a:rPr lang="en-US" dirty="0"/>
              <a:t>All element occurrence polygons (plant, animal, natural community and animal assemblages), including historic and failed to find</a:t>
            </a:r>
          </a:p>
          <a:p>
            <a:pPr marL="742950" lvl="1" indent="-285750">
              <a:buFont typeface="Arial" panose="020B0604020202020204" pitchFamily="34" charset="0"/>
              <a:buChar char="•"/>
            </a:pPr>
            <a:r>
              <a:rPr lang="en-US" dirty="0"/>
              <a:t>Low and Very Low accuracy records filtered out</a:t>
            </a:r>
          </a:p>
          <a:p>
            <a:pPr marL="742950" lvl="1" indent="-285750">
              <a:buFont typeface="Arial" panose="020B0604020202020204" pitchFamily="34" charset="0"/>
              <a:buChar char="•"/>
            </a:pPr>
            <a:r>
              <a:rPr lang="en-US" dirty="0"/>
              <a:t>Please use these data for making conservation decisions</a:t>
            </a:r>
          </a:p>
        </p:txBody>
      </p:sp>
    </p:spTree>
    <p:extLst>
      <p:ext uri="{BB962C8B-B14F-4D97-AF65-F5344CB8AC3E}">
        <p14:creationId xmlns:p14="http://schemas.microsoft.com/office/powerpoint/2010/main" val="21502251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08E04764-F1A8-4DD3-3BB7-F886784A42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8470" y="0"/>
            <a:ext cx="8875059" cy="6858000"/>
          </a:xfrm>
          <a:prstGeom prst="rect">
            <a:avLst/>
          </a:prstGeom>
        </p:spPr>
      </p:pic>
      <p:sp>
        <p:nvSpPr>
          <p:cNvPr id="5" name="TextBox 4">
            <a:extLst>
              <a:ext uri="{FF2B5EF4-FFF2-40B4-BE49-F238E27FC236}">
                <a16:creationId xmlns:a16="http://schemas.microsoft.com/office/drawing/2014/main" id="{C4D31E48-4A37-B79B-5B28-D334AA2F37BC}"/>
              </a:ext>
            </a:extLst>
          </p:cNvPr>
          <p:cNvSpPr txBox="1"/>
          <p:nvPr/>
        </p:nvSpPr>
        <p:spPr>
          <a:xfrm>
            <a:off x="2555310" y="363255"/>
            <a:ext cx="7177413" cy="1754326"/>
          </a:xfrm>
          <a:prstGeom prst="rect">
            <a:avLst/>
          </a:prstGeom>
          <a:noFill/>
        </p:spPr>
        <p:txBody>
          <a:bodyPr wrap="square" rtlCol="0">
            <a:spAutoFit/>
          </a:bodyPr>
          <a:lstStyle/>
          <a:p>
            <a:r>
              <a:rPr lang="en-US" dirty="0"/>
              <a:t>All element occurrence polygons (plant, animal, natural community and animal assemblages), including historic and failed to find</a:t>
            </a:r>
          </a:p>
          <a:p>
            <a:pPr marL="742950" lvl="1" indent="-285750">
              <a:buFont typeface="Arial" panose="020B0604020202020204" pitchFamily="34" charset="0"/>
              <a:buChar char="•"/>
            </a:pPr>
            <a:r>
              <a:rPr lang="en-US" dirty="0"/>
              <a:t>Low and Very Low accuracy records filtered out</a:t>
            </a:r>
          </a:p>
          <a:p>
            <a:pPr marL="742950" lvl="1" indent="-285750">
              <a:buFont typeface="Arial" panose="020B0604020202020204" pitchFamily="34" charset="0"/>
              <a:buChar char="•"/>
            </a:pPr>
            <a:r>
              <a:rPr lang="en-US" dirty="0"/>
              <a:t>Please use these data for making conservation decisions</a:t>
            </a:r>
          </a:p>
          <a:p>
            <a:pPr marL="1200150" lvl="2" indent="-285750">
              <a:buFont typeface="Arial" panose="020B0604020202020204" pitchFamily="34" charset="0"/>
              <a:buChar char="•"/>
            </a:pPr>
            <a:r>
              <a:rPr lang="en-US" dirty="0"/>
              <a:t>…but their precision means that most records don’t show at this scale</a:t>
            </a:r>
          </a:p>
        </p:txBody>
      </p:sp>
    </p:spTree>
    <p:extLst>
      <p:ext uri="{BB962C8B-B14F-4D97-AF65-F5344CB8AC3E}">
        <p14:creationId xmlns:p14="http://schemas.microsoft.com/office/powerpoint/2010/main" val="29914670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6" descr="Natural Heritage Program Logocolor Floating1 - Nc Natural Heritage Program  Clipart - Full Size Clipart (#914240) - PinClipart">
            <a:extLst>
              <a:ext uri="{FF2B5EF4-FFF2-40B4-BE49-F238E27FC236}">
                <a16:creationId xmlns:a16="http://schemas.microsoft.com/office/drawing/2014/main" id="{3881E639-4423-3D0A-2D30-21953CAF745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3999" y="1734570"/>
            <a:ext cx="6275667" cy="338885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68E3FB3-5A8B-4067-8634-D09DDC011D89}"/>
              </a:ext>
            </a:extLst>
          </p:cNvPr>
          <p:cNvSpPr>
            <a:spLocks noGrp="1"/>
          </p:cNvSpPr>
          <p:nvPr>
            <p:ph type="ctrTitle" idx="4294967295"/>
          </p:nvPr>
        </p:nvSpPr>
        <p:spPr>
          <a:xfrm>
            <a:off x="8532813" y="639763"/>
            <a:ext cx="3659187" cy="2925762"/>
          </a:xfrm>
        </p:spPr>
        <p:txBody>
          <a:bodyPr vert="horz" lIns="91440" tIns="45720" rIns="91440" bIns="45720" rtlCol="0">
            <a:normAutofit/>
          </a:bodyPr>
          <a:lstStyle/>
          <a:p>
            <a:pPr defTabSz="914400"/>
            <a:r>
              <a:rPr lang="en-US" sz="4100" spc="-50" dirty="0">
                <a:solidFill>
                  <a:srgbClr val="FFFFFF"/>
                </a:solidFill>
              </a:rPr>
              <a:t>NHP Data</a:t>
            </a:r>
            <a:endParaRPr lang="en-US" sz="4100" i="1" spc="-50" dirty="0">
              <a:solidFill>
                <a:srgbClr val="FFFFFF"/>
              </a:solidFill>
            </a:endParaRPr>
          </a:p>
        </p:txBody>
      </p:sp>
      <p:sp>
        <p:nvSpPr>
          <p:cNvPr id="3" name="Subtitle 2">
            <a:extLst>
              <a:ext uri="{FF2B5EF4-FFF2-40B4-BE49-F238E27FC236}">
                <a16:creationId xmlns:a16="http://schemas.microsoft.com/office/drawing/2014/main" id="{205B1384-293B-4982-84E7-63215D47E5CD}"/>
              </a:ext>
            </a:extLst>
          </p:cNvPr>
          <p:cNvSpPr>
            <a:spLocks noGrp="1"/>
          </p:cNvSpPr>
          <p:nvPr>
            <p:ph type="subTitle" idx="4294967295"/>
          </p:nvPr>
        </p:nvSpPr>
        <p:spPr>
          <a:xfrm>
            <a:off x="8532813" y="3578225"/>
            <a:ext cx="3659187" cy="2640013"/>
          </a:xfrm>
        </p:spPr>
        <p:txBody>
          <a:bodyPr vert="horz" lIns="0" tIns="45720" rIns="0" bIns="45720" rtlCol="0">
            <a:normAutofit/>
          </a:bodyPr>
          <a:lstStyle/>
          <a:p>
            <a:pPr defTabSz="914400"/>
            <a:endParaRPr lang="en-US" sz="1500" dirty="0">
              <a:solidFill>
                <a:srgbClr val="FFFFFF"/>
              </a:solidFill>
              <a:latin typeface="+mn-lt"/>
            </a:endParaRPr>
          </a:p>
          <a:p>
            <a:pPr defTabSz="914400"/>
            <a:r>
              <a:rPr lang="en-US" sz="1500" dirty="0">
                <a:solidFill>
                  <a:srgbClr val="FFFFFF"/>
                </a:solidFill>
                <a:latin typeface="+mn-lt"/>
              </a:rPr>
              <a:t>BRENDA l. Wichmann, State Botanist </a:t>
            </a:r>
          </a:p>
          <a:p>
            <a:pPr defTabSz="914400"/>
            <a:r>
              <a:rPr lang="en-US" sz="1500" dirty="0">
                <a:solidFill>
                  <a:srgbClr val="FFFFFF"/>
                </a:solidFill>
                <a:latin typeface="+mn-lt"/>
              </a:rPr>
              <a:t>June 2022</a:t>
            </a:r>
          </a:p>
          <a:p>
            <a:pPr defTabSz="914400"/>
            <a:endParaRPr lang="en-US" sz="1500" dirty="0">
              <a:solidFill>
                <a:srgbClr val="FFFFFF"/>
              </a:solidFill>
              <a:latin typeface="+mn-lt"/>
            </a:endParaRPr>
          </a:p>
        </p:txBody>
      </p:sp>
    </p:spTree>
    <p:extLst>
      <p:ext uri="{BB962C8B-B14F-4D97-AF65-F5344CB8AC3E}">
        <p14:creationId xmlns:p14="http://schemas.microsoft.com/office/powerpoint/2010/main" val="5565538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067183-727B-A43D-74AA-E615212765F6}"/>
              </a:ext>
            </a:extLst>
          </p:cNvPr>
          <p:cNvSpPr>
            <a:spLocks noGrp="1"/>
          </p:cNvSpPr>
          <p:nvPr>
            <p:ph type="title"/>
          </p:nvPr>
        </p:nvSpPr>
        <p:spPr>
          <a:xfrm>
            <a:off x="594360" y="640263"/>
            <a:ext cx="3822192" cy="1344975"/>
          </a:xfrm>
        </p:spPr>
        <p:txBody>
          <a:bodyPr>
            <a:normAutofit/>
          </a:bodyPr>
          <a:lstStyle/>
          <a:p>
            <a:r>
              <a:rPr lang="en-US" sz="2800">
                <a:solidFill>
                  <a:schemeClr val="bg1"/>
                </a:solidFill>
              </a:rPr>
              <a:t>Alabama Beaksedge (</a:t>
            </a:r>
            <a:r>
              <a:rPr lang="en-US" sz="2800" i="1">
                <a:solidFill>
                  <a:schemeClr val="bg1"/>
                </a:solidFill>
              </a:rPr>
              <a:t>Rhynchospora crinipes</a:t>
            </a:r>
            <a:r>
              <a:rPr lang="en-US" sz="2800">
                <a:solidFill>
                  <a:schemeClr val="bg1"/>
                </a:solidFill>
              </a:rPr>
              <a:t>)</a:t>
            </a:r>
            <a:br>
              <a:rPr lang="en-US" sz="2800">
                <a:solidFill>
                  <a:schemeClr val="bg1"/>
                </a:solidFill>
              </a:rPr>
            </a:br>
            <a:endParaRPr lang="en-US" sz="2800">
              <a:solidFill>
                <a:schemeClr val="bg1"/>
              </a:solidFill>
            </a:endParaRPr>
          </a:p>
        </p:txBody>
      </p:sp>
      <p:cxnSp>
        <p:nvCxnSpPr>
          <p:cNvPr id="12" name="Straight Connector 11">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CEF905B-95F4-E6B6-DF6C-864EFD3B4E2A}"/>
              </a:ext>
            </a:extLst>
          </p:cNvPr>
          <p:cNvSpPr>
            <a:spLocks noGrp="1"/>
          </p:cNvSpPr>
          <p:nvPr>
            <p:ph idx="1"/>
          </p:nvPr>
        </p:nvSpPr>
        <p:spPr>
          <a:xfrm>
            <a:off x="593610" y="2121763"/>
            <a:ext cx="3822192" cy="3773010"/>
          </a:xfrm>
        </p:spPr>
        <p:txBody>
          <a:bodyPr>
            <a:normAutofit/>
          </a:bodyPr>
          <a:lstStyle/>
          <a:p>
            <a:r>
              <a:rPr lang="en-US" sz="2000">
                <a:solidFill>
                  <a:schemeClr val="bg1"/>
                </a:solidFill>
              </a:rPr>
              <a:t>Two known populations in NC, both at Fort Bragg</a:t>
            </a:r>
          </a:p>
          <a:p>
            <a:r>
              <a:rPr lang="en-US" sz="2000">
                <a:solidFill>
                  <a:schemeClr val="bg1"/>
                </a:solidFill>
              </a:rPr>
              <a:t>Seepy banks of blackwater rivers</a:t>
            </a:r>
          </a:p>
          <a:p>
            <a:r>
              <a:rPr lang="en-US" sz="2000">
                <a:solidFill>
                  <a:schemeClr val="bg1"/>
                </a:solidFill>
              </a:rPr>
              <a:t>S1G3</a:t>
            </a:r>
          </a:p>
          <a:p>
            <a:r>
              <a:rPr lang="en-US" sz="2000">
                <a:solidFill>
                  <a:schemeClr val="bg1"/>
                </a:solidFill>
              </a:rPr>
              <a:t>NC Threatened</a:t>
            </a:r>
          </a:p>
        </p:txBody>
      </p:sp>
      <p:pic>
        <p:nvPicPr>
          <p:cNvPr id="5" name="Picture 4">
            <a:extLst>
              <a:ext uri="{FF2B5EF4-FFF2-40B4-BE49-F238E27FC236}">
                <a16:creationId xmlns:a16="http://schemas.microsoft.com/office/drawing/2014/main" id="{76C76527-6256-2926-D7BE-2DE4D51C6D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0716" y="803319"/>
            <a:ext cx="6596652" cy="5095912"/>
          </a:xfrm>
          <a:prstGeom prst="rect">
            <a:avLst/>
          </a:prstGeom>
        </p:spPr>
      </p:pic>
    </p:spTree>
    <p:extLst>
      <p:ext uri="{BB962C8B-B14F-4D97-AF65-F5344CB8AC3E}">
        <p14:creationId xmlns:p14="http://schemas.microsoft.com/office/powerpoint/2010/main" val="38938418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tree, outdoor, plant, forest&#10;&#10;Description automatically generated">
            <a:extLst>
              <a:ext uri="{FF2B5EF4-FFF2-40B4-BE49-F238E27FC236}">
                <a16:creationId xmlns:a16="http://schemas.microsoft.com/office/drawing/2014/main" id="{A53D01BA-94BF-E6C6-1D36-1067C932F5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1444625"/>
            <a:ext cx="5291666" cy="3968749"/>
          </a:xfrm>
          <a:prstGeom prst="rect">
            <a:avLst/>
          </a:prstGeom>
        </p:spPr>
      </p:pic>
      <p:pic>
        <p:nvPicPr>
          <p:cNvPr id="5" name="Picture 4" descr="A close-up of some grass&#10;&#10;Description automatically generated with medium confidence">
            <a:extLst>
              <a:ext uri="{FF2B5EF4-FFF2-40B4-BE49-F238E27FC236}">
                <a16:creationId xmlns:a16="http://schemas.microsoft.com/office/drawing/2014/main" id="{89EBD9CE-8D20-988F-A5B8-26B0CA2727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6865" y="1444625"/>
            <a:ext cx="5291667" cy="3968750"/>
          </a:xfrm>
          <a:prstGeom prst="rect">
            <a:avLst/>
          </a:prstGeom>
        </p:spPr>
      </p:pic>
      <p:sp>
        <p:nvSpPr>
          <p:cNvPr id="8" name="TextBox 7">
            <a:extLst>
              <a:ext uri="{FF2B5EF4-FFF2-40B4-BE49-F238E27FC236}">
                <a16:creationId xmlns:a16="http://schemas.microsoft.com/office/drawing/2014/main" id="{A913A84A-5431-91BE-48E1-3DA98045DA82}"/>
              </a:ext>
            </a:extLst>
          </p:cNvPr>
          <p:cNvSpPr txBox="1"/>
          <p:nvPr/>
        </p:nvSpPr>
        <p:spPr>
          <a:xfrm>
            <a:off x="2791217" y="4974388"/>
            <a:ext cx="6609565" cy="438986"/>
          </a:xfrm>
          <a:prstGeom prst="rect">
            <a:avLst/>
          </a:prstGeom>
          <a:noFill/>
        </p:spPr>
        <p:txBody>
          <a:bodyPr wrap="square" rtlCol="0">
            <a:normAutofit/>
          </a:bodyPr>
          <a:lstStyle/>
          <a:p>
            <a:pPr>
              <a:lnSpc>
                <a:spcPct val="90000"/>
              </a:lnSpc>
              <a:spcAft>
                <a:spcPts val="600"/>
              </a:spcAft>
            </a:pPr>
            <a:r>
              <a:rPr lang="en-US" sz="2400" dirty="0">
                <a:solidFill>
                  <a:schemeClr val="accent3"/>
                </a:solidFill>
              </a:rPr>
              <a:t>Alabama </a:t>
            </a:r>
            <a:r>
              <a:rPr lang="en-US" sz="2400" dirty="0" err="1">
                <a:solidFill>
                  <a:schemeClr val="accent3"/>
                </a:solidFill>
              </a:rPr>
              <a:t>Beaksedge</a:t>
            </a:r>
            <a:r>
              <a:rPr lang="en-US" sz="2400" dirty="0">
                <a:solidFill>
                  <a:schemeClr val="accent3"/>
                </a:solidFill>
              </a:rPr>
              <a:t> by Bruce Sorrie</a:t>
            </a:r>
          </a:p>
        </p:txBody>
      </p:sp>
    </p:spTree>
    <p:extLst>
      <p:ext uri="{BB962C8B-B14F-4D97-AF65-F5344CB8AC3E}">
        <p14:creationId xmlns:p14="http://schemas.microsoft.com/office/powerpoint/2010/main" val="41364992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067183-727B-A43D-74AA-E615212765F6}"/>
              </a:ext>
            </a:extLst>
          </p:cNvPr>
          <p:cNvSpPr>
            <a:spLocks noGrp="1"/>
          </p:cNvSpPr>
          <p:nvPr>
            <p:ph type="title"/>
          </p:nvPr>
        </p:nvSpPr>
        <p:spPr>
          <a:xfrm>
            <a:off x="594360" y="640263"/>
            <a:ext cx="3822192" cy="1344975"/>
          </a:xfrm>
        </p:spPr>
        <p:txBody>
          <a:bodyPr>
            <a:normAutofit/>
          </a:bodyPr>
          <a:lstStyle/>
          <a:p>
            <a:r>
              <a:rPr lang="en-US" sz="2800">
                <a:solidFill>
                  <a:schemeClr val="bg1"/>
                </a:solidFill>
              </a:rPr>
              <a:t>Twisted-leaf Goldenrod (</a:t>
            </a:r>
            <a:r>
              <a:rPr lang="en-US" sz="2800" i="1">
                <a:solidFill>
                  <a:schemeClr val="bg1"/>
                </a:solidFill>
              </a:rPr>
              <a:t>Solidago tortifolia</a:t>
            </a:r>
            <a:r>
              <a:rPr lang="en-US" sz="2800">
                <a:solidFill>
                  <a:schemeClr val="bg1"/>
                </a:solidFill>
              </a:rPr>
              <a:t>)</a:t>
            </a:r>
            <a:br>
              <a:rPr lang="en-US" sz="2800">
                <a:solidFill>
                  <a:schemeClr val="bg1"/>
                </a:solidFill>
              </a:rPr>
            </a:br>
            <a:endParaRPr lang="en-US" sz="2800">
              <a:solidFill>
                <a:schemeClr val="bg1"/>
              </a:solidFill>
            </a:endParaRPr>
          </a:p>
        </p:txBody>
      </p:sp>
      <p:cxnSp>
        <p:nvCxnSpPr>
          <p:cNvPr id="12" name="Straight Connector 11">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CEF905B-95F4-E6B6-DF6C-864EFD3B4E2A}"/>
              </a:ext>
            </a:extLst>
          </p:cNvPr>
          <p:cNvSpPr>
            <a:spLocks noGrp="1"/>
          </p:cNvSpPr>
          <p:nvPr>
            <p:ph idx="1"/>
          </p:nvPr>
        </p:nvSpPr>
        <p:spPr>
          <a:xfrm>
            <a:off x="593610" y="2121763"/>
            <a:ext cx="3822192" cy="3773010"/>
          </a:xfrm>
        </p:spPr>
        <p:txBody>
          <a:bodyPr>
            <a:normAutofit/>
          </a:bodyPr>
          <a:lstStyle/>
          <a:p>
            <a:r>
              <a:rPr lang="en-US" sz="2000" dirty="0">
                <a:solidFill>
                  <a:schemeClr val="bg1"/>
                </a:solidFill>
              </a:rPr>
              <a:t>Current </a:t>
            </a:r>
            <a:r>
              <a:rPr lang="en-US" sz="2000" u="sng" dirty="0">
                <a:solidFill>
                  <a:schemeClr val="bg1"/>
                </a:solidFill>
              </a:rPr>
              <a:t>extan</a:t>
            </a:r>
            <a:r>
              <a:rPr lang="en-US" sz="2000" dirty="0">
                <a:solidFill>
                  <a:schemeClr val="bg1"/>
                </a:solidFill>
              </a:rPr>
              <a:t>t NC populations predominantly in Sandhills, where it is associated with longleaf pine forest</a:t>
            </a:r>
          </a:p>
          <a:p>
            <a:r>
              <a:rPr lang="en-US" sz="2000" dirty="0">
                <a:solidFill>
                  <a:schemeClr val="bg1"/>
                </a:solidFill>
              </a:rPr>
              <a:t>S1G4G5</a:t>
            </a:r>
          </a:p>
          <a:p>
            <a:r>
              <a:rPr lang="en-US" sz="2000" dirty="0">
                <a:solidFill>
                  <a:schemeClr val="bg1"/>
                </a:solidFill>
              </a:rPr>
              <a:t>NC Endangered</a:t>
            </a:r>
          </a:p>
        </p:txBody>
      </p:sp>
      <p:pic>
        <p:nvPicPr>
          <p:cNvPr id="5" name="Picture 4" descr="Map&#10;&#10;Description automatically generated">
            <a:extLst>
              <a:ext uri="{FF2B5EF4-FFF2-40B4-BE49-F238E27FC236}">
                <a16:creationId xmlns:a16="http://schemas.microsoft.com/office/drawing/2014/main" id="{FCCD72D2-ED7C-293C-428B-1782E2FFEB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0716" y="803319"/>
            <a:ext cx="6596652" cy="5095912"/>
          </a:xfrm>
          <a:prstGeom prst="rect">
            <a:avLst/>
          </a:prstGeom>
        </p:spPr>
      </p:pic>
    </p:spTree>
    <p:extLst>
      <p:ext uri="{BB962C8B-B14F-4D97-AF65-F5344CB8AC3E}">
        <p14:creationId xmlns:p14="http://schemas.microsoft.com/office/powerpoint/2010/main" val="11972170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D436C0-5704-FF19-2EAD-B2F4688FFF92}"/>
              </a:ext>
            </a:extLst>
          </p:cNvPr>
          <p:cNvPicPr>
            <a:picLocks noChangeAspect="1"/>
          </p:cNvPicPr>
          <p:nvPr/>
        </p:nvPicPr>
        <p:blipFill>
          <a:blip r:embed="rId2"/>
          <a:stretch>
            <a:fillRect/>
          </a:stretch>
        </p:blipFill>
        <p:spPr>
          <a:xfrm>
            <a:off x="552450" y="1252536"/>
            <a:ext cx="11645094" cy="4572000"/>
          </a:xfrm>
          <a:prstGeom prst="rect">
            <a:avLst/>
          </a:prstGeom>
        </p:spPr>
      </p:pic>
      <p:sp>
        <p:nvSpPr>
          <p:cNvPr id="4" name="TextBox 3">
            <a:extLst>
              <a:ext uri="{FF2B5EF4-FFF2-40B4-BE49-F238E27FC236}">
                <a16:creationId xmlns:a16="http://schemas.microsoft.com/office/drawing/2014/main" id="{223B654A-34A3-7560-EA53-E4B9461DFB3A}"/>
              </a:ext>
            </a:extLst>
          </p:cNvPr>
          <p:cNvSpPr txBox="1"/>
          <p:nvPr/>
        </p:nvSpPr>
        <p:spPr>
          <a:xfrm>
            <a:off x="552450" y="424543"/>
            <a:ext cx="9799864" cy="646331"/>
          </a:xfrm>
          <a:prstGeom prst="rect">
            <a:avLst/>
          </a:prstGeom>
          <a:noFill/>
        </p:spPr>
        <p:txBody>
          <a:bodyPr wrap="square" rtlCol="0">
            <a:spAutoFit/>
          </a:bodyPr>
          <a:lstStyle/>
          <a:p>
            <a:r>
              <a:rPr lang="en-US" dirty="0">
                <a:solidFill>
                  <a:srgbClr val="FF0000"/>
                </a:solidFill>
              </a:rPr>
              <a:t>Element Occurrence (EO) Ranks are based on size, condition, and landscape</a:t>
            </a:r>
          </a:p>
          <a:p>
            <a:r>
              <a:rPr lang="en-US" dirty="0">
                <a:solidFill>
                  <a:srgbClr val="FF0000"/>
                </a:solidFill>
              </a:rPr>
              <a:t> context, and are considered a measure of viability</a:t>
            </a:r>
          </a:p>
        </p:txBody>
      </p:sp>
    </p:spTree>
    <p:extLst>
      <p:ext uri="{BB962C8B-B14F-4D97-AF65-F5344CB8AC3E}">
        <p14:creationId xmlns:p14="http://schemas.microsoft.com/office/powerpoint/2010/main" val="38799293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01B3CC-B49F-4CE0-B198-228D1D428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hand holding a small plant&#10;&#10;Description automatically generated with medium confidence">
            <a:extLst>
              <a:ext uri="{FF2B5EF4-FFF2-40B4-BE49-F238E27FC236}">
                <a16:creationId xmlns:a16="http://schemas.microsoft.com/office/drawing/2014/main" id="{389EE76C-444D-054C-65D8-CB0FF8E19E4E}"/>
              </a:ext>
            </a:extLst>
          </p:cNvPr>
          <p:cNvPicPr>
            <a:picLocks noChangeAspect="1"/>
          </p:cNvPicPr>
          <p:nvPr/>
        </p:nvPicPr>
        <p:blipFill rotWithShape="1">
          <a:blip r:embed="rId3">
            <a:extLst>
              <a:ext uri="{28A0092B-C50C-407E-A947-70E740481C1C}">
                <a14:useLocalDpi xmlns:a14="http://schemas.microsoft.com/office/drawing/2010/main" val="0"/>
              </a:ext>
            </a:extLst>
          </a:blip>
          <a:srcRect l="3020" r="4296" b="-2"/>
          <a:stretch/>
        </p:blipFill>
        <p:spPr>
          <a:xfrm>
            <a:off x="4772525" y="557189"/>
            <a:ext cx="7097742" cy="5743616"/>
          </a:xfrm>
          <a:prstGeom prst="rect">
            <a:avLst/>
          </a:prstGeom>
        </p:spPr>
      </p:pic>
      <p:sp>
        <p:nvSpPr>
          <p:cNvPr id="8" name="TextBox 7">
            <a:extLst>
              <a:ext uri="{FF2B5EF4-FFF2-40B4-BE49-F238E27FC236}">
                <a16:creationId xmlns:a16="http://schemas.microsoft.com/office/drawing/2014/main" id="{B2D47D3C-25C5-A9E4-6211-5D00F22ADDBA}"/>
              </a:ext>
            </a:extLst>
          </p:cNvPr>
          <p:cNvSpPr txBox="1"/>
          <p:nvPr/>
        </p:nvSpPr>
        <p:spPr>
          <a:xfrm>
            <a:off x="1311058" y="6408586"/>
            <a:ext cx="9569884" cy="341632"/>
          </a:xfrm>
          <a:prstGeom prst="rect">
            <a:avLst/>
          </a:prstGeom>
          <a:noFill/>
        </p:spPr>
        <p:txBody>
          <a:bodyPr wrap="square">
            <a:spAutoFit/>
          </a:bodyPr>
          <a:lstStyle/>
          <a:p>
            <a:pPr>
              <a:lnSpc>
                <a:spcPct val="90000"/>
              </a:lnSpc>
              <a:spcAft>
                <a:spcPts val="600"/>
              </a:spcAft>
            </a:pPr>
            <a:r>
              <a:rPr lang="en-US" sz="1800" dirty="0"/>
              <a:t>Twisted-leaf goldenrod, Beaver Dam Creek/Little Muddy Creek Natural Area, Sandhills Game Land</a:t>
            </a:r>
          </a:p>
        </p:txBody>
      </p:sp>
      <p:pic>
        <p:nvPicPr>
          <p:cNvPr id="4" name="Picture 3">
            <a:extLst>
              <a:ext uri="{FF2B5EF4-FFF2-40B4-BE49-F238E27FC236}">
                <a16:creationId xmlns:a16="http://schemas.microsoft.com/office/drawing/2014/main" id="{640FE7AA-C76A-1AA6-A398-A7070BCB78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32375" y="1307643"/>
            <a:ext cx="5730240" cy="4297680"/>
          </a:xfrm>
          <a:prstGeom prst="rect">
            <a:avLst/>
          </a:prstGeom>
        </p:spPr>
      </p:pic>
    </p:spTree>
    <p:extLst>
      <p:ext uri="{BB962C8B-B14F-4D97-AF65-F5344CB8AC3E}">
        <p14:creationId xmlns:p14="http://schemas.microsoft.com/office/powerpoint/2010/main" val="27373864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67183-727B-A43D-74AA-E615212765F6}"/>
              </a:ext>
            </a:extLst>
          </p:cNvPr>
          <p:cNvSpPr>
            <a:spLocks noGrp="1"/>
          </p:cNvSpPr>
          <p:nvPr>
            <p:ph type="title"/>
          </p:nvPr>
        </p:nvSpPr>
        <p:spPr>
          <a:xfrm>
            <a:off x="838200" y="365130"/>
            <a:ext cx="10515600" cy="663570"/>
          </a:xfrm>
        </p:spPr>
        <p:txBody>
          <a:bodyPr>
            <a:normAutofit fontScale="90000"/>
          </a:bodyPr>
          <a:lstStyle/>
          <a:p>
            <a:r>
              <a:rPr lang="en-US" dirty="0"/>
              <a:t>Sandhills Milk-vetch (</a:t>
            </a:r>
            <a:r>
              <a:rPr lang="en-US" i="1" dirty="0"/>
              <a:t>Astragalus </a:t>
            </a:r>
            <a:r>
              <a:rPr lang="en-US" i="1" dirty="0" err="1"/>
              <a:t>michauxii</a:t>
            </a:r>
            <a:r>
              <a:rPr lang="en-US" dirty="0"/>
              <a:t>)</a:t>
            </a:r>
            <a:br>
              <a:rPr lang="en-US" dirty="0"/>
            </a:br>
            <a:endParaRPr lang="en-US" dirty="0"/>
          </a:p>
        </p:txBody>
      </p:sp>
      <p:sp>
        <p:nvSpPr>
          <p:cNvPr id="3" name="Content Placeholder 2">
            <a:extLst>
              <a:ext uri="{FF2B5EF4-FFF2-40B4-BE49-F238E27FC236}">
                <a16:creationId xmlns:a16="http://schemas.microsoft.com/office/drawing/2014/main" id="{4CEF905B-95F4-E6B6-DF6C-864EFD3B4E2A}"/>
              </a:ext>
            </a:extLst>
          </p:cNvPr>
          <p:cNvSpPr>
            <a:spLocks noGrp="1"/>
          </p:cNvSpPr>
          <p:nvPr>
            <p:ph idx="1"/>
          </p:nvPr>
        </p:nvSpPr>
        <p:spPr>
          <a:xfrm>
            <a:off x="838200" y="1825625"/>
            <a:ext cx="3831771" cy="4351338"/>
          </a:xfrm>
        </p:spPr>
        <p:txBody>
          <a:bodyPr/>
          <a:lstStyle/>
          <a:p>
            <a:r>
              <a:rPr lang="en-US" dirty="0"/>
              <a:t>NC populations predominantly in Sandhills</a:t>
            </a:r>
          </a:p>
          <a:p>
            <a:r>
              <a:rPr lang="en-US" dirty="0"/>
              <a:t>Associated with longleaf pine forest</a:t>
            </a:r>
          </a:p>
          <a:p>
            <a:r>
              <a:rPr lang="en-US" dirty="0"/>
              <a:t>S3G3</a:t>
            </a:r>
          </a:p>
          <a:p>
            <a:r>
              <a:rPr lang="en-US" dirty="0"/>
              <a:t>NC Special Concern-Vulnerable</a:t>
            </a:r>
          </a:p>
        </p:txBody>
      </p:sp>
      <p:pic>
        <p:nvPicPr>
          <p:cNvPr id="6" name="Picture 5" descr="Map&#10;&#10;Description automatically generated">
            <a:extLst>
              <a:ext uri="{FF2B5EF4-FFF2-40B4-BE49-F238E27FC236}">
                <a16:creationId xmlns:a16="http://schemas.microsoft.com/office/drawing/2014/main" id="{0DF85DA0-B926-0837-E4D7-ECE9D66E78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3617" y="915030"/>
            <a:ext cx="7218383" cy="5577840"/>
          </a:xfrm>
          <a:prstGeom prst="rect">
            <a:avLst/>
          </a:prstGeom>
        </p:spPr>
      </p:pic>
    </p:spTree>
    <p:extLst>
      <p:ext uri="{BB962C8B-B14F-4D97-AF65-F5344CB8AC3E}">
        <p14:creationId xmlns:p14="http://schemas.microsoft.com/office/powerpoint/2010/main" val="24124559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up of a flower&#10;&#10;Description automatically generated with low confidence">
            <a:extLst>
              <a:ext uri="{FF2B5EF4-FFF2-40B4-BE49-F238E27FC236}">
                <a16:creationId xmlns:a16="http://schemas.microsoft.com/office/drawing/2014/main" id="{A1A83C91-3664-755B-9E05-3FA0CE321E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1955" y="643466"/>
            <a:ext cx="7428089" cy="5571067"/>
          </a:xfrm>
          <a:prstGeom prst="rect">
            <a:avLst/>
          </a:prstGeom>
        </p:spPr>
      </p:pic>
      <p:sp>
        <p:nvSpPr>
          <p:cNvPr id="6" name="TextBox 5">
            <a:extLst>
              <a:ext uri="{FF2B5EF4-FFF2-40B4-BE49-F238E27FC236}">
                <a16:creationId xmlns:a16="http://schemas.microsoft.com/office/drawing/2014/main" id="{5707A9C3-E23D-2EC7-E89E-D052E337E065}"/>
              </a:ext>
            </a:extLst>
          </p:cNvPr>
          <p:cNvSpPr txBox="1"/>
          <p:nvPr/>
        </p:nvSpPr>
        <p:spPr>
          <a:xfrm>
            <a:off x="2954339" y="5775547"/>
            <a:ext cx="6609565" cy="438986"/>
          </a:xfrm>
          <a:prstGeom prst="rect">
            <a:avLst/>
          </a:prstGeom>
          <a:noFill/>
        </p:spPr>
        <p:txBody>
          <a:bodyPr wrap="square" rtlCol="0">
            <a:normAutofit/>
          </a:bodyPr>
          <a:lstStyle/>
          <a:p>
            <a:pPr>
              <a:lnSpc>
                <a:spcPct val="90000"/>
              </a:lnSpc>
              <a:spcAft>
                <a:spcPts val="600"/>
              </a:spcAft>
            </a:pPr>
            <a:r>
              <a:rPr lang="en-US" dirty="0">
                <a:solidFill>
                  <a:schemeClr val="accent3"/>
                </a:solidFill>
              </a:rPr>
              <a:t>Sandhills Milk-vetch by Bruce Sorrie</a:t>
            </a:r>
          </a:p>
        </p:txBody>
      </p:sp>
    </p:spTree>
    <p:extLst>
      <p:ext uri="{BB962C8B-B14F-4D97-AF65-F5344CB8AC3E}">
        <p14:creationId xmlns:p14="http://schemas.microsoft.com/office/powerpoint/2010/main" val="42499892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67183-727B-A43D-74AA-E615212765F6}"/>
              </a:ext>
            </a:extLst>
          </p:cNvPr>
          <p:cNvSpPr>
            <a:spLocks noGrp="1"/>
          </p:cNvSpPr>
          <p:nvPr>
            <p:ph type="title"/>
          </p:nvPr>
        </p:nvSpPr>
        <p:spPr>
          <a:xfrm>
            <a:off x="838200" y="365130"/>
            <a:ext cx="10515600" cy="663570"/>
          </a:xfrm>
        </p:spPr>
        <p:txBody>
          <a:bodyPr>
            <a:normAutofit fontScale="90000"/>
          </a:bodyPr>
          <a:lstStyle/>
          <a:p>
            <a:r>
              <a:rPr lang="en-US" dirty="0"/>
              <a:t>Bog Spicebush (</a:t>
            </a:r>
            <a:r>
              <a:rPr lang="en-US" i="1" dirty="0"/>
              <a:t>Lindera </a:t>
            </a:r>
            <a:r>
              <a:rPr lang="en-US" i="1" dirty="0" err="1"/>
              <a:t>subcoriacea</a:t>
            </a:r>
            <a:r>
              <a:rPr lang="en-US" dirty="0"/>
              <a:t>)</a:t>
            </a:r>
            <a:br>
              <a:rPr lang="en-US" dirty="0"/>
            </a:br>
            <a:endParaRPr lang="en-US" dirty="0"/>
          </a:p>
        </p:txBody>
      </p:sp>
      <p:sp>
        <p:nvSpPr>
          <p:cNvPr id="3" name="Content Placeholder 2">
            <a:extLst>
              <a:ext uri="{FF2B5EF4-FFF2-40B4-BE49-F238E27FC236}">
                <a16:creationId xmlns:a16="http://schemas.microsoft.com/office/drawing/2014/main" id="{4CEF905B-95F4-E6B6-DF6C-864EFD3B4E2A}"/>
              </a:ext>
            </a:extLst>
          </p:cNvPr>
          <p:cNvSpPr>
            <a:spLocks noGrp="1"/>
          </p:cNvSpPr>
          <p:nvPr>
            <p:ph idx="1"/>
          </p:nvPr>
        </p:nvSpPr>
        <p:spPr>
          <a:xfrm>
            <a:off x="838200" y="1700365"/>
            <a:ext cx="3831771" cy="4351338"/>
          </a:xfrm>
        </p:spPr>
        <p:txBody>
          <a:bodyPr/>
          <a:lstStyle/>
          <a:p>
            <a:r>
              <a:rPr lang="en-US" dirty="0"/>
              <a:t>NC populations predominantly in Sandhills </a:t>
            </a:r>
          </a:p>
          <a:p>
            <a:r>
              <a:rPr lang="en-US" dirty="0" err="1"/>
              <a:t>Streamhead</a:t>
            </a:r>
            <a:r>
              <a:rPr lang="en-US" dirty="0"/>
              <a:t> </a:t>
            </a:r>
            <a:r>
              <a:rPr lang="en-US" dirty="0" err="1"/>
              <a:t>pocosins</a:t>
            </a:r>
            <a:r>
              <a:rPr lang="en-US" dirty="0"/>
              <a:t> and along blackwater streams with Atlantic white cedar or pond pine</a:t>
            </a:r>
          </a:p>
          <a:p>
            <a:r>
              <a:rPr lang="en-US" dirty="0"/>
              <a:t>S2G3</a:t>
            </a:r>
          </a:p>
          <a:p>
            <a:r>
              <a:rPr lang="en-US" dirty="0"/>
              <a:t>NC Special Concern-Vulnerable</a:t>
            </a:r>
          </a:p>
        </p:txBody>
      </p:sp>
      <p:pic>
        <p:nvPicPr>
          <p:cNvPr id="5" name="Picture 4" descr="Map&#10;&#10;Description automatically generated">
            <a:extLst>
              <a:ext uri="{FF2B5EF4-FFF2-40B4-BE49-F238E27FC236}">
                <a16:creationId xmlns:a16="http://schemas.microsoft.com/office/drawing/2014/main" id="{41847880-4805-92FC-3309-84CD8CE7C0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6213" y="1028700"/>
            <a:ext cx="7218383" cy="5577840"/>
          </a:xfrm>
          <a:prstGeom prst="rect">
            <a:avLst/>
          </a:prstGeom>
        </p:spPr>
      </p:pic>
    </p:spTree>
    <p:extLst>
      <p:ext uri="{BB962C8B-B14F-4D97-AF65-F5344CB8AC3E}">
        <p14:creationId xmlns:p14="http://schemas.microsoft.com/office/powerpoint/2010/main" val="12685272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Close up of a plant&#10;&#10;Description automatically generated with low confidence">
            <a:extLst>
              <a:ext uri="{FF2B5EF4-FFF2-40B4-BE49-F238E27FC236}">
                <a16:creationId xmlns:a16="http://schemas.microsoft.com/office/drawing/2014/main" id="{134DEF2F-C104-222F-2E43-FEA3F12A3BC3}"/>
              </a:ext>
            </a:extLst>
          </p:cNvPr>
          <p:cNvPicPr>
            <a:picLocks noChangeAspect="1"/>
          </p:cNvPicPr>
          <p:nvPr/>
        </p:nvPicPr>
        <p:blipFill rotWithShape="1">
          <a:blip r:embed="rId3">
            <a:extLst>
              <a:ext uri="{28A0092B-C50C-407E-A947-70E740481C1C}">
                <a14:useLocalDpi xmlns:a14="http://schemas.microsoft.com/office/drawing/2010/main" val="0"/>
              </a:ext>
            </a:extLst>
          </a:blip>
          <a:srcRect l="9278" r="15721" b="-2"/>
          <a:stretch/>
        </p:blipFill>
        <p:spPr>
          <a:xfrm>
            <a:off x="991027" y="956945"/>
            <a:ext cx="4944107" cy="4944110"/>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7" name="Picture 6" descr="A picture containing tree, outdoor, plant, forest&#10;&#10;Description automatically generated">
            <a:extLst>
              <a:ext uri="{FF2B5EF4-FFF2-40B4-BE49-F238E27FC236}">
                <a16:creationId xmlns:a16="http://schemas.microsoft.com/office/drawing/2014/main" id="{18F02648-F997-7958-FE0C-49CFF362D03B}"/>
              </a:ext>
            </a:extLst>
          </p:cNvPr>
          <p:cNvPicPr>
            <a:picLocks noChangeAspect="1"/>
          </p:cNvPicPr>
          <p:nvPr/>
        </p:nvPicPr>
        <p:blipFill rotWithShape="1">
          <a:blip r:embed="rId4">
            <a:extLst>
              <a:ext uri="{28A0092B-C50C-407E-A947-70E740481C1C}">
                <a14:useLocalDpi xmlns:a14="http://schemas.microsoft.com/office/drawing/2010/main" val="0"/>
              </a:ext>
            </a:extLst>
          </a:blip>
          <a:srcRect l="7835" r="17163" b="-2"/>
          <a:stretch/>
        </p:blipFill>
        <p:spPr>
          <a:xfrm>
            <a:off x="6256867" y="956945"/>
            <a:ext cx="4944107" cy="4944110"/>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sp>
        <p:nvSpPr>
          <p:cNvPr id="9" name="TextBox 8">
            <a:extLst>
              <a:ext uri="{FF2B5EF4-FFF2-40B4-BE49-F238E27FC236}">
                <a16:creationId xmlns:a16="http://schemas.microsoft.com/office/drawing/2014/main" id="{31FB5276-4531-EFFC-5162-E3E2973DB04C}"/>
              </a:ext>
            </a:extLst>
          </p:cNvPr>
          <p:cNvSpPr txBox="1"/>
          <p:nvPr/>
        </p:nvSpPr>
        <p:spPr>
          <a:xfrm>
            <a:off x="1796758" y="6001096"/>
            <a:ext cx="6098720" cy="341632"/>
          </a:xfrm>
          <a:prstGeom prst="rect">
            <a:avLst/>
          </a:prstGeom>
          <a:noFill/>
        </p:spPr>
        <p:txBody>
          <a:bodyPr wrap="square">
            <a:spAutoFit/>
          </a:bodyPr>
          <a:lstStyle/>
          <a:p>
            <a:pPr>
              <a:lnSpc>
                <a:spcPct val="90000"/>
              </a:lnSpc>
              <a:spcAft>
                <a:spcPts val="600"/>
              </a:spcAft>
            </a:pPr>
            <a:r>
              <a:rPr lang="en-US" sz="1800" dirty="0">
                <a:solidFill>
                  <a:schemeClr val="accent2"/>
                </a:solidFill>
              </a:rPr>
              <a:t>Bog Spicebush by </a:t>
            </a:r>
            <a:r>
              <a:rPr lang="en-US" dirty="0">
                <a:solidFill>
                  <a:schemeClr val="accent2"/>
                </a:solidFill>
              </a:rPr>
              <a:t>Crystal Cockman</a:t>
            </a:r>
            <a:endParaRPr lang="en-US" sz="1800" dirty="0">
              <a:solidFill>
                <a:schemeClr val="accent2"/>
              </a:solidFill>
            </a:endParaRPr>
          </a:p>
        </p:txBody>
      </p:sp>
    </p:spTree>
    <p:extLst>
      <p:ext uri="{BB962C8B-B14F-4D97-AF65-F5344CB8AC3E}">
        <p14:creationId xmlns:p14="http://schemas.microsoft.com/office/powerpoint/2010/main" val="9487711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67183-727B-A43D-74AA-E615212765F6}"/>
              </a:ext>
            </a:extLst>
          </p:cNvPr>
          <p:cNvSpPr>
            <a:spLocks noGrp="1"/>
          </p:cNvSpPr>
          <p:nvPr>
            <p:ph type="title"/>
          </p:nvPr>
        </p:nvSpPr>
        <p:spPr>
          <a:xfrm>
            <a:off x="838200" y="365130"/>
            <a:ext cx="10515600" cy="663570"/>
          </a:xfrm>
        </p:spPr>
        <p:txBody>
          <a:bodyPr>
            <a:normAutofit fontScale="90000"/>
          </a:bodyPr>
          <a:lstStyle/>
          <a:p>
            <a:r>
              <a:rPr lang="en-US" dirty="0"/>
              <a:t>Southern White </a:t>
            </a:r>
            <a:r>
              <a:rPr lang="en-US" dirty="0" err="1"/>
              <a:t>Beaksedge</a:t>
            </a:r>
            <a:r>
              <a:rPr lang="en-US" dirty="0"/>
              <a:t> (</a:t>
            </a:r>
            <a:r>
              <a:rPr lang="en-US" i="1" dirty="0" err="1"/>
              <a:t>Rhynchospora</a:t>
            </a:r>
            <a:r>
              <a:rPr lang="en-US" i="1" dirty="0"/>
              <a:t> </a:t>
            </a:r>
            <a:r>
              <a:rPr lang="en-US" i="1" dirty="0" err="1"/>
              <a:t>macra</a:t>
            </a:r>
            <a:r>
              <a:rPr lang="en-US" dirty="0"/>
              <a:t>)</a:t>
            </a:r>
            <a:br>
              <a:rPr lang="en-US" dirty="0"/>
            </a:br>
            <a:endParaRPr lang="en-US" dirty="0"/>
          </a:p>
        </p:txBody>
      </p:sp>
      <p:sp>
        <p:nvSpPr>
          <p:cNvPr id="3" name="Content Placeholder 2">
            <a:extLst>
              <a:ext uri="{FF2B5EF4-FFF2-40B4-BE49-F238E27FC236}">
                <a16:creationId xmlns:a16="http://schemas.microsoft.com/office/drawing/2014/main" id="{4CEF905B-95F4-E6B6-DF6C-864EFD3B4E2A}"/>
              </a:ext>
            </a:extLst>
          </p:cNvPr>
          <p:cNvSpPr>
            <a:spLocks noGrp="1"/>
          </p:cNvSpPr>
          <p:nvPr>
            <p:ph idx="1"/>
          </p:nvPr>
        </p:nvSpPr>
        <p:spPr>
          <a:xfrm>
            <a:off x="838200" y="1825625"/>
            <a:ext cx="3831771" cy="4351338"/>
          </a:xfrm>
        </p:spPr>
        <p:txBody>
          <a:bodyPr/>
          <a:lstStyle/>
          <a:p>
            <a:r>
              <a:rPr lang="en-US" dirty="0"/>
              <a:t>13 currently known populations in NC</a:t>
            </a:r>
          </a:p>
          <a:p>
            <a:r>
              <a:rPr lang="en-US" dirty="0"/>
              <a:t>Sandhill seeps, </a:t>
            </a:r>
            <a:r>
              <a:rPr lang="en-US" dirty="0" err="1"/>
              <a:t>streamhead</a:t>
            </a:r>
            <a:r>
              <a:rPr lang="en-US" dirty="0"/>
              <a:t> </a:t>
            </a:r>
            <a:r>
              <a:rPr lang="en-US" dirty="0" err="1"/>
              <a:t>pocosins</a:t>
            </a:r>
            <a:endParaRPr lang="en-US" dirty="0"/>
          </a:p>
          <a:p>
            <a:r>
              <a:rPr lang="en-US" dirty="0"/>
              <a:t>S2G3G4</a:t>
            </a:r>
          </a:p>
          <a:p>
            <a:r>
              <a:rPr lang="en-US" dirty="0"/>
              <a:t>NC Threatened</a:t>
            </a:r>
          </a:p>
          <a:p>
            <a:r>
              <a:rPr lang="en-US" dirty="0"/>
              <a:t>Most populations on Ft Bragg, but also Bonnie </a:t>
            </a:r>
            <a:r>
              <a:rPr lang="en-US" dirty="0" err="1"/>
              <a:t>Doone</a:t>
            </a:r>
            <a:r>
              <a:rPr lang="en-US" dirty="0"/>
              <a:t>, SGL, and Gibson Pond (DOT)</a:t>
            </a:r>
          </a:p>
        </p:txBody>
      </p:sp>
      <p:pic>
        <p:nvPicPr>
          <p:cNvPr id="6" name="Picture 5" descr="Map&#10;&#10;Description automatically generated">
            <a:extLst>
              <a:ext uri="{FF2B5EF4-FFF2-40B4-BE49-F238E27FC236}">
                <a16:creationId xmlns:a16="http://schemas.microsoft.com/office/drawing/2014/main" id="{C2B1FF0C-B688-E047-8AC2-2163008E69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3617" y="1212374"/>
            <a:ext cx="7218383" cy="5577840"/>
          </a:xfrm>
          <a:prstGeom prst="rect">
            <a:avLst/>
          </a:prstGeom>
        </p:spPr>
      </p:pic>
    </p:spTree>
    <p:extLst>
      <p:ext uri="{BB962C8B-B14F-4D97-AF65-F5344CB8AC3E}">
        <p14:creationId xmlns:p14="http://schemas.microsoft.com/office/powerpoint/2010/main" val="2919390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57400" y="215688"/>
            <a:ext cx="8229600" cy="739775"/>
          </a:xfrm>
        </p:spPr>
        <p:txBody>
          <a:bodyPr>
            <a:noAutofit/>
          </a:bodyPr>
          <a:lstStyle/>
          <a:p>
            <a:pPr algn="ctr">
              <a:lnSpc>
                <a:spcPct val="100000"/>
              </a:lnSpc>
              <a:spcBef>
                <a:spcPts val="0"/>
              </a:spcBef>
              <a:defRPr/>
            </a:pPr>
            <a:r>
              <a:rPr lang="en-US" sz="2400" spc="0" dirty="0">
                <a:solidFill>
                  <a:srgbClr val="2D7A71"/>
                </a:solidFill>
                <a:latin typeface="Gotham Medium" panose="02000604030000020004" pitchFamily="50" charset="0"/>
                <a:ea typeface="+mn-ea"/>
                <a:cs typeface="+mn-cs"/>
              </a:rPr>
              <a:t>The Natural Heritage Program’s primary purpose is to assist in establishing state nature preserves.   </a:t>
            </a:r>
          </a:p>
        </p:txBody>
      </p:sp>
      <p:sp>
        <p:nvSpPr>
          <p:cNvPr id="3" name="Content Placeholder 2"/>
          <p:cNvSpPr>
            <a:spLocks noGrp="1"/>
          </p:cNvSpPr>
          <p:nvPr>
            <p:ph idx="4294967295"/>
          </p:nvPr>
        </p:nvSpPr>
        <p:spPr>
          <a:xfrm>
            <a:off x="871869" y="1376144"/>
            <a:ext cx="8055938" cy="4885659"/>
          </a:xfrm>
        </p:spPr>
        <p:txBody>
          <a:bodyPr>
            <a:noAutofit/>
          </a:bodyPr>
          <a:lstStyle/>
          <a:p>
            <a:pPr lvl="1">
              <a:spcBef>
                <a:spcPts val="400"/>
              </a:spcBef>
              <a:spcAft>
                <a:spcPts val="800"/>
              </a:spcAft>
            </a:pPr>
            <a:r>
              <a:rPr lang="en-US" sz="2800" b="1" dirty="0">
                <a:latin typeface="Gotham Light" pitchFamily="50" charset="0"/>
              </a:rPr>
              <a:t>Survey </a:t>
            </a:r>
            <a:r>
              <a:rPr lang="en-US" sz="2800" dirty="0">
                <a:latin typeface="Gotham Light" pitchFamily="50" charset="0"/>
              </a:rPr>
              <a:t>natural areas</a:t>
            </a:r>
          </a:p>
          <a:p>
            <a:pPr lvl="1">
              <a:spcBef>
                <a:spcPts val="400"/>
              </a:spcBef>
              <a:spcAft>
                <a:spcPts val="1000"/>
              </a:spcAft>
            </a:pPr>
            <a:r>
              <a:rPr lang="en-US" sz="2800" b="1" dirty="0">
                <a:latin typeface="Gotham Light" pitchFamily="50" charset="0"/>
              </a:rPr>
              <a:t>Maintain</a:t>
            </a:r>
            <a:r>
              <a:rPr lang="en-US" sz="2800" dirty="0">
                <a:latin typeface="Gotham Light" pitchFamily="50" charset="0"/>
              </a:rPr>
              <a:t> inventory of species, natural communities, and natural areas</a:t>
            </a:r>
          </a:p>
          <a:p>
            <a:pPr lvl="1">
              <a:spcBef>
                <a:spcPts val="400"/>
              </a:spcBef>
              <a:spcAft>
                <a:spcPts val="800"/>
              </a:spcAft>
            </a:pPr>
            <a:r>
              <a:rPr lang="en-US" sz="2800" b="1" dirty="0">
                <a:latin typeface="Gotham Light" pitchFamily="50" charset="0"/>
              </a:rPr>
              <a:t>Share information</a:t>
            </a:r>
            <a:r>
              <a:rPr lang="en-US" sz="2800" dirty="0">
                <a:latin typeface="Gotham Light" pitchFamily="50" charset="0"/>
              </a:rPr>
              <a:t> for protection of rare species and their habitats</a:t>
            </a:r>
          </a:p>
          <a:p>
            <a:pPr lvl="1">
              <a:spcBef>
                <a:spcPts val="400"/>
              </a:spcBef>
              <a:spcAft>
                <a:spcPts val="1000"/>
              </a:spcAft>
            </a:pPr>
            <a:r>
              <a:rPr lang="en-US" sz="2800" b="1" dirty="0">
                <a:latin typeface="Gotham Light" pitchFamily="50" charset="0"/>
              </a:rPr>
              <a:t>Prioritize </a:t>
            </a:r>
            <a:r>
              <a:rPr lang="en-US" sz="2800" dirty="0">
                <a:latin typeface="Gotham Light" pitchFamily="50" charset="0"/>
              </a:rPr>
              <a:t>lands for conservation</a:t>
            </a:r>
          </a:p>
          <a:p>
            <a:pPr lvl="1">
              <a:spcBef>
                <a:spcPts val="400"/>
              </a:spcBef>
              <a:spcAft>
                <a:spcPts val="800"/>
              </a:spcAft>
            </a:pPr>
            <a:r>
              <a:rPr lang="en-US" sz="2800" b="1" dirty="0">
                <a:latin typeface="Gotham Light" pitchFamily="50" charset="0"/>
              </a:rPr>
              <a:t>Establish</a:t>
            </a:r>
            <a:r>
              <a:rPr lang="en-US" sz="2800" dirty="0">
                <a:latin typeface="Gotham Light" pitchFamily="50" charset="0"/>
              </a:rPr>
              <a:t> Dedicated Nature Preserves and Registered Heritage Areas </a:t>
            </a:r>
          </a:p>
          <a:p>
            <a:pPr lvl="1">
              <a:spcBef>
                <a:spcPts val="400"/>
              </a:spcBef>
              <a:spcAft>
                <a:spcPts val="800"/>
              </a:spcAft>
            </a:pPr>
            <a:endParaRPr lang="en-US" sz="2800" dirty="0">
              <a:latin typeface="Gotham Light" pitchFamily="50" charset="0"/>
            </a:endParaRPr>
          </a:p>
        </p:txBody>
      </p:sp>
      <p:grpSp>
        <p:nvGrpSpPr>
          <p:cNvPr id="4" name="Group 3">
            <a:extLst>
              <a:ext uri="{FF2B5EF4-FFF2-40B4-BE49-F238E27FC236}">
                <a16:creationId xmlns:a16="http://schemas.microsoft.com/office/drawing/2014/main" id="{C36C45E9-89F3-42E7-990E-039EC9957289}"/>
              </a:ext>
            </a:extLst>
          </p:cNvPr>
          <p:cNvGrpSpPr/>
          <p:nvPr/>
        </p:nvGrpSpPr>
        <p:grpSpPr>
          <a:xfrm>
            <a:off x="9471343" y="930011"/>
            <a:ext cx="2007536" cy="3859074"/>
            <a:chOff x="8418721" y="1143000"/>
            <a:chExt cx="2007536" cy="3859074"/>
          </a:xfrm>
        </p:grpSpPr>
        <p:pic>
          <p:nvPicPr>
            <p:cNvPr id="19" name="Picture 8" descr="Mike in office">
              <a:extLst>
                <a:ext uri="{FF2B5EF4-FFF2-40B4-BE49-F238E27FC236}">
                  <a16:creationId xmlns:a16="http://schemas.microsoft.com/office/drawing/2014/main" id="{66B15072-D520-4A97-A0CC-A8452452EB4F}"/>
                </a:ext>
              </a:extLst>
            </p:cNvPr>
            <p:cNvPicPr>
              <a:picLocks noChangeAspect="1" noChangeArrowheads="1"/>
            </p:cNvPicPr>
            <p:nvPr/>
          </p:nvPicPr>
          <p:blipFill rotWithShape="1">
            <a:blip r:embed="rId3" cstate="print"/>
            <a:srcRect l="2909" r="18057" b="-2"/>
            <a:stretch/>
          </p:blipFill>
          <p:spPr bwMode="auto">
            <a:xfrm>
              <a:off x="8418721" y="3212245"/>
              <a:ext cx="2007536" cy="1789829"/>
            </a:xfrm>
            <a:prstGeom prst="rect">
              <a:avLst/>
            </a:prstGeom>
            <a:noFill/>
          </p:spPr>
        </p:pic>
        <p:pic>
          <p:nvPicPr>
            <p:cNvPr id="20" name="Picture 19">
              <a:extLst>
                <a:ext uri="{FF2B5EF4-FFF2-40B4-BE49-F238E27FC236}">
                  <a16:creationId xmlns:a16="http://schemas.microsoft.com/office/drawing/2014/main" id="{C2723FF2-963B-4F74-A4E9-FB855302530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872" r="19238"/>
            <a:stretch/>
          </p:blipFill>
          <p:spPr>
            <a:xfrm>
              <a:off x="8418721" y="1143000"/>
              <a:ext cx="2007536" cy="1995424"/>
            </a:xfrm>
            <a:prstGeom prst="rect">
              <a:avLst/>
            </a:prstGeom>
          </p:spPr>
        </p:pic>
      </p:grpSp>
      <p:pic>
        <p:nvPicPr>
          <p:cNvPr id="8" name="Content Placeholder 8">
            <a:extLst>
              <a:ext uri="{FF2B5EF4-FFF2-40B4-BE49-F238E27FC236}">
                <a16:creationId xmlns:a16="http://schemas.microsoft.com/office/drawing/2014/main" id="{63213B0B-5643-47BB-A6C3-867708E47F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3773"/>
            <a:ext cx="2081837" cy="1238695"/>
          </a:xfrm>
          <a:prstGeom prst="rect">
            <a:avLst/>
          </a:prstGeom>
        </p:spPr>
      </p:pic>
      <p:pic>
        <p:nvPicPr>
          <p:cNvPr id="6" name="Picture 5">
            <a:extLst>
              <a:ext uri="{FF2B5EF4-FFF2-40B4-BE49-F238E27FC236}">
                <a16:creationId xmlns:a16="http://schemas.microsoft.com/office/drawing/2014/main" id="{74F6BF5A-A9CC-45F1-B2F0-621116A3ACBF}"/>
              </a:ext>
            </a:extLst>
          </p:cNvPr>
          <p:cNvPicPr>
            <a:picLocks noChangeAspect="1"/>
          </p:cNvPicPr>
          <p:nvPr/>
        </p:nvPicPr>
        <p:blipFill>
          <a:blip r:embed="rId6"/>
          <a:stretch>
            <a:fillRect/>
          </a:stretch>
        </p:blipFill>
        <p:spPr>
          <a:xfrm>
            <a:off x="94364" y="5481856"/>
            <a:ext cx="3169831" cy="845882"/>
          </a:xfrm>
          <a:prstGeom prst="rect">
            <a:avLst/>
          </a:prstGeom>
        </p:spPr>
      </p:pic>
      <p:pic>
        <p:nvPicPr>
          <p:cNvPr id="7" name="Picture 6" descr="A person riding a bike on a dirt road surrounded by trees&#10;&#10;Description automatically generated with medium confidence">
            <a:extLst>
              <a:ext uri="{FF2B5EF4-FFF2-40B4-BE49-F238E27FC236}">
                <a16:creationId xmlns:a16="http://schemas.microsoft.com/office/drawing/2014/main" id="{6E9FECCB-32EC-B107-0F27-7CA8FD1F24B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71343" y="4789085"/>
            <a:ext cx="2072640" cy="1554480"/>
          </a:xfrm>
          <a:prstGeom prst="rect">
            <a:avLst/>
          </a:prstGeom>
        </p:spPr>
      </p:pic>
    </p:spTree>
    <p:extLst>
      <p:ext uri="{BB962C8B-B14F-4D97-AF65-F5344CB8AC3E}">
        <p14:creationId xmlns:p14="http://schemas.microsoft.com/office/powerpoint/2010/main" val="29065462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lose up of a plant&#10;&#10;Description automatically generated with medium confidence">
            <a:extLst>
              <a:ext uri="{FF2B5EF4-FFF2-40B4-BE49-F238E27FC236}">
                <a16:creationId xmlns:a16="http://schemas.microsoft.com/office/drawing/2014/main" id="{2F369C44-D615-32E2-2207-9E62D3BAC3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1476" y="643466"/>
            <a:ext cx="3649048" cy="5571067"/>
          </a:xfrm>
          <a:prstGeom prst="rect">
            <a:avLst/>
          </a:prstGeom>
        </p:spPr>
      </p:pic>
      <p:sp>
        <p:nvSpPr>
          <p:cNvPr id="11" name="TextBox 10">
            <a:extLst>
              <a:ext uri="{FF2B5EF4-FFF2-40B4-BE49-F238E27FC236}">
                <a16:creationId xmlns:a16="http://schemas.microsoft.com/office/drawing/2014/main" id="{B6F789B6-92CD-3235-AAF5-5096778023DA}"/>
              </a:ext>
            </a:extLst>
          </p:cNvPr>
          <p:cNvSpPr txBox="1"/>
          <p:nvPr/>
        </p:nvSpPr>
        <p:spPr>
          <a:xfrm>
            <a:off x="8873963" y="4258942"/>
            <a:ext cx="3029566" cy="1200329"/>
          </a:xfrm>
          <a:prstGeom prst="rect">
            <a:avLst/>
          </a:prstGeom>
          <a:noFill/>
        </p:spPr>
        <p:txBody>
          <a:bodyPr wrap="square">
            <a:spAutoFit/>
          </a:bodyPr>
          <a:lstStyle/>
          <a:p>
            <a:r>
              <a:rPr lang="en-US" sz="2400" dirty="0"/>
              <a:t>Southern White </a:t>
            </a:r>
            <a:r>
              <a:rPr lang="en-US" sz="2400" dirty="0" err="1"/>
              <a:t>Beaksedge</a:t>
            </a:r>
            <a:r>
              <a:rPr lang="en-US" sz="2400" dirty="0"/>
              <a:t> by Bruce Sorrie </a:t>
            </a:r>
          </a:p>
        </p:txBody>
      </p:sp>
    </p:spTree>
    <p:extLst>
      <p:ext uri="{BB962C8B-B14F-4D97-AF65-F5344CB8AC3E}">
        <p14:creationId xmlns:p14="http://schemas.microsoft.com/office/powerpoint/2010/main" val="38427771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67183-727B-A43D-74AA-E615212765F6}"/>
              </a:ext>
            </a:extLst>
          </p:cNvPr>
          <p:cNvSpPr>
            <a:spLocks noGrp="1"/>
          </p:cNvSpPr>
          <p:nvPr>
            <p:ph type="title"/>
          </p:nvPr>
        </p:nvSpPr>
        <p:spPr>
          <a:xfrm>
            <a:off x="838200" y="365130"/>
            <a:ext cx="10515600" cy="663570"/>
          </a:xfrm>
        </p:spPr>
        <p:txBody>
          <a:bodyPr>
            <a:normAutofit fontScale="90000"/>
          </a:bodyPr>
          <a:lstStyle/>
          <a:p>
            <a:r>
              <a:rPr lang="en-US" dirty="0" err="1"/>
              <a:t>Streamhead</a:t>
            </a:r>
            <a:r>
              <a:rPr lang="en-US" dirty="0"/>
              <a:t> </a:t>
            </a:r>
            <a:r>
              <a:rPr lang="en-US" dirty="0" err="1"/>
              <a:t>Sagittaria</a:t>
            </a:r>
            <a:r>
              <a:rPr lang="en-US" dirty="0"/>
              <a:t> (</a:t>
            </a:r>
            <a:r>
              <a:rPr lang="en-US" i="1" dirty="0" err="1"/>
              <a:t>Sagittaria</a:t>
            </a:r>
            <a:r>
              <a:rPr lang="en-US" i="1" dirty="0"/>
              <a:t> macrocarpa</a:t>
            </a:r>
            <a:r>
              <a:rPr lang="en-US" dirty="0"/>
              <a:t>)</a:t>
            </a:r>
            <a:br>
              <a:rPr lang="en-US" dirty="0"/>
            </a:br>
            <a:endParaRPr lang="en-US" dirty="0"/>
          </a:p>
        </p:txBody>
      </p:sp>
      <p:sp>
        <p:nvSpPr>
          <p:cNvPr id="3" name="Content Placeholder 2">
            <a:extLst>
              <a:ext uri="{FF2B5EF4-FFF2-40B4-BE49-F238E27FC236}">
                <a16:creationId xmlns:a16="http://schemas.microsoft.com/office/drawing/2014/main" id="{4CEF905B-95F4-E6B6-DF6C-864EFD3B4E2A}"/>
              </a:ext>
            </a:extLst>
          </p:cNvPr>
          <p:cNvSpPr>
            <a:spLocks noGrp="1"/>
          </p:cNvSpPr>
          <p:nvPr>
            <p:ph idx="1"/>
          </p:nvPr>
        </p:nvSpPr>
        <p:spPr>
          <a:xfrm>
            <a:off x="838200" y="1825625"/>
            <a:ext cx="3831771" cy="4351338"/>
          </a:xfrm>
        </p:spPr>
        <p:txBody>
          <a:bodyPr/>
          <a:lstStyle/>
          <a:p>
            <a:r>
              <a:rPr lang="en-US" dirty="0"/>
              <a:t>6 records from NC, all in Sandhills</a:t>
            </a:r>
          </a:p>
          <a:p>
            <a:r>
              <a:rPr lang="en-US" dirty="0"/>
              <a:t>Blackwater stream impoundments</a:t>
            </a:r>
          </a:p>
          <a:p>
            <a:r>
              <a:rPr lang="en-US" dirty="0"/>
              <a:t>S2G2</a:t>
            </a:r>
          </a:p>
          <a:p>
            <a:r>
              <a:rPr lang="en-US" dirty="0"/>
              <a:t>NC Threatened</a:t>
            </a:r>
          </a:p>
        </p:txBody>
      </p:sp>
      <p:pic>
        <p:nvPicPr>
          <p:cNvPr id="5" name="Picture 4" descr="Map&#10;&#10;Description automatically generated">
            <a:extLst>
              <a:ext uri="{FF2B5EF4-FFF2-40B4-BE49-F238E27FC236}">
                <a16:creationId xmlns:a16="http://schemas.microsoft.com/office/drawing/2014/main" id="{AC229C56-699A-2F63-2C64-7C0D12E7B7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6403" y="1212374"/>
            <a:ext cx="7218383" cy="5577840"/>
          </a:xfrm>
          <a:prstGeom prst="rect">
            <a:avLst/>
          </a:prstGeom>
        </p:spPr>
      </p:pic>
    </p:spTree>
    <p:extLst>
      <p:ext uri="{BB962C8B-B14F-4D97-AF65-F5344CB8AC3E}">
        <p14:creationId xmlns:p14="http://schemas.microsoft.com/office/powerpoint/2010/main" val="24383167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white flowers&#10;&#10;Description automatically generated with low confidence">
            <a:extLst>
              <a:ext uri="{FF2B5EF4-FFF2-40B4-BE49-F238E27FC236}">
                <a16:creationId xmlns:a16="http://schemas.microsoft.com/office/drawing/2014/main" id="{9B706F1E-F630-62B9-260C-18C8A0F11D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570" y="50104"/>
            <a:ext cx="9189720" cy="6126480"/>
          </a:xfrm>
          <a:prstGeom prst="rect">
            <a:avLst/>
          </a:prstGeom>
        </p:spPr>
      </p:pic>
      <p:sp>
        <p:nvSpPr>
          <p:cNvPr id="7" name="TextBox 6">
            <a:extLst>
              <a:ext uri="{FF2B5EF4-FFF2-40B4-BE49-F238E27FC236}">
                <a16:creationId xmlns:a16="http://schemas.microsoft.com/office/drawing/2014/main" id="{746D6A93-36DF-E881-B3DE-8E60F9AC15DF}"/>
              </a:ext>
            </a:extLst>
          </p:cNvPr>
          <p:cNvSpPr txBox="1"/>
          <p:nvPr/>
        </p:nvSpPr>
        <p:spPr>
          <a:xfrm>
            <a:off x="9635647" y="2708844"/>
            <a:ext cx="2330885" cy="646331"/>
          </a:xfrm>
          <a:prstGeom prst="rect">
            <a:avLst/>
          </a:prstGeom>
          <a:noFill/>
        </p:spPr>
        <p:txBody>
          <a:bodyPr wrap="square">
            <a:spAutoFit/>
          </a:bodyPr>
          <a:lstStyle/>
          <a:p>
            <a:r>
              <a:rPr lang="en-US" dirty="0" err="1"/>
              <a:t>Streamhead</a:t>
            </a:r>
            <a:r>
              <a:rPr lang="en-US" dirty="0"/>
              <a:t> </a:t>
            </a:r>
            <a:r>
              <a:rPr lang="en-US" dirty="0" err="1"/>
              <a:t>Sagittaria</a:t>
            </a:r>
            <a:r>
              <a:rPr lang="en-US" dirty="0"/>
              <a:t> by Bruce Sorrie </a:t>
            </a:r>
          </a:p>
        </p:txBody>
      </p:sp>
    </p:spTree>
    <p:extLst>
      <p:ext uri="{BB962C8B-B14F-4D97-AF65-F5344CB8AC3E}">
        <p14:creationId xmlns:p14="http://schemas.microsoft.com/office/powerpoint/2010/main" val="27062681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67183-727B-A43D-74AA-E615212765F6}"/>
              </a:ext>
            </a:extLst>
          </p:cNvPr>
          <p:cNvSpPr>
            <a:spLocks noGrp="1"/>
          </p:cNvSpPr>
          <p:nvPr>
            <p:ph type="title"/>
          </p:nvPr>
        </p:nvSpPr>
        <p:spPr>
          <a:xfrm>
            <a:off x="838200" y="365130"/>
            <a:ext cx="10515600" cy="663570"/>
          </a:xfrm>
        </p:spPr>
        <p:txBody>
          <a:bodyPr>
            <a:normAutofit fontScale="90000"/>
          </a:bodyPr>
          <a:lstStyle/>
          <a:p>
            <a:r>
              <a:rPr lang="en-US" dirty="0"/>
              <a:t>Harper’s Yellow-eyed-grass (</a:t>
            </a:r>
            <a:r>
              <a:rPr lang="en-US" i="1" dirty="0" err="1"/>
              <a:t>Xyris</a:t>
            </a:r>
            <a:r>
              <a:rPr lang="en-US" i="1" dirty="0"/>
              <a:t> </a:t>
            </a:r>
            <a:r>
              <a:rPr lang="en-US" i="1" dirty="0" err="1"/>
              <a:t>scabrifolia</a:t>
            </a:r>
            <a:r>
              <a:rPr lang="en-US" dirty="0"/>
              <a:t>)</a:t>
            </a:r>
            <a:br>
              <a:rPr lang="en-US" dirty="0"/>
            </a:br>
            <a:endParaRPr lang="en-US" dirty="0"/>
          </a:p>
        </p:txBody>
      </p:sp>
      <p:sp>
        <p:nvSpPr>
          <p:cNvPr id="3" name="Content Placeholder 2">
            <a:extLst>
              <a:ext uri="{FF2B5EF4-FFF2-40B4-BE49-F238E27FC236}">
                <a16:creationId xmlns:a16="http://schemas.microsoft.com/office/drawing/2014/main" id="{4CEF905B-95F4-E6B6-DF6C-864EFD3B4E2A}"/>
              </a:ext>
            </a:extLst>
          </p:cNvPr>
          <p:cNvSpPr>
            <a:spLocks noGrp="1"/>
          </p:cNvSpPr>
          <p:nvPr>
            <p:ph idx="1"/>
          </p:nvPr>
        </p:nvSpPr>
        <p:spPr>
          <a:xfrm>
            <a:off x="838200" y="1825625"/>
            <a:ext cx="3831771" cy="4351338"/>
          </a:xfrm>
        </p:spPr>
        <p:txBody>
          <a:bodyPr/>
          <a:lstStyle/>
          <a:p>
            <a:r>
              <a:rPr lang="en-US" dirty="0"/>
              <a:t>37 current populations in NC, with most in Sandhills</a:t>
            </a:r>
          </a:p>
          <a:p>
            <a:r>
              <a:rPr lang="en-US" dirty="0"/>
              <a:t>Sandhill seeps and bogs</a:t>
            </a:r>
          </a:p>
          <a:p>
            <a:r>
              <a:rPr lang="en-US" dirty="0"/>
              <a:t>S2G3</a:t>
            </a:r>
          </a:p>
          <a:p>
            <a:r>
              <a:rPr lang="en-US" dirty="0"/>
              <a:t>NC Special Concern-Vulnerable</a:t>
            </a:r>
          </a:p>
        </p:txBody>
      </p:sp>
      <p:pic>
        <p:nvPicPr>
          <p:cNvPr id="6" name="Picture 5" descr="Map&#10;&#10;Description automatically generated">
            <a:extLst>
              <a:ext uri="{FF2B5EF4-FFF2-40B4-BE49-F238E27FC236}">
                <a16:creationId xmlns:a16="http://schemas.microsoft.com/office/drawing/2014/main" id="{A0348A36-D8FC-9A92-0537-F68BB307DB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6300" y="1212374"/>
            <a:ext cx="7218383" cy="5577840"/>
          </a:xfrm>
          <a:prstGeom prst="rect">
            <a:avLst/>
          </a:prstGeom>
        </p:spPr>
      </p:pic>
    </p:spTree>
    <p:extLst>
      <p:ext uri="{BB962C8B-B14F-4D97-AF65-F5344CB8AC3E}">
        <p14:creationId xmlns:p14="http://schemas.microsoft.com/office/powerpoint/2010/main" val="10932779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46D9586-092C-26C4-DFEA-CB8DEF6263F7}"/>
              </a:ext>
            </a:extLst>
          </p:cNvPr>
          <p:cNvSpPr txBox="1"/>
          <p:nvPr/>
        </p:nvSpPr>
        <p:spPr>
          <a:xfrm>
            <a:off x="1028700" y="1967266"/>
            <a:ext cx="2628900" cy="2547257"/>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3600" kern="1200">
                <a:solidFill>
                  <a:srgbClr val="FFFFFF"/>
                </a:solidFill>
                <a:latin typeface="+mj-lt"/>
                <a:ea typeface="+mj-ea"/>
                <a:cs typeface="+mj-cs"/>
              </a:rPr>
              <a:t>Harper’s Yellow-eyed-grass by Bruce Sorrie </a:t>
            </a:r>
          </a:p>
        </p:txBody>
      </p:sp>
      <p:pic>
        <p:nvPicPr>
          <p:cNvPr id="3" name="Picture 2" descr="A picture containing plant, flower, outdoor, yellow&#10;&#10;Description automatically generated">
            <a:extLst>
              <a:ext uri="{FF2B5EF4-FFF2-40B4-BE49-F238E27FC236}">
                <a16:creationId xmlns:a16="http://schemas.microsoft.com/office/drawing/2014/main" id="{E63245D1-054D-C371-D950-65DC1D47FE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9099" y="643466"/>
            <a:ext cx="3717133" cy="5568739"/>
          </a:xfrm>
          <a:prstGeom prst="rect">
            <a:avLst/>
          </a:prstGeom>
        </p:spPr>
      </p:pic>
    </p:spTree>
    <p:extLst>
      <p:ext uri="{BB962C8B-B14F-4D97-AF65-F5344CB8AC3E}">
        <p14:creationId xmlns:p14="http://schemas.microsoft.com/office/powerpoint/2010/main" val="1665088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srcRect l="28890" t="5324" r="3542"/>
          <a:stretch/>
        </p:blipFill>
        <p:spPr>
          <a:xfrm>
            <a:off x="21" y="365125"/>
            <a:ext cx="7534636" cy="6492875"/>
          </a:xfrm>
          <a:prstGeom prst="rect">
            <a:avLst/>
          </a:prstGeom>
        </p:spPr>
      </p:pic>
      <p:sp>
        <p:nvSpPr>
          <p:cNvPr id="2" name="Title 1"/>
          <p:cNvSpPr>
            <a:spLocks noGrp="1"/>
          </p:cNvSpPr>
          <p:nvPr>
            <p:ph type="title"/>
          </p:nvPr>
        </p:nvSpPr>
        <p:spPr>
          <a:xfrm>
            <a:off x="7358748" y="365131"/>
            <a:ext cx="4225261" cy="5530319"/>
          </a:xfrm>
        </p:spPr>
        <p:txBody>
          <a:bodyPr vert="horz" lIns="91440" tIns="45720" rIns="91440" bIns="45720" rtlCol="0" anchor="ctr">
            <a:normAutofit/>
          </a:bodyPr>
          <a:lstStyle/>
          <a:p>
            <a:r>
              <a:rPr lang="en-US" sz="3700" dirty="0">
                <a:latin typeface="+mj-lt"/>
              </a:rPr>
              <a:t>www.ncnhp.org</a:t>
            </a:r>
          </a:p>
        </p:txBody>
      </p:sp>
      <p:sp>
        <p:nvSpPr>
          <p:cNvPr id="5" name="Left Arrow 5">
            <a:extLst>
              <a:ext uri="{FF2B5EF4-FFF2-40B4-BE49-F238E27FC236}">
                <a16:creationId xmlns:a16="http://schemas.microsoft.com/office/drawing/2014/main" id="{3C9F40FC-5215-05C0-D1E2-3F5C58341AB4}"/>
              </a:ext>
            </a:extLst>
          </p:cNvPr>
          <p:cNvSpPr/>
          <p:nvPr/>
        </p:nvSpPr>
        <p:spPr>
          <a:xfrm>
            <a:off x="6940392" y="5416449"/>
            <a:ext cx="3321880" cy="618216"/>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88498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066135-FED2-4980-8737-561FADF77640}"/>
              </a:ext>
            </a:extLst>
          </p:cNvPr>
          <p:cNvPicPr>
            <a:picLocks noChangeAspect="1"/>
          </p:cNvPicPr>
          <p:nvPr/>
        </p:nvPicPr>
        <p:blipFill rotWithShape="1">
          <a:blip r:embed="rId3"/>
          <a:srcRect b="1550"/>
          <a:stretch/>
        </p:blipFill>
        <p:spPr>
          <a:xfrm>
            <a:off x="641386" y="0"/>
            <a:ext cx="8655127" cy="6751675"/>
          </a:xfrm>
          <a:prstGeom prst="rect">
            <a:avLst/>
          </a:prstGeom>
        </p:spPr>
      </p:pic>
    </p:spTree>
    <p:extLst>
      <p:ext uri="{BB962C8B-B14F-4D97-AF65-F5344CB8AC3E}">
        <p14:creationId xmlns:p14="http://schemas.microsoft.com/office/powerpoint/2010/main" val="30321770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7EA534-776C-4400-9C1C-8ACD96153487}"/>
              </a:ext>
            </a:extLst>
          </p:cNvPr>
          <p:cNvPicPr>
            <a:picLocks noChangeAspect="1"/>
          </p:cNvPicPr>
          <p:nvPr/>
        </p:nvPicPr>
        <p:blipFill>
          <a:blip r:embed="rId3"/>
          <a:stretch>
            <a:fillRect/>
          </a:stretch>
        </p:blipFill>
        <p:spPr>
          <a:xfrm>
            <a:off x="-161039" y="283645"/>
            <a:ext cx="9745558" cy="5745015"/>
          </a:xfrm>
          <a:prstGeom prst="rect">
            <a:avLst/>
          </a:prstGeom>
        </p:spPr>
      </p:pic>
      <p:pic>
        <p:nvPicPr>
          <p:cNvPr id="7" name="Picture 6">
            <a:extLst>
              <a:ext uri="{FF2B5EF4-FFF2-40B4-BE49-F238E27FC236}">
                <a16:creationId xmlns:a16="http://schemas.microsoft.com/office/drawing/2014/main" id="{67A33291-AB81-4E40-8623-978892523BEC}"/>
              </a:ext>
            </a:extLst>
          </p:cNvPr>
          <p:cNvPicPr>
            <a:picLocks noChangeAspect="1"/>
          </p:cNvPicPr>
          <p:nvPr/>
        </p:nvPicPr>
        <p:blipFill>
          <a:blip r:embed="rId4"/>
          <a:stretch>
            <a:fillRect/>
          </a:stretch>
        </p:blipFill>
        <p:spPr>
          <a:xfrm>
            <a:off x="8184749" y="26472"/>
            <a:ext cx="3648075" cy="514351"/>
          </a:xfrm>
          <a:prstGeom prst="rect">
            <a:avLst/>
          </a:prstGeom>
        </p:spPr>
      </p:pic>
      <p:pic>
        <p:nvPicPr>
          <p:cNvPr id="9" name="Picture 8">
            <a:extLst>
              <a:ext uri="{FF2B5EF4-FFF2-40B4-BE49-F238E27FC236}">
                <a16:creationId xmlns:a16="http://schemas.microsoft.com/office/drawing/2014/main" id="{EA318B7A-0126-4612-976D-7502B931EECD}"/>
              </a:ext>
            </a:extLst>
          </p:cNvPr>
          <p:cNvPicPr>
            <a:picLocks noChangeAspect="1"/>
          </p:cNvPicPr>
          <p:nvPr/>
        </p:nvPicPr>
        <p:blipFill rotWithShape="1">
          <a:blip r:embed="rId5">
            <a:extLst>
              <a:ext uri="{28A0092B-C50C-407E-A947-70E740481C1C}">
                <a14:useLocalDpi xmlns:a14="http://schemas.microsoft.com/office/drawing/2010/main" val="0"/>
              </a:ext>
            </a:extLst>
          </a:blip>
          <a:srcRect r="21393"/>
          <a:stretch/>
        </p:blipFill>
        <p:spPr>
          <a:xfrm>
            <a:off x="9584524" y="723017"/>
            <a:ext cx="2525965" cy="1807535"/>
          </a:xfrm>
          <a:prstGeom prst="rect">
            <a:avLst/>
          </a:prstGeom>
        </p:spPr>
      </p:pic>
    </p:spTree>
    <p:extLst>
      <p:ext uri="{BB962C8B-B14F-4D97-AF65-F5344CB8AC3E}">
        <p14:creationId xmlns:p14="http://schemas.microsoft.com/office/powerpoint/2010/main" val="7970749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93FAC9-F768-48F0-9F34-12D39061F8AF}"/>
              </a:ext>
            </a:extLst>
          </p:cNvPr>
          <p:cNvPicPr>
            <a:picLocks noChangeAspect="1"/>
          </p:cNvPicPr>
          <p:nvPr/>
        </p:nvPicPr>
        <p:blipFill>
          <a:blip r:embed="rId3"/>
          <a:stretch>
            <a:fillRect/>
          </a:stretch>
        </p:blipFill>
        <p:spPr>
          <a:xfrm>
            <a:off x="265078" y="123826"/>
            <a:ext cx="9953625" cy="6610351"/>
          </a:xfrm>
          <a:prstGeom prst="rect">
            <a:avLst/>
          </a:prstGeom>
        </p:spPr>
      </p:pic>
    </p:spTree>
    <p:extLst>
      <p:ext uri="{BB962C8B-B14F-4D97-AF65-F5344CB8AC3E}">
        <p14:creationId xmlns:p14="http://schemas.microsoft.com/office/powerpoint/2010/main" val="39637533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92940"/>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A6A62D3-2987-4D4C-B519-330468E2E912}"/>
              </a:ext>
            </a:extLst>
          </p:cNvPr>
          <p:cNvSpPr/>
          <p:nvPr/>
        </p:nvSpPr>
        <p:spPr>
          <a:xfrm>
            <a:off x="1524000" y="-78323"/>
            <a:ext cx="9144000" cy="15330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 name="Title 1">
            <a:extLst>
              <a:ext uri="{FF2B5EF4-FFF2-40B4-BE49-F238E27FC236}">
                <a16:creationId xmlns:a16="http://schemas.microsoft.com/office/drawing/2014/main" id="{3E2BEA51-3118-48F1-9B75-75B0B0458776}"/>
              </a:ext>
            </a:extLst>
          </p:cNvPr>
          <p:cNvSpPr txBox="1">
            <a:spLocks/>
          </p:cNvSpPr>
          <p:nvPr/>
        </p:nvSpPr>
        <p:spPr>
          <a:xfrm>
            <a:off x="2152647" y="306000"/>
            <a:ext cx="7886700" cy="461962"/>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200" spc="0" dirty="0">
                <a:solidFill>
                  <a:srgbClr val="2D7A71"/>
                </a:solidFill>
                <a:latin typeface="Gotham Medium" panose="02000604030000020004" pitchFamily="50" charset="0"/>
              </a:rPr>
              <a:t>Natural Heritage Data Explorer</a:t>
            </a:r>
          </a:p>
        </p:txBody>
      </p:sp>
      <p:pic>
        <p:nvPicPr>
          <p:cNvPr id="11" name="Picture 10">
            <a:extLst>
              <a:ext uri="{FF2B5EF4-FFF2-40B4-BE49-F238E27FC236}">
                <a16:creationId xmlns:a16="http://schemas.microsoft.com/office/drawing/2014/main" id="{FE8ECF4B-42E9-4F5F-8313-507EFA4C659F}"/>
              </a:ext>
            </a:extLst>
          </p:cNvPr>
          <p:cNvPicPr>
            <a:picLocks noChangeAspect="1"/>
          </p:cNvPicPr>
          <p:nvPr/>
        </p:nvPicPr>
        <p:blipFill>
          <a:blip r:embed="rId3"/>
          <a:stretch>
            <a:fillRect/>
          </a:stretch>
        </p:blipFill>
        <p:spPr>
          <a:xfrm>
            <a:off x="2863377" y="1676401"/>
            <a:ext cx="6465247" cy="5234365"/>
          </a:xfrm>
          <a:prstGeom prst="rect">
            <a:avLst/>
          </a:prstGeom>
        </p:spPr>
      </p:pic>
      <p:sp>
        <p:nvSpPr>
          <p:cNvPr id="13" name="TextBox 12">
            <a:extLst>
              <a:ext uri="{FF2B5EF4-FFF2-40B4-BE49-F238E27FC236}">
                <a16:creationId xmlns:a16="http://schemas.microsoft.com/office/drawing/2014/main" id="{149D6136-8DC7-4AE5-972C-3BB02CA9D2D2}"/>
              </a:ext>
            </a:extLst>
          </p:cNvPr>
          <p:cNvSpPr txBox="1"/>
          <p:nvPr/>
        </p:nvSpPr>
        <p:spPr>
          <a:xfrm>
            <a:off x="3045615" y="810426"/>
            <a:ext cx="6100764" cy="523220"/>
          </a:xfrm>
          <a:prstGeom prst="rect">
            <a:avLst/>
          </a:prstGeom>
          <a:noFill/>
        </p:spPr>
        <p:txBody>
          <a:bodyPr wrap="square">
            <a:spAutoFit/>
          </a:bodyPr>
          <a:lstStyle/>
          <a:p>
            <a:r>
              <a:rPr lang="en-US" sz="2800" u="sng" dirty="0">
                <a:solidFill>
                  <a:srgbClr val="0000FF"/>
                </a:solidFill>
                <a:latin typeface="Gotham Medium" panose="02000604030000020004" pitchFamily="50" charset="0"/>
                <a:hlinkClick r:id="rId4">
                  <a:extLst>
                    <a:ext uri="{A12FA001-AC4F-418D-AE19-62706E023703}">
                      <ahyp:hlinkClr xmlns:ahyp="http://schemas.microsoft.com/office/drawing/2018/hyperlinkcolor" val="tx"/>
                    </a:ext>
                  </a:extLst>
                </a:hlinkClick>
              </a:rPr>
              <a:t>https://ncnhde.natureserve.org/</a:t>
            </a:r>
            <a:endParaRPr lang="en-US" sz="2800" u="sng" dirty="0">
              <a:solidFill>
                <a:prstClr val="black"/>
              </a:solidFill>
              <a:latin typeface="Gotham Medium" panose="02000604030000020004" pitchFamily="50" charset="0"/>
            </a:endParaRPr>
          </a:p>
        </p:txBody>
      </p:sp>
    </p:spTree>
    <p:extLst>
      <p:ext uri="{BB962C8B-B14F-4D97-AF65-F5344CB8AC3E}">
        <p14:creationId xmlns:p14="http://schemas.microsoft.com/office/powerpoint/2010/main" val="36364943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2148F1-9145-6D97-5BFD-EB8D55CE76C4}"/>
              </a:ext>
            </a:extLst>
          </p:cNvPr>
          <p:cNvSpPr/>
          <p:nvPr/>
        </p:nvSpPr>
        <p:spPr>
          <a:xfrm>
            <a:off x="10103156" y="5473559"/>
            <a:ext cx="1988848" cy="76920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28A8087F-69D7-48B8-BDFD-D5045B6EC038}"/>
              </a:ext>
            </a:extLst>
          </p:cNvPr>
          <p:cNvSpPr>
            <a:spLocks noGrp="1"/>
          </p:cNvSpPr>
          <p:nvPr>
            <p:ph type="title"/>
          </p:nvPr>
        </p:nvSpPr>
        <p:spPr>
          <a:xfrm>
            <a:off x="1097280" y="286608"/>
            <a:ext cx="10058400" cy="940944"/>
          </a:xfrm>
        </p:spPr>
        <p:txBody>
          <a:bodyPr/>
          <a:lstStyle/>
          <a:p>
            <a:r>
              <a:rPr lang="en-US" dirty="0"/>
              <a:t>NHP Data – Comprehensive Statewide</a:t>
            </a:r>
          </a:p>
        </p:txBody>
      </p:sp>
      <p:sp>
        <p:nvSpPr>
          <p:cNvPr id="3" name="Content Placeholder 2">
            <a:extLst>
              <a:ext uri="{FF2B5EF4-FFF2-40B4-BE49-F238E27FC236}">
                <a16:creationId xmlns:a16="http://schemas.microsoft.com/office/drawing/2014/main" id="{66602A97-2D33-40BB-8517-744200961878}"/>
              </a:ext>
            </a:extLst>
          </p:cNvPr>
          <p:cNvSpPr>
            <a:spLocks noGrp="1"/>
          </p:cNvSpPr>
          <p:nvPr>
            <p:ph idx="1"/>
          </p:nvPr>
        </p:nvSpPr>
        <p:spPr>
          <a:xfrm>
            <a:off x="187890" y="1920890"/>
            <a:ext cx="11812043" cy="4023360"/>
          </a:xfrm>
        </p:spPr>
        <p:txBody>
          <a:bodyPr>
            <a:normAutofit/>
          </a:bodyPr>
          <a:lstStyle/>
          <a:p>
            <a:r>
              <a:rPr lang="en-US" sz="2800" dirty="0"/>
              <a:t>Detailed site surveys &amp; county inventories conducted by NHP staff biologists </a:t>
            </a:r>
          </a:p>
          <a:p>
            <a:r>
              <a:rPr lang="en-US" sz="2800" dirty="0"/>
              <a:t>Equally important are contributions from partners, academic researchers, environmental consultants, and private citizens</a:t>
            </a:r>
          </a:p>
          <a:p>
            <a:pPr lvl="1"/>
            <a:r>
              <a:rPr lang="en-US" sz="2600" dirty="0"/>
              <a:t>Gathered from trusted natural history and citizen science databases</a:t>
            </a:r>
          </a:p>
          <a:p>
            <a:endParaRPr lang="en-US" sz="2800" dirty="0"/>
          </a:p>
          <a:p>
            <a:pPr marL="201163" lvl="1" indent="0">
              <a:buNone/>
            </a:pPr>
            <a:endParaRPr lang="en-US" sz="2400" dirty="0"/>
          </a:p>
          <a:p>
            <a:pPr lvl="1"/>
            <a:endParaRPr lang="en-US" sz="2400" dirty="0"/>
          </a:p>
        </p:txBody>
      </p:sp>
      <p:pic>
        <p:nvPicPr>
          <p:cNvPr id="18" name="Picture 4" descr="Physical boundaries that divide the regions">
            <a:extLst>
              <a:ext uri="{FF2B5EF4-FFF2-40B4-BE49-F238E27FC236}">
                <a16:creationId xmlns:a16="http://schemas.microsoft.com/office/drawing/2014/main" id="{2C71CB6F-E0EA-4622-AC60-E05C64EE37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8184" y="5155756"/>
            <a:ext cx="2516704" cy="1049824"/>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85E3E803-D67A-476D-9E18-DD2B20BB87A2}"/>
              </a:ext>
            </a:extLst>
          </p:cNvPr>
          <p:cNvGrpSpPr/>
          <p:nvPr/>
        </p:nvGrpSpPr>
        <p:grpSpPr>
          <a:xfrm>
            <a:off x="1245768" y="3857414"/>
            <a:ext cx="10378074" cy="2328760"/>
            <a:chOff x="-815147" y="3287415"/>
            <a:chExt cx="11854996" cy="2829819"/>
          </a:xfrm>
        </p:grpSpPr>
        <p:grpSp>
          <p:nvGrpSpPr>
            <p:cNvPr id="20" name="Group 19">
              <a:extLst>
                <a:ext uri="{FF2B5EF4-FFF2-40B4-BE49-F238E27FC236}">
                  <a16:creationId xmlns:a16="http://schemas.microsoft.com/office/drawing/2014/main" id="{E1E7040E-9195-45C8-A11D-A4481BEF29C0}"/>
                </a:ext>
              </a:extLst>
            </p:cNvPr>
            <p:cNvGrpSpPr/>
            <p:nvPr/>
          </p:nvGrpSpPr>
          <p:grpSpPr>
            <a:xfrm>
              <a:off x="831039" y="3423175"/>
              <a:ext cx="10208810" cy="2694059"/>
              <a:chOff x="-1339120" y="3080582"/>
              <a:chExt cx="12926184" cy="3369339"/>
            </a:xfrm>
          </p:grpSpPr>
          <p:pic>
            <p:nvPicPr>
              <p:cNvPr id="22" name="Picture 2" descr="NC Plant Conservation Program: 2017 Year In Review – Bog Learning Network">
                <a:extLst>
                  <a:ext uri="{FF2B5EF4-FFF2-40B4-BE49-F238E27FC236}">
                    <a16:creationId xmlns:a16="http://schemas.microsoft.com/office/drawing/2014/main" id="{16401E3C-ED68-4601-BACF-EBEE200EBE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1135" y="4638558"/>
                <a:ext cx="2121528" cy="18113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United States Department of Agriculture - Forest service | Land Portal">
                <a:extLst>
                  <a:ext uri="{FF2B5EF4-FFF2-40B4-BE49-F238E27FC236}">
                    <a16:creationId xmlns:a16="http://schemas.microsoft.com/office/drawing/2014/main" id="{15A910EA-B7E6-4B36-9A78-D288DE31AA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9120" y="3080582"/>
                <a:ext cx="3060570" cy="153511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NC State Wolfpack - Wikipedia">
                <a:extLst>
                  <a:ext uri="{FF2B5EF4-FFF2-40B4-BE49-F238E27FC236}">
                    <a16:creationId xmlns:a16="http://schemas.microsoft.com/office/drawing/2014/main" id="{054315C4-A618-459B-AAFA-0D6247CC62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95839" y="5221632"/>
                <a:ext cx="817353" cy="97209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2">
                <a:extLst>
                  <a:ext uri="{FF2B5EF4-FFF2-40B4-BE49-F238E27FC236}">
                    <a16:creationId xmlns:a16="http://schemas.microsoft.com/office/drawing/2014/main" id="{59B47106-57CB-A2B0-AB3D-923E088B46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62656" y="5188553"/>
                <a:ext cx="887413" cy="100517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4" descr="North Carolina Tar Heels - Wikipedia">
                <a:extLst>
                  <a:ext uri="{FF2B5EF4-FFF2-40B4-BE49-F238E27FC236}">
                    <a16:creationId xmlns:a16="http://schemas.microsoft.com/office/drawing/2014/main" id="{F454A872-2145-B1B8-3B1B-99DD8382DE5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87568" y="5218123"/>
                <a:ext cx="1199496" cy="943478"/>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Picture 2" descr="North Carolina Department of Transportation - Wikipedia">
              <a:extLst>
                <a:ext uri="{FF2B5EF4-FFF2-40B4-BE49-F238E27FC236}">
                  <a16:creationId xmlns:a16="http://schemas.microsoft.com/office/drawing/2014/main" id="{28F42676-5AA8-43F7-9B4B-02B73FB04D7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5147" y="3287415"/>
              <a:ext cx="1463740" cy="1463738"/>
            </a:xfrm>
            <a:prstGeom prst="rect">
              <a:avLst/>
            </a:prstGeom>
            <a:noFill/>
            <a:extLst>
              <a:ext uri="{909E8E84-426E-40DD-AFC4-6F175D3DCCD1}">
                <a14:hiddenFill xmlns:a14="http://schemas.microsoft.com/office/drawing/2010/main">
                  <a:solidFill>
                    <a:srgbClr val="FFFFFF"/>
                  </a:solidFill>
                </a14:hiddenFill>
              </a:ext>
            </a:extLst>
          </p:spPr>
        </p:pic>
      </p:grpSp>
      <p:pic>
        <p:nvPicPr>
          <p:cNvPr id="2058" name="Picture 10" descr="Wildlife Resources Commission Board Elects New Leadership, Announces New  and Reappointed Commissioners">
            <a:extLst>
              <a:ext uri="{FF2B5EF4-FFF2-40B4-BE49-F238E27FC236}">
                <a16:creationId xmlns:a16="http://schemas.microsoft.com/office/drawing/2014/main" id="{743CDD6D-6DFC-4B06-958A-F3BCFDE6953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32735" y="3723037"/>
            <a:ext cx="1260255" cy="1243526"/>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Image result for nc state parks logo">
            <a:extLst>
              <a:ext uri="{FF2B5EF4-FFF2-40B4-BE49-F238E27FC236}">
                <a16:creationId xmlns:a16="http://schemas.microsoft.com/office/drawing/2014/main" id="{B61BEAF5-62D0-438B-B941-8138FC23356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507737" y="3713743"/>
            <a:ext cx="1988848" cy="165737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4" descr="Earth Matters: iNaturalist Is a Great Tool for Environmental Stewardship |  Nyack News and Views">
            <a:extLst>
              <a:ext uri="{FF2B5EF4-FFF2-40B4-BE49-F238E27FC236}">
                <a16:creationId xmlns:a16="http://schemas.microsoft.com/office/drawing/2014/main" id="{AA6FB5B8-C7BB-27FA-8FE9-5823BA4D1CD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28604" y="4826126"/>
            <a:ext cx="1466793" cy="120064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6" descr="HerpMapper - Global Herp Atlas">
            <a:extLst>
              <a:ext uri="{FF2B5EF4-FFF2-40B4-BE49-F238E27FC236}">
                <a16:creationId xmlns:a16="http://schemas.microsoft.com/office/drawing/2014/main" id="{D69AB2BB-6228-F83C-E14E-5EBF4DD727F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80915" y="4994054"/>
            <a:ext cx="1082802" cy="103101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E87153E1-3BEA-B7CA-96E6-A948012C22A4}"/>
              </a:ext>
            </a:extLst>
          </p:cNvPr>
          <p:cNvPicPr>
            <a:picLocks noChangeAspect="1"/>
          </p:cNvPicPr>
          <p:nvPr/>
        </p:nvPicPr>
        <p:blipFill rotWithShape="1">
          <a:blip r:embed="rId14"/>
          <a:srcRect l="2900" t="7160" r="4843" b="10706"/>
          <a:stretch/>
        </p:blipFill>
        <p:spPr>
          <a:xfrm>
            <a:off x="4894762" y="4077588"/>
            <a:ext cx="2570358" cy="619521"/>
          </a:xfrm>
          <a:prstGeom prst="rect">
            <a:avLst/>
          </a:prstGeom>
        </p:spPr>
      </p:pic>
    </p:spTree>
    <p:extLst>
      <p:ext uri="{BB962C8B-B14F-4D97-AF65-F5344CB8AC3E}">
        <p14:creationId xmlns:p14="http://schemas.microsoft.com/office/powerpoint/2010/main" val="28405383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0848" y="1468717"/>
            <a:ext cx="4091152" cy="1325563"/>
          </a:xfrm>
        </p:spPr>
        <p:txBody>
          <a:bodyPr/>
          <a:lstStyle/>
          <a:p>
            <a:pPr algn="ctr"/>
            <a:r>
              <a:rPr lang="en-US" dirty="0"/>
              <a:t>www.ncnhp.org</a:t>
            </a:r>
          </a:p>
        </p:txBody>
      </p:sp>
      <p:pic>
        <p:nvPicPr>
          <p:cNvPr id="4" name="Content Placeholder 3"/>
          <p:cNvPicPr>
            <a:picLocks noGrp="1" noChangeAspect="1"/>
          </p:cNvPicPr>
          <p:nvPr>
            <p:ph idx="1"/>
          </p:nvPr>
        </p:nvPicPr>
        <p:blipFill rotWithShape="1">
          <a:blip r:embed="rId2"/>
          <a:srcRect l="28395"/>
          <a:stretch/>
        </p:blipFill>
        <p:spPr>
          <a:xfrm>
            <a:off x="903890" y="56951"/>
            <a:ext cx="7283669" cy="6250927"/>
          </a:xfrm>
          <a:prstGeom prst="rect">
            <a:avLst/>
          </a:prstGeom>
        </p:spPr>
      </p:pic>
      <p:sp>
        <p:nvSpPr>
          <p:cNvPr id="5" name="Left Arrow 5"/>
          <p:cNvSpPr/>
          <p:nvPr/>
        </p:nvSpPr>
        <p:spPr>
          <a:xfrm>
            <a:off x="7241016" y="4752571"/>
            <a:ext cx="3321880" cy="618216"/>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1008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93428" y="136635"/>
            <a:ext cx="10461097" cy="5010315"/>
          </a:xfrm>
          <a:prstGeom prst="rect">
            <a:avLst/>
          </a:prstGeom>
        </p:spPr>
      </p:pic>
      <p:sp>
        <p:nvSpPr>
          <p:cNvPr id="7" name="Title 6"/>
          <p:cNvSpPr>
            <a:spLocks noGrp="1"/>
          </p:cNvSpPr>
          <p:nvPr>
            <p:ph type="title"/>
          </p:nvPr>
        </p:nvSpPr>
        <p:spPr>
          <a:xfrm>
            <a:off x="10501102" y="125227"/>
            <a:ext cx="1753091" cy="1325563"/>
          </a:xfrm>
        </p:spPr>
        <p:txBody>
          <a:bodyPr>
            <a:normAutofit fontScale="90000"/>
          </a:bodyPr>
          <a:lstStyle/>
          <a:p>
            <a:r>
              <a:rPr lang="en-US" dirty="0"/>
              <a:t>Natural</a:t>
            </a:r>
            <a:br>
              <a:rPr lang="en-US" dirty="0"/>
            </a:br>
            <a:r>
              <a:rPr lang="en-US" dirty="0"/>
              <a:t>Heritage</a:t>
            </a:r>
            <a:br>
              <a:rPr lang="en-US" dirty="0"/>
            </a:br>
            <a:r>
              <a:rPr lang="en-US" dirty="0"/>
              <a:t>Data </a:t>
            </a:r>
            <a:br>
              <a:rPr lang="en-US" dirty="0"/>
            </a:br>
            <a:r>
              <a:rPr lang="en-US" dirty="0"/>
              <a:t>Explorer</a:t>
            </a:r>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54525" y="1877293"/>
            <a:ext cx="1646239"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2358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stretch>
            <a:fillRect/>
          </a:stretch>
        </p:blipFill>
        <p:spPr>
          <a:xfrm>
            <a:off x="93428" y="136635"/>
            <a:ext cx="10461097" cy="5010315"/>
          </a:xfrm>
          <a:prstGeom prst="rect">
            <a:avLst/>
          </a:prstGeom>
        </p:spPr>
      </p:pic>
      <p:sp>
        <p:nvSpPr>
          <p:cNvPr id="7" name="Title 6"/>
          <p:cNvSpPr>
            <a:spLocks noGrp="1"/>
          </p:cNvSpPr>
          <p:nvPr>
            <p:ph type="title"/>
          </p:nvPr>
        </p:nvSpPr>
        <p:spPr>
          <a:xfrm>
            <a:off x="10554527" y="136639"/>
            <a:ext cx="1753091" cy="1325563"/>
          </a:xfrm>
        </p:spPr>
        <p:txBody>
          <a:bodyPr>
            <a:normAutofit fontScale="90000"/>
          </a:bodyPr>
          <a:lstStyle/>
          <a:p>
            <a:r>
              <a:rPr lang="en-US" dirty="0"/>
              <a:t>Natural</a:t>
            </a:r>
            <a:br>
              <a:rPr lang="en-US" dirty="0"/>
            </a:br>
            <a:r>
              <a:rPr lang="en-US" dirty="0"/>
              <a:t>Heritage</a:t>
            </a:r>
            <a:br>
              <a:rPr lang="en-US" dirty="0"/>
            </a:br>
            <a:r>
              <a:rPr lang="en-US" dirty="0"/>
              <a:t>Data </a:t>
            </a:r>
            <a:br>
              <a:rPr lang="en-US" dirty="0"/>
            </a:br>
            <a:r>
              <a:rPr lang="en-US" dirty="0"/>
              <a:t>Explorer</a:t>
            </a:r>
          </a:p>
        </p:txBody>
      </p:sp>
      <p:pic>
        <p:nvPicPr>
          <p:cNvPr id="3" name="Picture 2">
            <a:extLst>
              <a:ext uri="{FF2B5EF4-FFF2-40B4-BE49-F238E27FC236}">
                <a16:creationId xmlns:a16="http://schemas.microsoft.com/office/drawing/2014/main" id="{EA1FB8A2-1F7F-4C26-8C9D-44C4C6E5C26B}"/>
              </a:ext>
            </a:extLst>
          </p:cNvPr>
          <p:cNvPicPr>
            <a:picLocks noChangeAspect="1"/>
          </p:cNvPicPr>
          <p:nvPr/>
        </p:nvPicPr>
        <p:blipFill>
          <a:blip r:embed="rId4"/>
          <a:stretch>
            <a:fillRect/>
          </a:stretch>
        </p:blipFill>
        <p:spPr>
          <a:xfrm>
            <a:off x="2037811" y="242715"/>
            <a:ext cx="7643555" cy="600133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1216748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stretch>
            <a:fillRect/>
          </a:stretch>
        </p:blipFill>
        <p:spPr>
          <a:xfrm>
            <a:off x="93426" y="136634"/>
            <a:ext cx="10461097" cy="5010315"/>
          </a:xfrm>
          <a:prstGeom prst="rect">
            <a:avLst/>
          </a:prstGeom>
        </p:spPr>
      </p:pic>
      <p:sp>
        <p:nvSpPr>
          <p:cNvPr id="7" name="Title 6"/>
          <p:cNvSpPr>
            <a:spLocks noGrp="1"/>
          </p:cNvSpPr>
          <p:nvPr>
            <p:ph type="title"/>
          </p:nvPr>
        </p:nvSpPr>
        <p:spPr>
          <a:xfrm>
            <a:off x="10554523" y="136634"/>
            <a:ext cx="1753091" cy="1325563"/>
          </a:xfrm>
        </p:spPr>
        <p:txBody>
          <a:bodyPr>
            <a:normAutofit fontScale="90000"/>
          </a:bodyPr>
          <a:lstStyle/>
          <a:p>
            <a:r>
              <a:rPr lang="en-US" dirty="0"/>
              <a:t>Natural</a:t>
            </a:r>
            <a:br>
              <a:rPr lang="en-US" dirty="0"/>
            </a:br>
            <a:r>
              <a:rPr lang="en-US" dirty="0"/>
              <a:t>Heritage</a:t>
            </a:r>
            <a:br>
              <a:rPr lang="en-US" dirty="0"/>
            </a:br>
            <a:r>
              <a:rPr lang="en-US" dirty="0"/>
              <a:t>Data </a:t>
            </a:r>
            <a:br>
              <a:rPr lang="en-US" dirty="0"/>
            </a:br>
            <a:r>
              <a:rPr lang="en-US" dirty="0"/>
              <a:t>Explorer</a:t>
            </a:r>
          </a:p>
        </p:txBody>
      </p:sp>
      <p:pic>
        <p:nvPicPr>
          <p:cNvPr id="3" name="Picture 2">
            <a:extLst>
              <a:ext uri="{FF2B5EF4-FFF2-40B4-BE49-F238E27FC236}">
                <a16:creationId xmlns:a16="http://schemas.microsoft.com/office/drawing/2014/main" id="{EA1FB8A2-1F7F-4C26-8C9D-44C4C6E5C26B}"/>
              </a:ext>
            </a:extLst>
          </p:cNvPr>
          <p:cNvPicPr>
            <a:picLocks noChangeAspect="1"/>
          </p:cNvPicPr>
          <p:nvPr/>
        </p:nvPicPr>
        <p:blipFill>
          <a:blip r:embed="rId4"/>
          <a:stretch>
            <a:fillRect/>
          </a:stretch>
        </p:blipFill>
        <p:spPr>
          <a:xfrm>
            <a:off x="2037806" y="242709"/>
            <a:ext cx="7643555" cy="600133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3413215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EFAFBE-AC3E-4376-924A-B0E22EB5D3BB}"/>
              </a:ext>
            </a:extLst>
          </p:cNvPr>
          <p:cNvPicPr>
            <a:picLocks noChangeAspect="1"/>
          </p:cNvPicPr>
          <p:nvPr/>
        </p:nvPicPr>
        <p:blipFill>
          <a:blip r:embed="rId3"/>
          <a:stretch>
            <a:fillRect/>
          </a:stretch>
        </p:blipFill>
        <p:spPr>
          <a:xfrm>
            <a:off x="-129309" y="0"/>
            <a:ext cx="12192000" cy="5846721"/>
          </a:xfrm>
          <a:prstGeom prst="rect">
            <a:avLst/>
          </a:prstGeom>
        </p:spPr>
      </p:pic>
    </p:spTree>
    <p:extLst>
      <p:ext uri="{BB962C8B-B14F-4D97-AF65-F5344CB8AC3E}">
        <p14:creationId xmlns:p14="http://schemas.microsoft.com/office/powerpoint/2010/main" val="24014786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BA7BDA-8593-484C-9C8C-173D7CA2D71F}"/>
              </a:ext>
            </a:extLst>
          </p:cNvPr>
          <p:cNvPicPr>
            <a:picLocks noChangeAspect="1"/>
          </p:cNvPicPr>
          <p:nvPr/>
        </p:nvPicPr>
        <p:blipFill>
          <a:blip r:embed="rId3"/>
          <a:stretch>
            <a:fillRect/>
          </a:stretch>
        </p:blipFill>
        <p:spPr>
          <a:xfrm>
            <a:off x="90905" y="0"/>
            <a:ext cx="6905625" cy="5600700"/>
          </a:xfrm>
          <a:prstGeom prst="rect">
            <a:avLst/>
          </a:prstGeom>
        </p:spPr>
      </p:pic>
      <p:pic>
        <p:nvPicPr>
          <p:cNvPr id="2" name="Picture 1">
            <a:extLst>
              <a:ext uri="{FF2B5EF4-FFF2-40B4-BE49-F238E27FC236}">
                <a16:creationId xmlns:a16="http://schemas.microsoft.com/office/drawing/2014/main" id="{78458092-D07D-4605-9F7F-7463280B3120}"/>
              </a:ext>
            </a:extLst>
          </p:cNvPr>
          <p:cNvPicPr>
            <a:picLocks noChangeAspect="1"/>
          </p:cNvPicPr>
          <p:nvPr/>
        </p:nvPicPr>
        <p:blipFill>
          <a:blip r:embed="rId4"/>
          <a:stretch>
            <a:fillRect/>
          </a:stretch>
        </p:blipFill>
        <p:spPr>
          <a:xfrm>
            <a:off x="2057487" y="371475"/>
            <a:ext cx="10544175" cy="5229225"/>
          </a:xfrm>
          <a:prstGeom prst="rect">
            <a:avLst/>
          </a:prstGeom>
        </p:spPr>
      </p:pic>
      <p:pic>
        <p:nvPicPr>
          <p:cNvPr id="4" name="Picture 3">
            <a:extLst>
              <a:ext uri="{FF2B5EF4-FFF2-40B4-BE49-F238E27FC236}">
                <a16:creationId xmlns:a16="http://schemas.microsoft.com/office/drawing/2014/main" id="{07526DEF-51B1-4D2E-A6B4-D657A3E726B1}"/>
              </a:ext>
            </a:extLst>
          </p:cNvPr>
          <p:cNvPicPr>
            <a:picLocks noChangeAspect="1"/>
          </p:cNvPicPr>
          <p:nvPr/>
        </p:nvPicPr>
        <p:blipFill>
          <a:blip r:embed="rId5"/>
          <a:stretch>
            <a:fillRect/>
          </a:stretch>
        </p:blipFill>
        <p:spPr>
          <a:xfrm>
            <a:off x="5389429" y="2362210"/>
            <a:ext cx="6302876" cy="3775544"/>
          </a:xfrm>
          <a:prstGeom prst="rect">
            <a:avLst/>
          </a:prstGeom>
        </p:spPr>
      </p:pic>
    </p:spTree>
    <p:extLst>
      <p:ext uri="{BB962C8B-B14F-4D97-AF65-F5344CB8AC3E}">
        <p14:creationId xmlns:p14="http://schemas.microsoft.com/office/powerpoint/2010/main" val="5179516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507DA90-3279-5849-95F6-B2884197375F}" type="slidenum">
              <a:rPr lang="en-US">
                <a:latin typeface="Calibri" panose="020F0502020204030204"/>
              </a:rPr>
              <a:pPr/>
              <a:t>56</a:t>
            </a:fld>
            <a:endParaRPr lang="en-US" dirty="0">
              <a:latin typeface="Calibri" panose="020F0502020204030204"/>
            </a:endParaRPr>
          </a:p>
        </p:txBody>
      </p:sp>
      <p:sp>
        <p:nvSpPr>
          <p:cNvPr id="7" name="Title 1">
            <a:extLst>
              <a:ext uri="{FF2B5EF4-FFF2-40B4-BE49-F238E27FC236}">
                <a16:creationId xmlns:a16="http://schemas.microsoft.com/office/drawing/2014/main" id="{8AF30E11-54FB-43C0-85EA-4EFFA41FD0C7}"/>
              </a:ext>
            </a:extLst>
          </p:cNvPr>
          <p:cNvSpPr txBox="1">
            <a:spLocks/>
          </p:cNvSpPr>
          <p:nvPr/>
        </p:nvSpPr>
        <p:spPr>
          <a:xfrm>
            <a:off x="2152650" y="533400"/>
            <a:ext cx="7886700" cy="461962"/>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4000" spc="0" dirty="0">
                <a:solidFill>
                  <a:srgbClr val="2D7A71"/>
                </a:solidFill>
                <a:latin typeface="Gotham Medium" panose="02000604030000020004" pitchFamily="50" charset="0"/>
              </a:rPr>
              <a:t>Questions?</a:t>
            </a:r>
          </a:p>
        </p:txBody>
      </p:sp>
      <p:pic>
        <p:nvPicPr>
          <p:cNvPr id="8" name="Picture 7">
            <a:extLst>
              <a:ext uri="{FF2B5EF4-FFF2-40B4-BE49-F238E27FC236}">
                <a16:creationId xmlns:a16="http://schemas.microsoft.com/office/drawing/2014/main" id="{9D031DFB-45EC-03E1-B607-9AC992936F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7179" y="929640"/>
            <a:ext cx="7193281" cy="5394960"/>
          </a:xfrm>
          <a:prstGeom prst="rect">
            <a:avLst/>
          </a:prstGeom>
        </p:spPr>
      </p:pic>
    </p:spTree>
    <p:extLst>
      <p:ext uri="{BB962C8B-B14F-4D97-AF65-F5344CB8AC3E}">
        <p14:creationId xmlns:p14="http://schemas.microsoft.com/office/powerpoint/2010/main" val="34236010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D39568D2-67DC-447C-8C79-05E4C12DBA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0875" y="719671"/>
            <a:ext cx="3621193" cy="5571067"/>
          </a:xfrm>
          <a:prstGeom prst="rect">
            <a:avLst/>
          </a:prstGeom>
        </p:spPr>
      </p:pic>
      <p:sp>
        <p:nvSpPr>
          <p:cNvPr id="2" name="TextBox 1">
            <a:extLst>
              <a:ext uri="{FF2B5EF4-FFF2-40B4-BE49-F238E27FC236}">
                <a16:creationId xmlns:a16="http://schemas.microsoft.com/office/drawing/2014/main" id="{B7583976-05F9-4498-BD01-A03932684D00}"/>
              </a:ext>
            </a:extLst>
          </p:cNvPr>
          <p:cNvSpPr txBox="1"/>
          <p:nvPr/>
        </p:nvSpPr>
        <p:spPr>
          <a:xfrm>
            <a:off x="765327" y="719667"/>
            <a:ext cx="5147050" cy="1938992"/>
          </a:xfrm>
          <a:prstGeom prst="rect">
            <a:avLst/>
          </a:prstGeom>
          <a:noFill/>
        </p:spPr>
        <p:txBody>
          <a:bodyPr wrap="none" rtlCol="0">
            <a:spAutoFit/>
          </a:bodyPr>
          <a:lstStyle/>
          <a:p>
            <a:r>
              <a:rPr lang="en-US" sz="2400" b="1" dirty="0">
                <a:solidFill>
                  <a:srgbClr val="A33421"/>
                </a:solidFill>
                <a:latin typeface="Gotham Light" pitchFamily="50" charset="0"/>
              </a:rPr>
              <a:t>Questions:</a:t>
            </a:r>
          </a:p>
          <a:p>
            <a:r>
              <a:rPr lang="en-US" sz="2400" dirty="0">
                <a:solidFill>
                  <a:srgbClr val="2C7A72"/>
                </a:solidFill>
                <a:latin typeface="Gotham Book"/>
              </a:rPr>
              <a:t>Brenda Wichmann</a:t>
            </a:r>
          </a:p>
          <a:p>
            <a:r>
              <a:rPr lang="en-US" sz="2400" dirty="0">
                <a:solidFill>
                  <a:srgbClr val="2C7A72"/>
                </a:solidFill>
                <a:latin typeface="Gotham Book"/>
              </a:rPr>
              <a:t>Division of Land and Water Stewardship</a:t>
            </a:r>
          </a:p>
          <a:p>
            <a:r>
              <a:rPr lang="en-US" sz="2400" dirty="0">
                <a:solidFill>
                  <a:srgbClr val="2C7A72"/>
                </a:solidFill>
                <a:latin typeface="Gotham Book"/>
              </a:rPr>
              <a:t>Natural Heritage Program</a:t>
            </a:r>
          </a:p>
          <a:p>
            <a:r>
              <a:rPr lang="en-US" sz="2400" dirty="0">
                <a:solidFill>
                  <a:srgbClr val="2C7A72"/>
                </a:solidFill>
                <a:latin typeface="Gotham Book"/>
              </a:rPr>
              <a:t>Brenda.Wichmann@ncdcr.gov</a:t>
            </a:r>
          </a:p>
        </p:txBody>
      </p:sp>
      <p:pic>
        <p:nvPicPr>
          <p:cNvPr id="3" name="Picture 2">
            <a:extLst>
              <a:ext uri="{FF2B5EF4-FFF2-40B4-BE49-F238E27FC236}">
                <a16:creationId xmlns:a16="http://schemas.microsoft.com/office/drawing/2014/main" id="{FA8C9B30-C474-4D7E-86CE-7DA924D7CC8F}"/>
              </a:ext>
            </a:extLst>
          </p:cNvPr>
          <p:cNvPicPr>
            <a:picLocks noChangeAspect="1"/>
          </p:cNvPicPr>
          <p:nvPr/>
        </p:nvPicPr>
        <p:blipFill>
          <a:blip r:embed="rId4">
            <a:extLst>
              <a:ext uri="{BEBA8EAE-BF5A-486C-A8C5-ECC9F3942E4B}">
                <a14:imgProps xmlns:a14="http://schemas.microsoft.com/office/drawing/2010/main">
                  <a14:imgLayer r:embed="rId5">
                    <a14:imgEffect>
                      <a14:saturation sat="106000"/>
                    </a14:imgEffect>
                  </a14:imgLayer>
                </a14:imgProps>
              </a:ext>
            </a:extLst>
          </a:blip>
          <a:stretch>
            <a:fillRect/>
          </a:stretch>
        </p:blipFill>
        <p:spPr>
          <a:xfrm>
            <a:off x="765325" y="3176472"/>
            <a:ext cx="5514299" cy="3101965"/>
          </a:xfrm>
          <a:prstGeom prst="rect">
            <a:avLst/>
          </a:prstGeom>
        </p:spPr>
      </p:pic>
    </p:spTree>
    <p:extLst>
      <p:ext uri="{BB962C8B-B14F-4D97-AF65-F5344CB8AC3E}">
        <p14:creationId xmlns:p14="http://schemas.microsoft.com/office/powerpoint/2010/main" val="20031621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67183-727B-A43D-74AA-E615212765F6}"/>
              </a:ext>
            </a:extLst>
          </p:cNvPr>
          <p:cNvSpPr>
            <a:spLocks noGrp="1"/>
          </p:cNvSpPr>
          <p:nvPr>
            <p:ph type="title"/>
          </p:nvPr>
        </p:nvSpPr>
        <p:spPr>
          <a:xfrm>
            <a:off x="594360" y="640263"/>
            <a:ext cx="3822192" cy="1344975"/>
          </a:xfrm>
        </p:spPr>
        <p:txBody>
          <a:bodyPr>
            <a:normAutofit/>
          </a:bodyPr>
          <a:lstStyle/>
          <a:p>
            <a:r>
              <a:rPr lang="en-US" sz="2800" dirty="0"/>
              <a:t>Michaux’s Sumac (</a:t>
            </a:r>
            <a:r>
              <a:rPr lang="en-US" sz="2800" i="1" dirty="0"/>
              <a:t>Rhus </a:t>
            </a:r>
            <a:r>
              <a:rPr lang="en-US" sz="2800" i="1" dirty="0" err="1"/>
              <a:t>michauxii</a:t>
            </a:r>
            <a:r>
              <a:rPr lang="en-US" sz="2800" dirty="0"/>
              <a:t>)</a:t>
            </a:r>
            <a:br>
              <a:rPr lang="en-US" sz="2800" dirty="0"/>
            </a:br>
            <a:endParaRPr lang="en-US" sz="2800" dirty="0"/>
          </a:p>
        </p:txBody>
      </p:sp>
      <p:sp>
        <p:nvSpPr>
          <p:cNvPr id="3" name="Content Placeholder 2">
            <a:extLst>
              <a:ext uri="{FF2B5EF4-FFF2-40B4-BE49-F238E27FC236}">
                <a16:creationId xmlns:a16="http://schemas.microsoft.com/office/drawing/2014/main" id="{4CEF905B-95F4-E6B6-DF6C-864EFD3B4E2A}"/>
              </a:ext>
            </a:extLst>
          </p:cNvPr>
          <p:cNvSpPr>
            <a:spLocks noGrp="1"/>
          </p:cNvSpPr>
          <p:nvPr>
            <p:ph idx="1"/>
          </p:nvPr>
        </p:nvSpPr>
        <p:spPr>
          <a:xfrm>
            <a:off x="593610" y="2121763"/>
            <a:ext cx="3822192" cy="3773010"/>
          </a:xfrm>
        </p:spPr>
        <p:txBody>
          <a:bodyPr>
            <a:normAutofit/>
          </a:bodyPr>
          <a:lstStyle/>
          <a:p>
            <a:r>
              <a:rPr lang="en-US" sz="2000" dirty="0"/>
              <a:t>NC populations predominantly in Sandhills, where it is associated with longleaf pine forest</a:t>
            </a:r>
          </a:p>
          <a:p>
            <a:r>
              <a:rPr lang="en-US" sz="2000" dirty="0"/>
              <a:t>S2G2G3</a:t>
            </a:r>
          </a:p>
          <a:p>
            <a:r>
              <a:rPr lang="en-US" sz="2000" dirty="0"/>
              <a:t>NC and US Endangered</a:t>
            </a:r>
          </a:p>
        </p:txBody>
      </p:sp>
      <p:pic>
        <p:nvPicPr>
          <p:cNvPr id="6" name="Picture 5" descr="Map&#10;&#10;Description automatically generated">
            <a:extLst>
              <a:ext uri="{FF2B5EF4-FFF2-40B4-BE49-F238E27FC236}">
                <a16:creationId xmlns:a16="http://schemas.microsoft.com/office/drawing/2014/main" id="{611E7633-A7C9-04D9-D3A1-209F0CAA3D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0716" y="803319"/>
            <a:ext cx="6596652" cy="5095912"/>
          </a:xfrm>
          <a:prstGeom prst="rect">
            <a:avLst/>
          </a:prstGeom>
        </p:spPr>
      </p:pic>
    </p:spTree>
    <p:extLst>
      <p:ext uri="{BB962C8B-B14F-4D97-AF65-F5344CB8AC3E}">
        <p14:creationId xmlns:p14="http://schemas.microsoft.com/office/powerpoint/2010/main" val="15009007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green plants&#10;&#10;Description automatically generated with low confidence">
            <a:extLst>
              <a:ext uri="{FF2B5EF4-FFF2-40B4-BE49-F238E27FC236}">
                <a16:creationId xmlns:a16="http://schemas.microsoft.com/office/drawing/2014/main" id="{E56CA232-BBE7-00BF-92A0-50E0C72353F0}"/>
              </a:ext>
            </a:extLst>
          </p:cNvPr>
          <p:cNvPicPr>
            <a:picLocks noChangeAspect="1"/>
          </p:cNvPicPr>
          <p:nvPr/>
        </p:nvPicPr>
        <p:blipFill rotWithShape="1">
          <a:blip r:embed="rId2">
            <a:extLst>
              <a:ext uri="{28A0092B-C50C-407E-A947-70E740481C1C}">
                <a14:useLocalDpi xmlns:a14="http://schemas.microsoft.com/office/drawing/2010/main" val="0"/>
              </a:ext>
            </a:extLst>
          </a:blip>
          <a:srcRect r="12132"/>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7" name="TextBox 6">
            <a:extLst>
              <a:ext uri="{FF2B5EF4-FFF2-40B4-BE49-F238E27FC236}">
                <a16:creationId xmlns:a16="http://schemas.microsoft.com/office/drawing/2014/main" id="{E2C49515-115C-E9DA-73B8-E7BE79D42347}"/>
              </a:ext>
            </a:extLst>
          </p:cNvPr>
          <p:cNvSpPr txBox="1"/>
          <p:nvPr/>
        </p:nvSpPr>
        <p:spPr>
          <a:xfrm>
            <a:off x="9812713" y="5972892"/>
            <a:ext cx="2838660" cy="903896"/>
          </a:xfrm>
          <a:prstGeom prst="rect">
            <a:avLst/>
          </a:prstGeom>
          <a:noFill/>
        </p:spPr>
        <p:txBody>
          <a:bodyPr wrap="square" rtlCol="0">
            <a:normAutofit/>
          </a:bodyPr>
          <a:lstStyle/>
          <a:p>
            <a:pPr>
              <a:lnSpc>
                <a:spcPct val="90000"/>
              </a:lnSpc>
              <a:spcAft>
                <a:spcPts val="600"/>
              </a:spcAft>
            </a:pPr>
            <a:r>
              <a:rPr lang="en-US" sz="2400" dirty="0">
                <a:solidFill>
                  <a:schemeClr val="accent2"/>
                </a:solidFill>
              </a:rPr>
              <a:t>Michaux’s Sumac </a:t>
            </a:r>
          </a:p>
          <a:p>
            <a:pPr>
              <a:lnSpc>
                <a:spcPct val="90000"/>
              </a:lnSpc>
              <a:spcAft>
                <a:spcPts val="600"/>
              </a:spcAft>
            </a:pPr>
            <a:r>
              <a:rPr lang="en-US" sz="2400" dirty="0">
                <a:solidFill>
                  <a:schemeClr val="accent2"/>
                </a:solidFill>
              </a:rPr>
              <a:t>by Bruce Sorrie</a:t>
            </a:r>
          </a:p>
        </p:txBody>
      </p:sp>
    </p:spTree>
    <p:extLst>
      <p:ext uri="{BB962C8B-B14F-4D97-AF65-F5344CB8AC3E}">
        <p14:creationId xmlns:p14="http://schemas.microsoft.com/office/powerpoint/2010/main" val="20314485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8087F-69D7-48B8-BDFD-D5045B6EC038}"/>
              </a:ext>
            </a:extLst>
          </p:cNvPr>
          <p:cNvSpPr>
            <a:spLocks noGrp="1"/>
          </p:cNvSpPr>
          <p:nvPr>
            <p:ph type="title" idx="4294967295"/>
          </p:nvPr>
        </p:nvSpPr>
        <p:spPr>
          <a:xfrm>
            <a:off x="0" y="287338"/>
            <a:ext cx="10317163" cy="952739"/>
          </a:xfrm>
        </p:spPr>
        <p:txBody>
          <a:bodyPr/>
          <a:lstStyle/>
          <a:p>
            <a:pPr algn="ctr"/>
            <a:r>
              <a:rPr lang="en-US" dirty="0"/>
              <a:t>NHP Data – Scientific Data Standards</a:t>
            </a:r>
          </a:p>
        </p:txBody>
      </p:sp>
      <p:sp>
        <p:nvSpPr>
          <p:cNvPr id="3" name="Content Placeholder 2">
            <a:extLst>
              <a:ext uri="{FF2B5EF4-FFF2-40B4-BE49-F238E27FC236}">
                <a16:creationId xmlns:a16="http://schemas.microsoft.com/office/drawing/2014/main" id="{66602A97-2D33-40BB-8517-744200961878}"/>
              </a:ext>
            </a:extLst>
          </p:cNvPr>
          <p:cNvSpPr>
            <a:spLocks noGrp="1"/>
          </p:cNvSpPr>
          <p:nvPr>
            <p:ph idx="4294967295"/>
          </p:nvPr>
        </p:nvSpPr>
        <p:spPr>
          <a:xfrm>
            <a:off x="613774" y="1612683"/>
            <a:ext cx="10315575" cy="4243388"/>
          </a:xfrm>
        </p:spPr>
        <p:txBody>
          <a:bodyPr>
            <a:normAutofit fontScale="92500" lnSpcReduction="20000"/>
          </a:bodyPr>
          <a:lstStyle/>
          <a:p>
            <a:pPr marL="0" indent="0">
              <a:buNone/>
            </a:pPr>
            <a:r>
              <a:rPr lang="en-US" sz="3200" dirty="0">
                <a:latin typeface="Gotham Book"/>
              </a:rPr>
              <a:t>NatureServe Core Methodology</a:t>
            </a:r>
          </a:p>
          <a:p>
            <a:pPr lvl="1"/>
            <a:r>
              <a:rPr lang="en-US" sz="3200" dirty="0">
                <a:latin typeface="Gotham Book"/>
              </a:rPr>
              <a:t>Specific standard procedures for gathering, managing, &amp; representing data for species and ecological systems</a:t>
            </a:r>
          </a:p>
          <a:p>
            <a:pPr lvl="1"/>
            <a:r>
              <a:rPr lang="en-US" sz="3200" dirty="0">
                <a:latin typeface="Gotham Book"/>
              </a:rPr>
              <a:t>Unites efforts, crosses jurisdictional boundaries to promote knowledge for effective biodiversity conservation</a:t>
            </a:r>
            <a:endParaRPr lang="en-US" sz="3200" b="0" i="0" dirty="0">
              <a:solidFill>
                <a:srgbClr val="3B3B3B"/>
              </a:solidFill>
              <a:effectLst/>
              <a:latin typeface="Gotham Book"/>
            </a:endParaRPr>
          </a:p>
          <a:p>
            <a:pPr lvl="1"/>
            <a:r>
              <a:rPr lang="en-US" sz="3200" dirty="0">
                <a:solidFill>
                  <a:srgbClr val="3B3B3B"/>
                </a:solidFill>
                <a:latin typeface="Gotham Book"/>
              </a:rPr>
              <a:t>&gt;40 </a:t>
            </a:r>
            <a:r>
              <a:rPr lang="en-US" sz="3200" dirty="0" err="1">
                <a:solidFill>
                  <a:srgbClr val="3B3B3B"/>
                </a:solidFill>
                <a:latin typeface="Gotham Book"/>
              </a:rPr>
              <a:t>yrs</a:t>
            </a:r>
            <a:r>
              <a:rPr lang="en-US" sz="3200" dirty="0">
                <a:solidFill>
                  <a:srgbClr val="3B3B3B"/>
                </a:solidFill>
                <a:latin typeface="Gotham Book"/>
              </a:rPr>
              <a:t> of authoritative </a:t>
            </a:r>
            <a:r>
              <a:rPr lang="en-US" sz="3200" b="0" i="0" dirty="0">
                <a:solidFill>
                  <a:srgbClr val="3B3B3B"/>
                </a:solidFill>
                <a:effectLst/>
                <a:latin typeface="Gotham Book"/>
              </a:rPr>
              <a:t>data that is comparable over the full range of a species or ecological system</a:t>
            </a:r>
            <a:endParaRPr lang="en-US" sz="3200" dirty="0">
              <a:latin typeface="Gotham Book"/>
            </a:endParaRPr>
          </a:p>
          <a:p>
            <a:pPr marL="0" indent="0">
              <a:buNone/>
            </a:pPr>
            <a:r>
              <a:rPr lang="en-US" sz="3200" dirty="0"/>
              <a:t>Biotics Data Management System </a:t>
            </a:r>
          </a:p>
          <a:p>
            <a:pPr lvl="1"/>
            <a:r>
              <a:rPr lang="en-US" sz="3200" b="1" dirty="0"/>
              <a:t>Element Occurrences (EOs)</a:t>
            </a:r>
          </a:p>
          <a:p>
            <a:pPr lvl="1"/>
            <a:r>
              <a:rPr lang="en-US" sz="3200" b="1" dirty="0"/>
              <a:t>Natural Areas </a:t>
            </a:r>
            <a:r>
              <a:rPr lang="en-US" sz="3200" dirty="0"/>
              <a:t>(or Conservation Sites)</a:t>
            </a:r>
          </a:p>
          <a:p>
            <a:pPr lvl="1"/>
            <a:endParaRPr lang="en-US" dirty="0"/>
          </a:p>
        </p:txBody>
      </p:sp>
      <p:sp>
        <p:nvSpPr>
          <p:cNvPr id="8" name="Rectangle 7">
            <a:extLst>
              <a:ext uri="{FF2B5EF4-FFF2-40B4-BE49-F238E27FC236}">
                <a16:creationId xmlns:a16="http://schemas.microsoft.com/office/drawing/2014/main" id="{F8C1291F-F0DF-A451-49F6-7C45C63A0125}"/>
              </a:ext>
            </a:extLst>
          </p:cNvPr>
          <p:cNvSpPr/>
          <p:nvPr/>
        </p:nvSpPr>
        <p:spPr>
          <a:xfrm>
            <a:off x="10103156" y="5473559"/>
            <a:ext cx="1988848" cy="76920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1" name="Picture 2">
            <a:extLst>
              <a:ext uri="{FF2B5EF4-FFF2-40B4-BE49-F238E27FC236}">
                <a16:creationId xmlns:a16="http://schemas.microsoft.com/office/drawing/2014/main" id="{A575033F-8F70-B6ED-BE1B-48C9AFE47B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4802" y="5205492"/>
            <a:ext cx="2564030" cy="87286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B5A2BC1D-99A1-903C-D673-6E00A63CCA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53355" y="4341491"/>
            <a:ext cx="2338649" cy="172800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NatureServe | Unlocking the Power of Science to Guide Biodiversity  Conservation">
            <a:extLst>
              <a:ext uri="{FF2B5EF4-FFF2-40B4-BE49-F238E27FC236}">
                <a16:creationId xmlns:a16="http://schemas.microsoft.com/office/drawing/2014/main" id="{BEFC59CB-B05A-1B95-DC86-0E3475AEE9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5001" y="4596244"/>
            <a:ext cx="2564030" cy="769209"/>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6065BE5F-016A-7A15-25C5-ABAB7AF14AC3}"/>
              </a:ext>
            </a:extLst>
          </p:cNvPr>
          <p:cNvCxnSpPr/>
          <p:nvPr/>
        </p:nvCxnSpPr>
        <p:spPr>
          <a:xfrm>
            <a:off x="463463" y="1240077"/>
            <a:ext cx="11110586"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438657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alpha val="57000"/>
          </a:schemeClr>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3851" r="9091" b="5240"/>
          <a:stretch/>
        </p:blipFill>
        <p:spPr>
          <a:xfrm>
            <a:off x="21" y="10645"/>
            <a:ext cx="12191980" cy="6857991"/>
          </a:xfrm>
          <a:prstGeom prst="rect">
            <a:avLst/>
          </a:prstGeom>
        </p:spPr>
      </p:pic>
      <p:sp>
        <p:nvSpPr>
          <p:cNvPr id="2" name="Title 1"/>
          <p:cNvSpPr>
            <a:spLocks noGrp="1"/>
          </p:cNvSpPr>
          <p:nvPr>
            <p:ph type="title"/>
          </p:nvPr>
        </p:nvSpPr>
        <p:spPr>
          <a:xfrm>
            <a:off x="336885" y="640265"/>
            <a:ext cx="5782641" cy="646275"/>
          </a:xfrm>
          <a:solidFill>
            <a:schemeClr val="accent5">
              <a:lumMod val="60000"/>
              <a:lumOff val="40000"/>
              <a:alpha val="78000"/>
            </a:schemeClr>
          </a:solidFill>
          <a:ln>
            <a:solidFill>
              <a:schemeClr val="accent1"/>
            </a:solidFill>
          </a:ln>
        </p:spPr>
        <p:txBody>
          <a:bodyPr>
            <a:noAutofit/>
          </a:bodyPr>
          <a:lstStyle/>
          <a:p>
            <a:r>
              <a:rPr lang="en-US" sz="2800" dirty="0"/>
              <a:t>Natural Heritage Natural Area :</a:t>
            </a:r>
          </a:p>
        </p:txBody>
      </p:sp>
      <p:sp>
        <p:nvSpPr>
          <p:cNvPr id="5" name="Content Placeholder 2"/>
          <p:cNvSpPr>
            <a:spLocks noGrp="1"/>
          </p:cNvSpPr>
          <p:nvPr>
            <p:ph idx="1"/>
          </p:nvPr>
        </p:nvSpPr>
        <p:spPr>
          <a:xfrm>
            <a:off x="594109" y="1403499"/>
            <a:ext cx="5235491" cy="4491276"/>
          </a:xfrm>
          <a:solidFill>
            <a:schemeClr val="accent5">
              <a:lumMod val="60000"/>
              <a:lumOff val="40000"/>
              <a:alpha val="78000"/>
            </a:schemeClr>
          </a:solidFill>
          <a:ln>
            <a:solidFill>
              <a:schemeClr val="accent1"/>
            </a:solidFill>
          </a:ln>
        </p:spPr>
        <p:txBody>
          <a:bodyPr>
            <a:normAutofit/>
          </a:bodyPr>
          <a:lstStyle/>
          <a:p>
            <a:r>
              <a:rPr lang="en-US" sz="2400" dirty="0"/>
              <a:t>An area of land or water important for preservation of North Carolina’s biodiversity.</a:t>
            </a:r>
          </a:p>
          <a:p>
            <a:pPr>
              <a:spcBef>
                <a:spcPts val="1200"/>
              </a:spcBef>
              <a:spcAft>
                <a:spcPts val="600"/>
              </a:spcAft>
            </a:pPr>
            <a:r>
              <a:rPr lang="en-US" sz="2400" dirty="0"/>
              <a:t>Conservation is the primary objective.  </a:t>
            </a:r>
          </a:p>
          <a:p>
            <a:pPr>
              <a:spcBef>
                <a:spcPts val="1200"/>
              </a:spcBef>
              <a:spcAft>
                <a:spcPts val="600"/>
              </a:spcAft>
            </a:pPr>
            <a:r>
              <a:rPr lang="en-US" sz="2400" dirty="0"/>
              <a:t>Natural area records are used to: </a:t>
            </a:r>
          </a:p>
          <a:p>
            <a:pPr lvl="1">
              <a:spcBef>
                <a:spcPts val="1200"/>
              </a:spcBef>
              <a:buClr>
                <a:schemeClr val="tx1"/>
              </a:buClr>
            </a:pPr>
            <a:r>
              <a:rPr lang="en-US" dirty="0"/>
              <a:t>Evaluate qualification for state nature preserves.</a:t>
            </a:r>
          </a:p>
          <a:p>
            <a:pPr lvl="1">
              <a:spcBef>
                <a:spcPts val="1200"/>
              </a:spcBef>
              <a:buClr>
                <a:schemeClr val="tx1"/>
              </a:buClr>
            </a:pPr>
            <a:r>
              <a:rPr lang="en-US" dirty="0"/>
              <a:t>Focus conservation action. </a:t>
            </a:r>
          </a:p>
        </p:txBody>
      </p:sp>
    </p:spTree>
    <p:extLst>
      <p:ext uri="{BB962C8B-B14F-4D97-AF65-F5344CB8AC3E}">
        <p14:creationId xmlns:p14="http://schemas.microsoft.com/office/powerpoint/2010/main" val="38575174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r="-2" b="6260"/>
          <a:stretch/>
        </p:blipFill>
        <p:spPr>
          <a:xfrm>
            <a:off x="7381653" y="10"/>
            <a:ext cx="4810347" cy="6857990"/>
          </a:xfrm>
          <a:custGeom>
            <a:avLst/>
            <a:gdLst/>
            <a:ahLst/>
            <a:cxnLst/>
            <a:rect l="l" t="t" r="r" b="b"/>
            <a:pathLst>
              <a:path w="4817171" h="6858000">
                <a:moveTo>
                  <a:pt x="22751" y="0"/>
                </a:moveTo>
                <a:lnTo>
                  <a:pt x="4817171" y="0"/>
                </a:lnTo>
                <a:lnTo>
                  <a:pt x="4817171" y="6858000"/>
                </a:lnTo>
                <a:lnTo>
                  <a:pt x="0" y="6858000"/>
                </a:lnTo>
                <a:lnTo>
                  <a:pt x="6679" y="6845555"/>
                </a:lnTo>
                <a:cubicBezTo>
                  <a:pt x="496584" y="5886487"/>
                  <a:pt x="786702" y="4695963"/>
                  <a:pt x="786702" y="3406233"/>
                </a:cubicBezTo>
                <a:cubicBezTo>
                  <a:pt x="786702" y="2215714"/>
                  <a:pt x="539501" y="1109724"/>
                  <a:pt x="116147" y="192283"/>
                </a:cubicBezTo>
                <a:close/>
              </a:path>
            </a:pathLst>
          </a:cu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1107" r="-2" b="7806"/>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7" name="Picture 6">
            <a:extLst>
              <a:ext uri="{FF2B5EF4-FFF2-40B4-BE49-F238E27FC236}">
                <a16:creationId xmlns:a16="http://schemas.microsoft.com/office/drawing/2014/main" id="{F4212E23-1F9F-4195-B1E0-C84ADE268A07}"/>
              </a:ext>
            </a:extLst>
          </p:cNvPr>
          <p:cNvPicPr>
            <a:picLocks noChangeAspect="1"/>
          </p:cNvPicPr>
          <p:nvPr/>
        </p:nvPicPr>
        <p:blipFill rotWithShape="1">
          <a:blip r:embed="rId5">
            <a:extLst>
              <a:ext uri="{28A0092B-C50C-407E-A947-70E740481C1C}">
                <a14:useLocalDpi xmlns:a14="http://schemas.microsoft.com/office/drawing/2010/main" val="0"/>
              </a:ext>
            </a:extLst>
          </a:blip>
          <a:srcRect t="24262" b="31194"/>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p:nvSpPr>
          <p:cNvPr id="218114" name="Rectangle 2"/>
          <p:cNvSpPr>
            <a:spLocks noGrp="1" noChangeArrowheads="1"/>
          </p:cNvSpPr>
          <p:nvPr>
            <p:ph type="title"/>
          </p:nvPr>
        </p:nvSpPr>
        <p:spPr>
          <a:xfrm>
            <a:off x="448056" y="685800"/>
            <a:ext cx="2807208" cy="1325563"/>
          </a:xfrm>
        </p:spPr>
        <p:txBody>
          <a:bodyPr vert="horz" lIns="91440" tIns="45720" rIns="91440" bIns="45720" rtlCol="0" anchor="ctr">
            <a:normAutofit/>
          </a:bodyPr>
          <a:lstStyle/>
          <a:p>
            <a:pPr defTabSz="914400"/>
            <a:r>
              <a:rPr lang="en-US" sz="2800" kern="1200">
                <a:solidFill>
                  <a:schemeClr val="tx1"/>
                </a:solidFill>
                <a:latin typeface="+mj-lt"/>
                <a:ea typeface="+mj-ea"/>
                <a:cs typeface="+mj-cs"/>
              </a:rPr>
              <a:t>Gathering and storing information</a:t>
            </a:r>
          </a:p>
        </p:txBody>
      </p:sp>
      <p:sp>
        <p:nvSpPr>
          <p:cNvPr id="218115" name="Rectangle 3"/>
          <p:cNvSpPr>
            <a:spLocks noGrp="1" noChangeArrowheads="1"/>
          </p:cNvSpPr>
          <p:nvPr>
            <p:ph sz="half" idx="1"/>
          </p:nvPr>
        </p:nvSpPr>
        <p:spPr>
          <a:xfrm>
            <a:off x="448056" y="2011363"/>
            <a:ext cx="2807208" cy="4169981"/>
          </a:xfrm>
        </p:spPr>
        <p:txBody>
          <a:bodyPr vert="horz" lIns="91440" tIns="45720" rIns="91440" bIns="45720" rtlCol="0">
            <a:normAutofit/>
          </a:bodyPr>
          <a:lstStyle/>
          <a:p>
            <a:pPr indent="-228600" defTabSz="914400"/>
            <a:r>
              <a:rPr lang="en-US" dirty="0"/>
              <a:t>We collect information from many sources:</a:t>
            </a:r>
          </a:p>
          <a:p>
            <a:pPr lvl="1" indent="-228600" defTabSz="914400"/>
            <a:r>
              <a:rPr lang="en-US" sz="2000" dirty="0"/>
              <a:t>NHP biologists</a:t>
            </a:r>
          </a:p>
          <a:p>
            <a:pPr lvl="1" indent="-228600" defTabSz="914400"/>
            <a:r>
              <a:rPr lang="en-US" sz="2000" dirty="0"/>
              <a:t>Partner agencies</a:t>
            </a:r>
          </a:p>
          <a:p>
            <a:pPr lvl="1" indent="-228600" defTabSz="914400"/>
            <a:r>
              <a:rPr lang="en-US" sz="2000" dirty="0"/>
              <a:t>Consultants</a:t>
            </a:r>
          </a:p>
          <a:p>
            <a:pPr lvl="1" indent="-228600" defTabSz="914400"/>
            <a:r>
              <a:rPr lang="en-US" sz="2000" dirty="0"/>
              <a:t>Researchers</a:t>
            </a:r>
          </a:p>
          <a:p>
            <a:pPr lvl="1" indent="-228600" defTabSz="914400"/>
            <a:r>
              <a:rPr lang="en-US" sz="2000" dirty="0"/>
              <a:t>Students</a:t>
            </a:r>
          </a:p>
          <a:p>
            <a:pPr lvl="1" indent="-228600" defTabSz="914400"/>
            <a:r>
              <a:rPr lang="en-US" sz="2000" dirty="0"/>
              <a:t>Naturalists</a:t>
            </a:r>
          </a:p>
          <a:p>
            <a:pPr lvl="1" indent="-228600" defTabSz="914400"/>
            <a:endParaRPr lang="en-US" sz="1700" dirty="0"/>
          </a:p>
          <a:p>
            <a:pPr marL="0" indent="0" defTabSz="914400">
              <a:buNone/>
            </a:pPr>
            <a:r>
              <a:rPr lang="en-US" sz="1800" dirty="0"/>
              <a:t>A major source of information comes from county inventory program</a:t>
            </a:r>
          </a:p>
        </p:txBody>
      </p:sp>
    </p:spTree>
    <p:extLst>
      <p:ext uri="{BB962C8B-B14F-4D97-AF65-F5344CB8AC3E}">
        <p14:creationId xmlns:p14="http://schemas.microsoft.com/office/powerpoint/2010/main" val="38143762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621" y="11346"/>
            <a:ext cx="3509177" cy="2103875"/>
          </a:xfrm>
        </p:spPr>
        <p:txBody>
          <a:bodyPr vert="horz" lIns="91440" tIns="45720" rIns="91440" bIns="45720" rtlCol="0" anchor="b">
            <a:normAutofit/>
          </a:bodyPr>
          <a:lstStyle/>
          <a:p>
            <a:pPr defTabSz="914400"/>
            <a:r>
              <a:rPr lang="en-US" sz="3600" spc="-50" dirty="0">
                <a:solidFill>
                  <a:srgbClr val="FFFFFF"/>
                </a:solidFill>
              </a:rPr>
              <a:t>Animals </a:t>
            </a:r>
            <a:br>
              <a:rPr lang="en-US" sz="3600" spc="-50" dirty="0">
                <a:solidFill>
                  <a:srgbClr val="FFFFFF"/>
                </a:solidFill>
              </a:rPr>
            </a:br>
            <a:r>
              <a:rPr lang="en-US" sz="3600" spc="-50" dirty="0">
                <a:solidFill>
                  <a:srgbClr val="FFFFFF"/>
                </a:solidFill>
              </a:rPr>
              <a:t>in North Carolina</a:t>
            </a:r>
          </a:p>
        </p:txBody>
      </p:sp>
      <p:sp>
        <p:nvSpPr>
          <p:cNvPr id="7" name="TextBox 6"/>
          <p:cNvSpPr txBox="1"/>
          <p:nvPr/>
        </p:nvSpPr>
        <p:spPr>
          <a:xfrm>
            <a:off x="127306" y="2653800"/>
            <a:ext cx="3922775" cy="3335519"/>
          </a:xfrm>
          <a:prstGeom prst="rect">
            <a:avLst/>
          </a:prstGeom>
        </p:spPr>
        <p:txBody>
          <a:bodyPr vert="horz" lIns="0" tIns="45720" rIns="0" bIns="45720" rtlCol="0">
            <a:normAutofit/>
          </a:bodyPr>
          <a:lstStyle/>
          <a:p>
            <a:pPr>
              <a:lnSpc>
                <a:spcPct val="90000"/>
              </a:lnSpc>
              <a:spcAft>
                <a:spcPts val="600"/>
              </a:spcAft>
              <a:buClr>
                <a:schemeClr val="accent1"/>
              </a:buClr>
              <a:buFont typeface="Calibri" panose="020F0502020204030204" pitchFamily="34" charset="0"/>
            </a:pPr>
            <a:r>
              <a:rPr lang="en-US" sz="2400" dirty="0">
                <a:solidFill>
                  <a:srgbClr val="FFFFFF"/>
                </a:solidFill>
              </a:rPr>
              <a:t>- 706 rare species</a:t>
            </a:r>
          </a:p>
          <a:p>
            <a:pPr>
              <a:lnSpc>
                <a:spcPct val="90000"/>
              </a:lnSpc>
              <a:spcAft>
                <a:spcPts val="600"/>
              </a:spcAft>
              <a:buClr>
                <a:schemeClr val="accent1"/>
              </a:buClr>
              <a:buFont typeface="Calibri" panose="020F0502020204030204" pitchFamily="34" charset="0"/>
            </a:pPr>
            <a:r>
              <a:rPr lang="en-US" sz="2400" dirty="0">
                <a:solidFill>
                  <a:srgbClr val="FFFFFF"/>
                </a:solidFill>
              </a:rPr>
              <a:t>- 120 native mammals</a:t>
            </a:r>
          </a:p>
          <a:p>
            <a:pPr>
              <a:lnSpc>
                <a:spcPct val="90000"/>
              </a:lnSpc>
              <a:spcAft>
                <a:spcPts val="600"/>
              </a:spcAft>
              <a:buClr>
                <a:schemeClr val="accent1"/>
              </a:buClr>
            </a:pPr>
            <a:r>
              <a:rPr lang="en-US" sz="2400" dirty="0">
                <a:solidFill>
                  <a:srgbClr val="FFFFFF"/>
                </a:solidFill>
              </a:rPr>
              <a:t>- 475 native birds</a:t>
            </a:r>
          </a:p>
          <a:p>
            <a:pPr>
              <a:lnSpc>
                <a:spcPct val="90000"/>
              </a:lnSpc>
              <a:spcAft>
                <a:spcPts val="600"/>
              </a:spcAft>
              <a:buClr>
                <a:schemeClr val="accent1"/>
              </a:buClr>
            </a:pPr>
            <a:r>
              <a:rPr lang="en-US" sz="2400" dirty="0">
                <a:solidFill>
                  <a:srgbClr val="FFFFFF"/>
                </a:solidFill>
              </a:rPr>
              <a:t>- 115 species endemic to NC</a:t>
            </a:r>
          </a:p>
          <a:p>
            <a:pPr>
              <a:lnSpc>
                <a:spcPct val="90000"/>
              </a:lnSpc>
              <a:spcAft>
                <a:spcPts val="600"/>
              </a:spcAft>
              <a:buClr>
                <a:schemeClr val="accent1"/>
              </a:buClr>
            </a:pPr>
            <a:r>
              <a:rPr lang="en-US" sz="2400" dirty="0">
                <a:solidFill>
                  <a:srgbClr val="FFFFFF"/>
                </a:solidFill>
              </a:rPr>
              <a:t>- 25 species extirpated from NC</a:t>
            </a:r>
          </a:p>
        </p:txBody>
      </p:sp>
      <p:pic>
        <p:nvPicPr>
          <p:cNvPr id="5" name="Picture 4" descr="A close-up of some grass&#10;&#10;Description automatically generated with low confidence">
            <a:extLst>
              <a:ext uri="{FF2B5EF4-FFF2-40B4-BE49-F238E27FC236}">
                <a16:creationId xmlns:a16="http://schemas.microsoft.com/office/drawing/2014/main" id="{C6770560-E396-0AE1-5205-C2C0C56BAB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7686" y="457686"/>
            <a:ext cx="6949440" cy="5212080"/>
          </a:xfrm>
          <a:prstGeom prst="rect">
            <a:avLst/>
          </a:prstGeom>
        </p:spPr>
      </p:pic>
      <p:sp>
        <p:nvSpPr>
          <p:cNvPr id="16" name="TextBox 15">
            <a:extLst>
              <a:ext uri="{FF2B5EF4-FFF2-40B4-BE49-F238E27FC236}">
                <a16:creationId xmlns:a16="http://schemas.microsoft.com/office/drawing/2014/main" id="{C22A58E0-6419-5185-5A0F-51AEC79519EA}"/>
              </a:ext>
            </a:extLst>
          </p:cNvPr>
          <p:cNvSpPr txBox="1"/>
          <p:nvPr/>
        </p:nvSpPr>
        <p:spPr>
          <a:xfrm>
            <a:off x="5081957" y="5876630"/>
            <a:ext cx="6126480" cy="424732"/>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865640"/>
                </a:solidFill>
                <a:effectLst/>
                <a:uLnTx/>
                <a:uFillTx/>
                <a:latin typeface="Calibri" panose="020F0502020204030204"/>
                <a:ea typeface="+mn-ea"/>
                <a:cs typeface="+mn-cs"/>
              </a:rPr>
              <a:t>Southern Hognose by Ryan </a:t>
            </a:r>
            <a:r>
              <a:rPr kumimoji="0" lang="en-US" sz="2400" b="0" i="0" u="none" strike="noStrike" kern="1200" cap="none" spc="0" normalizeH="0" baseline="0" noProof="0" dirty="0" err="1">
                <a:ln>
                  <a:noFill/>
                </a:ln>
                <a:solidFill>
                  <a:srgbClr val="865640"/>
                </a:solidFill>
                <a:effectLst/>
                <a:uLnTx/>
                <a:uFillTx/>
                <a:latin typeface="Calibri" panose="020F0502020204030204"/>
                <a:ea typeface="+mn-ea"/>
                <a:cs typeface="+mn-cs"/>
              </a:rPr>
              <a:t>Elting</a:t>
            </a:r>
            <a:endParaRPr kumimoji="0" lang="en-US" sz="2400" b="0" i="0" u="none" strike="noStrike" kern="1200" cap="none" spc="0" normalizeH="0" baseline="0" noProof="0" dirty="0">
              <a:ln>
                <a:noFill/>
              </a:ln>
              <a:solidFill>
                <a:srgbClr val="86564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34227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88630" y="4563895"/>
            <a:ext cx="5109005" cy="1777829"/>
          </a:xfrm>
          <a:prstGeom prst="rect">
            <a:avLst/>
          </a:prstGeom>
        </p:spPr>
        <p:txBody>
          <a:bodyPr vert="horz" lIns="91440" tIns="45720" rIns="91440" bIns="45720" rtlCol="0" anchor="ctr">
            <a:normAutofit/>
          </a:bodyPr>
          <a:lstStyle/>
          <a:p>
            <a:pPr algn="r">
              <a:lnSpc>
                <a:spcPct val="90000"/>
              </a:lnSpc>
              <a:spcBef>
                <a:spcPct val="0"/>
              </a:spcBef>
              <a:spcAft>
                <a:spcPts val="600"/>
              </a:spcAft>
            </a:pPr>
            <a:r>
              <a:rPr lang="en-US" sz="4000" kern="1200" dirty="0">
                <a:latin typeface="+mj-lt"/>
                <a:ea typeface="+mj-ea"/>
                <a:cs typeface="+mj-cs"/>
              </a:rPr>
              <a:t>Sandhills Salamander</a:t>
            </a:r>
          </a:p>
        </p:txBody>
      </p:sp>
      <p:sp>
        <p:nvSpPr>
          <p:cNvPr id="5" name="TextBox 4"/>
          <p:cNvSpPr txBox="1"/>
          <p:nvPr/>
        </p:nvSpPr>
        <p:spPr>
          <a:xfrm>
            <a:off x="6191775" y="4571423"/>
            <a:ext cx="5788025" cy="1770300"/>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dirty="0"/>
              <a:t> Endemic to North Carolina</a:t>
            </a:r>
          </a:p>
          <a:p>
            <a:pPr lvl="1" indent="-228600">
              <a:lnSpc>
                <a:spcPct val="90000"/>
              </a:lnSpc>
              <a:spcAft>
                <a:spcPts val="600"/>
              </a:spcAft>
              <a:buFont typeface="Arial" panose="020B0604020202020204" pitchFamily="34" charset="0"/>
              <a:buChar char="•"/>
            </a:pPr>
            <a:r>
              <a:rPr lang="en-US" dirty="0"/>
              <a:t>small streams in the Sandhills</a:t>
            </a:r>
          </a:p>
          <a:p>
            <a:pPr>
              <a:lnSpc>
                <a:spcPct val="90000"/>
              </a:lnSpc>
              <a:spcAft>
                <a:spcPts val="600"/>
              </a:spcAft>
            </a:pPr>
            <a:r>
              <a:rPr lang="en-US" dirty="0"/>
              <a:t> </a:t>
            </a:r>
          </a:p>
        </p:txBody>
      </p:sp>
      <p:pic>
        <p:nvPicPr>
          <p:cNvPr id="8" name="Picture 7" descr="A picture containing salamander, plant, close&#10;&#10;Description automatically generated">
            <a:extLst>
              <a:ext uri="{FF2B5EF4-FFF2-40B4-BE49-F238E27FC236}">
                <a16:creationId xmlns:a16="http://schemas.microsoft.com/office/drawing/2014/main" id="{3F86D1FF-E289-6C3A-88F9-64A16C740A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5944" y="656671"/>
            <a:ext cx="6176058" cy="4114800"/>
          </a:xfrm>
          <a:prstGeom prst="rect">
            <a:avLst/>
          </a:prstGeom>
        </p:spPr>
      </p:pic>
    </p:spTree>
    <p:extLst>
      <p:ext uri="{BB962C8B-B14F-4D97-AF65-F5344CB8AC3E}">
        <p14:creationId xmlns:p14="http://schemas.microsoft.com/office/powerpoint/2010/main" val="24718644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8C1291F-F0DF-A451-49F6-7C45C63A0125}"/>
              </a:ext>
            </a:extLst>
          </p:cNvPr>
          <p:cNvSpPr/>
          <p:nvPr/>
        </p:nvSpPr>
        <p:spPr>
          <a:xfrm>
            <a:off x="10103156" y="5473559"/>
            <a:ext cx="1988848" cy="76920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28A8087F-69D7-48B8-BDFD-D5045B6EC038}"/>
              </a:ext>
            </a:extLst>
          </p:cNvPr>
          <p:cNvSpPr>
            <a:spLocks noGrp="1"/>
          </p:cNvSpPr>
          <p:nvPr>
            <p:ph type="title"/>
          </p:nvPr>
        </p:nvSpPr>
        <p:spPr>
          <a:xfrm>
            <a:off x="838200" y="286607"/>
            <a:ext cx="10317480" cy="1450757"/>
          </a:xfrm>
        </p:spPr>
        <p:txBody>
          <a:bodyPr/>
          <a:lstStyle/>
          <a:p>
            <a:r>
              <a:rPr lang="en-US" dirty="0"/>
              <a:t>NHP Data – EO Ranking &amp; Tracking</a:t>
            </a:r>
          </a:p>
        </p:txBody>
      </p:sp>
      <p:sp>
        <p:nvSpPr>
          <p:cNvPr id="3" name="Content Placeholder 2">
            <a:extLst>
              <a:ext uri="{FF2B5EF4-FFF2-40B4-BE49-F238E27FC236}">
                <a16:creationId xmlns:a16="http://schemas.microsoft.com/office/drawing/2014/main" id="{66602A97-2D33-40BB-8517-744200961878}"/>
              </a:ext>
            </a:extLst>
          </p:cNvPr>
          <p:cNvSpPr>
            <a:spLocks noGrp="1"/>
          </p:cNvSpPr>
          <p:nvPr>
            <p:ph idx="1"/>
          </p:nvPr>
        </p:nvSpPr>
        <p:spPr>
          <a:xfrm>
            <a:off x="838199" y="1825624"/>
            <a:ext cx="10628871" cy="4243869"/>
          </a:xfrm>
        </p:spPr>
        <p:txBody>
          <a:bodyPr>
            <a:normAutofit fontScale="92500" lnSpcReduction="20000"/>
          </a:bodyPr>
          <a:lstStyle/>
          <a:p>
            <a:pPr marL="0" indent="0">
              <a:buNone/>
            </a:pPr>
            <a:r>
              <a:rPr lang="en-US" sz="3200" b="1" dirty="0">
                <a:latin typeface="Gotham Book" panose="02000604040000020004"/>
              </a:rPr>
              <a:t>Element Occurrence </a:t>
            </a:r>
            <a:r>
              <a:rPr lang="en-US" sz="2900" b="1" dirty="0">
                <a:solidFill>
                  <a:srgbClr val="202124"/>
                </a:solidFill>
                <a:latin typeface="Gotham Book" panose="02000604040000020004"/>
              </a:rPr>
              <a:t>(EO) </a:t>
            </a:r>
            <a:endParaRPr lang="en-US" sz="3600" b="1" dirty="0">
              <a:latin typeface="Gotham Book"/>
            </a:endParaRPr>
          </a:p>
          <a:p>
            <a:pPr lvl="1"/>
            <a:r>
              <a:rPr lang="en-US" sz="3200" dirty="0">
                <a:latin typeface="Gotham Book"/>
              </a:rPr>
              <a:t>Area of land/water in which a </a:t>
            </a:r>
            <a:r>
              <a:rPr lang="en-US" sz="3200" b="1" dirty="0">
                <a:latin typeface="Gotham Book"/>
              </a:rPr>
              <a:t>species [or natural community] </a:t>
            </a:r>
            <a:r>
              <a:rPr lang="en-US" sz="3200" dirty="0">
                <a:latin typeface="Gotham Book"/>
              </a:rPr>
              <a:t>is, </a:t>
            </a:r>
            <a:r>
              <a:rPr lang="en-US" sz="3200" i="1" dirty="0">
                <a:latin typeface="Gotham Book"/>
              </a:rPr>
              <a:t>or was</a:t>
            </a:r>
            <a:r>
              <a:rPr lang="en-US" sz="3200" dirty="0">
                <a:latin typeface="Gotham Book"/>
              </a:rPr>
              <a:t>, present </a:t>
            </a:r>
          </a:p>
          <a:p>
            <a:pPr lvl="1"/>
            <a:r>
              <a:rPr lang="en-US" sz="3200" dirty="0">
                <a:latin typeface="Gotham Book"/>
              </a:rPr>
              <a:t>“population” or “sub-population”</a:t>
            </a:r>
          </a:p>
          <a:p>
            <a:pPr lvl="1"/>
            <a:r>
              <a:rPr lang="en-US" sz="3200" dirty="0">
                <a:latin typeface="Gotham Book"/>
              </a:rPr>
              <a:t>Location mapped &amp; available data is </a:t>
            </a:r>
            <a:r>
              <a:rPr lang="en-US" sz="3200" i="1" dirty="0">
                <a:latin typeface="Gotham Book"/>
              </a:rPr>
              <a:t>tracked over time </a:t>
            </a:r>
            <a:r>
              <a:rPr lang="en-US" sz="3200" dirty="0">
                <a:latin typeface="Gotham Book"/>
              </a:rPr>
              <a:t>in Biotics  </a:t>
            </a:r>
          </a:p>
          <a:p>
            <a:pPr marL="0" indent="0">
              <a:buNone/>
            </a:pPr>
            <a:r>
              <a:rPr lang="en-US" sz="3200" b="1" dirty="0">
                <a:latin typeface="Gotham Book"/>
              </a:rPr>
              <a:t>EO Rank </a:t>
            </a:r>
          </a:p>
          <a:p>
            <a:pPr lvl="1"/>
            <a:r>
              <a:rPr lang="en-US" sz="3200" dirty="0">
                <a:latin typeface="Gotham Book"/>
              </a:rPr>
              <a:t>Measure of viability and/or ecological integrity based on EO size, condition, &amp; landscape context (NatureServe Standard)</a:t>
            </a:r>
          </a:p>
          <a:p>
            <a:pPr lvl="2"/>
            <a:r>
              <a:rPr lang="en-US" sz="2800" dirty="0">
                <a:latin typeface="Gotham Book"/>
              </a:rPr>
              <a:t>A, B, C, D, &amp; F (failed-to-find), H (historical), X (extirpated)</a:t>
            </a:r>
          </a:p>
          <a:p>
            <a:pPr lvl="1"/>
            <a:r>
              <a:rPr lang="en-US" sz="3200" u="sng" dirty="0">
                <a:latin typeface="Gotham Book"/>
              </a:rPr>
              <a:t>Updated as additional data becomes available!</a:t>
            </a:r>
            <a:endParaRPr lang="en-US" sz="1800" b="1" u="sng" dirty="0">
              <a:latin typeface="Gotham Book"/>
            </a:endParaRPr>
          </a:p>
        </p:txBody>
      </p:sp>
    </p:spTree>
    <p:extLst>
      <p:ext uri="{BB962C8B-B14F-4D97-AF65-F5344CB8AC3E}">
        <p14:creationId xmlns:p14="http://schemas.microsoft.com/office/powerpoint/2010/main" val="26415050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8087F-69D7-48B8-BDFD-D5045B6EC038}"/>
              </a:ext>
            </a:extLst>
          </p:cNvPr>
          <p:cNvSpPr>
            <a:spLocks noGrp="1"/>
          </p:cNvSpPr>
          <p:nvPr>
            <p:ph type="title"/>
          </p:nvPr>
        </p:nvSpPr>
        <p:spPr>
          <a:xfrm>
            <a:off x="838200" y="286607"/>
            <a:ext cx="10317480" cy="1450757"/>
          </a:xfrm>
        </p:spPr>
        <p:txBody>
          <a:bodyPr/>
          <a:lstStyle/>
          <a:p>
            <a:r>
              <a:rPr lang="en-US" dirty="0"/>
              <a:t>NHP Data – Natural Areas</a:t>
            </a:r>
          </a:p>
        </p:txBody>
      </p:sp>
      <p:sp>
        <p:nvSpPr>
          <p:cNvPr id="3" name="Content Placeholder 2">
            <a:extLst>
              <a:ext uri="{FF2B5EF4-FFF2-40B4-BE49-F238E27FC236}">
                <a16:creationId xmlns:a16="http://schemas.microsoft.com/office/drawing/2014/main" id="{66602A97-2D33-40BB-8517-744200961878}"/>
              </a:ext>
            </a:extLst>
          </p:cNvPr>
          <p:cNvSpPr>
            <a:spLocks noGrp="1"/>
          </p:cNvSpPr>
          <p:nvPr>
            <p:ph idx="1"/>
          </p:nvPr>
        </p:nvSpPr>
        <p:spPr>
          <a:xfrm>
            <a:off x="838200" y="1825624"/>
            <a:ext cx="10314812" cy="4243869"/>
          </a:xfrm>
        </p:spPr>
        <p:txBody>
          <a:bodyPr>
            <a:normAutofit fontScale="92500" lnSpcReduction="10000"/>
          </a:bodyPr>
          <a:lstStyle/>
          <a:p>
            <a:pPr marL="0" indent="0">
              <a:buNone/>
            </a:pPr>
            <a:r>
              <a:rPr lang="en-US" sz="3000" b="1" dirty="0">
                <a:latin typeface="Gotham Book"/>
              </a:rPr>
              <a:t>Natural Area </a:t>
            </a:r>
            <a:r>
              <a:rPr lang="en-US" sz="3000" dirty="0">
                <a:latin typeface="Gotham Book"/>
              </a:rPr>
              <a:t>(or Conservation Site)</a:t>
            </a:r>
          </a:p>
          <a:p>
            <a:pPr lvl="1"/>
            <a:r>
              <a:rPr lang="en-US" sz="3000" dirty="0">
                <a:latin typeface="Gotham Book"/>
              </a:rPr>
              <a:t>Area of land/water with boundaries determined &amp; mapped  according to biological and ecological considerations </a:t>
            </a:r>
          </a:p>
          <a:p>
            <a:pPr lvl="1"/>
            <a:r>
              <a:rPr lang="en-US" sz="3000" dirty="0">
                <a:latin typeface="Gotham Book"/>
              </a:rPr>
              <a:t>Area identified &amp; characterized for protection</a:t>
            </a:r>
          </a:p>
          <a:p>
            <a:pPr lvl="1"/>
            <a:r>
              <a:rPr lang="en-US" sz="3000" dirty="0">
                <a:latin typeface="Gotham Book"/>
              </a:rPr>
              <a:t>Contains EOs </a:t>
            </a:r>
          </a:p>
          <a:p>
            <a:pPr lvl="1"/>
            <a:r>
              <a:rPr lang="en-US" sz="3000" dirty="0">
                <a:latin typeface="Gotham Book"/>
              </a:rPr>
              <a:t>Identified &amp; characterized by NHP Biologists based on </a:t>
            </a:r>
            <a:r>
              <a:rPr lang="en-US" sz="3000" i="1" dirty="0">
                <a:latin typeface="Gotham Book"/>
              </a:rPr>
              <a:t>evaluation of  available data</a:t>
            </a:r>
          </a:p>
          <a:p>
            <a:pPr marL="0" indent="0">
              <a:buNone/>
            </a:pPr>
            <a:r>
              <a:rPr lang="en-US" sz="3000" b="1" dirty="0">
                <a:latin typeface="Gotham Book" panose="02000604040000020004"/>
              </a:rPr>
              <a:t>Natural Area Rating </a:t>
            </a:r>
          </a:p>
          <a:p>
            <a:pPr lvl="1"/>
            <a:r>
              <a:rPr lang="en-US" sz="3000" dirty="0">
                <a:latin typeface="Gotham Book" panose="02000604040000020004"/>
              </a:rPr>
              <a:t>Aggregated value based on evaluation of state-wide EO data including number and status of EOs as well as EO Rank </a:t>
            </a:r>
          </a:p>
          <a:p>
            <a:pPr lvl="1"/>
            <a:endParaRPr lang="en-US" dirty="0"/>
          </a:p>
        </p:txBody>
      </p:sp>
    </p:spTree>
    <p:extLst>
      <p:ext uri="{BB962C8B-B14F-4D97-AF65-F5344CB8AC3E}">
        <p14:creationId xmlns:p14="http://schemas.microsoft.com/office/powerpoint/2010/main" val="168948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8087F-69D7-48B8-BDFD-D5045B6EC038}"/>
              </a:ext>
            </a:extLst>
          </p:cNvPr>
          <p:cNvSpPr>
            <a:spLocks noGrp="1"/>
          </p:cNvSpPr>
          <p:nvPr>
            <p:ph type="title"/>
          </p:nvPr>
        </p:nvSpPr>
        <p:spPr>
          <a:xfrm>
            <a:off x="838200" y="286607"/>
            <a:ext cx="10317480" cy="1450757"/>
          </a:xfrm>
        </p:spPr>
        <p:txBody>
          <a:bodyPr/>
          <a:lstStyle/>
          <a:p>
            <a:r>
              <a:rPr lang="en-US" dirty="0"/>
              <a:t>NHP Data – Data Contributions &amp; Updates </a:t>
            </a:r>
          </a:p>
        </p:txBody>
      </p:sp>
      <p:sp>
        <p:nvSpPr>
          <p:cNvPr id="3" name="Content Placeholder 2">
            <a:extLst>
              <a:ext uri="{FF2B5EF4-FFF2-40B4-BE49-F238E27FC236}">
                <a16:creationId xmlns:a16="http://schemas.microsoft.com/office/drawing/2014/main" id="{66602A97-2D33-40BB-8517-744200961878}"/>
              </a:ext>
            </a:extLst>
          </p:cNvPr>
          <p:cNvSpPr>
            <a:spLocks noGrp="1"/>
          </p:cNvSpPr>
          <p:nvPr>
            <p:ph idx="1"/>
          </p:nvPr>
        </p:nvSpPr>
        <p:spPr>
          <a:xfrm>
            <a:off x="838200" y="1825624"/>
            <a:ext cx="10314812" cy="4243869"/>
          </a:xfrm>
        </p:spPr>
        <p:txBody>
          <a:bodyPr>
            <a:normAutofit fontScale="77500" lnSpcReduction="20000"/>
          </a:bodyPr>
          <a:lstStyle/>
          <a:p>
            <a:pPr marL="0" indent="0">
              <a:buNone/>
            </a:pPr>
            <a:r>
              <a:rPr lang="en-US" sz="3200" dirty="0">
                <a:latin typeface="Gotham Book"/>
              </a:rPr>
              <a:t>Contributed data is invaluable and fundamental to conservation of North Carolina’s natural resources</a:t>
            </a:r>
          </a:p>
          <a:p>
            <a:pPr marL="0" indent="0">
              <a:buNone/>
            </a:pPr>
            <a:r>
              <a:rPr lang="en-US" sz="3200" b="1" dirty="0">
                <a:latin typeface="Gotham Book"/>
              </a:rPr>
              <a:t>EO Updates (plants)</a:t>
            </a:r>
            <a:endParaRPr lang="en-US" sz="3200" dirty="0">
              <a:latin typeface="Gotham Book"/>
            </a:endParaRPr>
          </a:p>
          <a:p>
            <a:pPr lvl="1"/>
            <a:r>
              <a:rPr lang="en-US" sz="3200" dirty="0">
                <a:latin typeface="Gotham Book"/>
              </a:rPr>
              <a:t>Allow for “population” monitoring </a:t>
            </a:r>
          </a:p>
          <a:p>
            <a:pPr lvl="1"/>
            <a:r>
              <a:rPr lang="en-US" sz="3200" dirty="0">
                <a:latin typeface="Gotham Book"/>
              </a:rPr>
              <a:t>Evaluation of viability over time and across regional scales</a:t>
            </a:r>
          </a:p>
          <a:p>
            <a:pPr lvl="2"/>
            <a:r>
              <a:rPr lang="en-US" sz="2800" dirty="0">
                <a:latin typeface="Gotham Book"/>
              </a:rPr>
              <a:t>e.g.,  increase/decrease due to active management (e.g., controlled burning) or catastrophic events (e.g., hurricanes)  </a:t>
            </a:r>
            <a:endParaRPr lang="en-US" sz="2800" i="1" dirty="0">
              <a:latin typeface="Gotham Book"/>
            </a:endParaRPr>
          </a:p>
          <a:p>
            <a:pPr marL="0" indent="0">
              <a:buNone/>
            </a:pPr>
            <a:r>
              <a:rPr lang="en-US" sz="3200" b="1" dirty="0">
                <a:latin typeface="Gotham Book" panose="02000604040000020004"/>
              </a:rPr>
              <a:t>Natural Area Rating </a:t>
            </a:r>
          </a:p>
          <a:p>
            <a:pPr lvl="1"/>
            <a:r>
              <a:rPr lang="en-US" sz="3200" dirty="0">
                <a:latin typeface="Gotham Book" panose="02000604040000020004"/>
              </a:rPr>
              <a:t>Aggregated value based on evaluation of state-wide EO data including number and status of EOs as well as EO Rank </a:t>
            </a:r>
          </a:p>
          <a:p>
            <a:pPr lvl="1"/>
            <a:r>
              <a:rPr lang="en-US" sz="3200" dirty="0">
                <a:latin typeface="Gotham Book" panose="02000604040000020004"/>
              </a:rPr>
              <a:t>Based on available data (EO updates are very helpful!)</a:t>
            </a:r>
          </a:p>
          <a:p>
            <a:pPr lvl="1"/>
            <a:r>
              <a:rPr lang="en-US" sz="3200" dirty="0">
                <a:latin typeface="Gotham Book" panose="02000604040000020004"/>
              </a:rPr>
              <a:t>New EOs provide new opportunity for evaluating land for conservation </a:t>
            </a:r>
          </a:p>
          <a:p>
            <a:pPr lvl="1"/>
            <a:endParaRPr lang="en-US" dirty="0"/>
          </a:p>
        </p:txBody>
      </p:sp>
    </p:spTree>
    <p:extLst>
      <p:ext uri="{BB962C8B-B14F-4D97-AF65-F5344CB8AC3E}">
        <p14:creationId xmlns:p14="http://schemas.microsoft.com/office/powerpoint/2010/main" val="3759185894"/>
      </p:ext>
    </p:extLst>
  </p:cSld>
  <p:clrMapOvr>
    <a:masterClrMapping/>
  </p:clrMapOvr>
</p:sld>
</file>

<file path=ppt/theme/theme1.xml><?xml version="1.0" encoding="utf-8"?>
<a:theme xmlns:a="http://schemas.openxmlformats.org/drawingml/2006/main" name="2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ustom 1">
      <a:dk1>
        <a:srgbClr val="2D7A71"/>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0">
      <a:majorFont>
        <a:latin typeface="Gotham Book"/>
        <a:ea typeface=""/>
        <a:cs typeface=""/>
      </a:majorFont>
      <a:minorFont>
        <a:latin typeface="Gotham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Retrospect">
  <a:themeElements>
    <a:clrScheme name="Custom 3">
      <a:dk1>
        <a:srgbClr val="000000"/>
      </a:dk1>
      <a:lt1>
        <a:sysClr val="window" lastClr="FFFFFF"/>
      </a:lt1>
      <a:dk2>
        <a:srgbClr val="637052"/>
      </a:dk2>
      <a:lt2>
        <a:srgbClr val="CCDDEA"/>
      </a:lt2>
      <a:accent1>
        <a:srgbClr val="3EA49A"/>
      </a:accent1>
      <a:accent2>
        <a:srgbClr val="2E7A72"/>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Retrospect">
  <a:themeElements>
    <a:clrScheme name="Custom 3">
      <a:dk1>
        <a:srgbClr val="000000"/>
      </a:dk1>
      <a:lt1>
        <a:sysClr val="window" lastClr="FFFFFF"/>
      </a:lt1>
      <a:dk2>
        <a:srgbClr val="637052"/>
      </a:dk2>
      <a:lt2>
        <a:srgbClr val="CCDDEA"/>
      </a:lt2>
      <a:accent1>
        <a:srgbClr val="3EA49A"/>
      </a:accent1>
      <a:accent2>
        <a:srgbClr val="2E7A72"/>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8005</TotalTime>
  <Words>2965</Words>
  <Application>Microsoft Office PowerPoint</Application>
  <PresentationFormat>Widescreen</PresentationFormat>
  <Paragraphs>496</Paragraphs>
  <Slides>63</Slides>
  <Notes>50</Notes>
  <HiddenSlides>0</HiddenSlides>
  <MMClips>0</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63</vt:i4>
      </vt:variant>
    </vt:vector>
  </HeadingPairs>
  <TitlesOfParts>
    <vt:vector size="85" baseType="lpstr">
      <vt:lpstr>Arial</vt:lpstr>
      <vt:lpstr>Calibri</vt:lpstr>
      <vt:lpstr>Calibri Light</vt:lpstr>
      <vt:lpstr>Eras Bold ITC</vt:lpstr>
      <vt:lpstr>Eras Demi ITC</vt:lpstr>
      <vt:lpstr>Gotham Bold</vt:lpstr>
      <vt:lpstr>Gotham Book</vt:lpstr>
      <vt:lpstr>Gotham Light</vt:lpstr>
      <vt:lpstr>Gotham Medium</vt:lpstr>
      <vt:lpstr>Roboto</vt:lpstr>
      <vt:lpstr>Tahoma</vt:lpstr>
      <vt:lpstr>Times New Roman</vt:lpstr>
      <vt:lpstr>Verdana</vt:lpstr>
      <vt:lpstr>Whitney</vt:lpstr>
      <vt:lpstr>Wingdings</vt:lpstr>
      <vt:lpstr>Wingdings 3</vt:lpstr>
      <vt:lpstr>2_Office Theme</vt:lpstr>
      <vt:lpstr>Office Theme</vt:lpstr>
      <vt:lpstr>3_Office Theme</vt:lpstr>
      <vt:lpstr>Retrospect</vt:lpstr>
      <vt:lpstr>Custom Design</vt:lpstr>
      <vt:lpstr>1_Retrospect</vt:lpstr>
      <vt:lpstr>Plants  in North Carolina</vt:lpstr>
      <vt:lpstr>PowerPoint Presentation</vt:lpstr>
      <vt:lpstr>NHP Data</vt:lpstr>
      <vt:lpstr>The Natural Heritage Program’s primary purpose is to assist in establishing state nature preserves.   </vt:lpstr>
      <vt:lpstr>NHP Data – Comprehensive Statewide</vt:lpstr>
      <vt:lpstr>NHP Data – Scientific Data Standards</vt:lpstr>
      <vt:lpstr>NHP Data – EO Ranking &amp; Tracking</vt:lpstr>
      <vt:lpstr>NHP Data – Natural Areas</vt:lpstr>
      <vt:lpstr>NHP Data – Data Contributions &amp; Updates </vt:lpstr>
      <vt:lpstr>Contribute to the NHP Database</vt:lpstr>
      <vt:lpstr>Online Webform @ ncnhp.org</vt:lpstr>
      <vt:lpstr>Download Form @ncnhp.org </vt:lpstr>
      <vt:lpstr>Contribute via iNaturalist</vt:lpstr>
      <vt:lpstr>Read our Journal Post for Details</vt:lpstr>
      <vt:lpstr>Bulk Data &amp; Other Contributions</vt:lpstr>
      <vt:lpstr>We Value Your Data!</vt:lpstr>
      <vt:lpstr>North Carolina Sandhills Conservation Partnership</vt:lpstr>
      <vt:lpstr>Reserve Design Overview Outline</vt:lpstr>
      <vt:lpstr>  </vt:lpstr>
      <vt:lpstr>Objectives</vt:lpstr>
      <vt:lpstr>Strategies</vt:lpstr>
      <vt:lpstr>Methods</vt:lpstr>
      <vt:lpstr>PowerPoint Presentation</vt:lpstr>
      <vt:lpstr>Methods</vt:lpstr>
      <vt:lpstr>PowerPoint Presentation</vt:lpstr>
      <vt:lpstr>Methods (cont.)</vt:lpstr>
      <vt:lpstr>Examples of Nested Targets</vt:lpstr>
      <vt:lpstr>PowerPoint Presentation</vt:lpstr>
      <vt:lpstr>PowerPoint Presentation</vt:lpstr>
      <vt:lpstr>Alabama Beaksedge (Rhynchospora crinipes) </vt:lpstr>
      <vt:lpstr>PowerPoint Presentation</vt:lpstr>
      <vt:lpstr>Twisted-leaf Goldenrod (Solidago tortifolia) </vt:lpstr>
      <vt:lpstr>PowerPoint Presentation</vt:lpstr>
      <vt:lpstr>PowerPoint Presentation</vt:lpstr>
      <vt:lpstr>Sandhills Milk-vetch (Astragalus michauxii) </vt:lpstr>
      <vt:lpstr>PowerPoint Presentation</vt:lpstr>
      <vt:lpstr>Bog Spicebush (Lindera subcoriacea) </vt:lpstr>
      <vt:lpstr>PowerPoint Presentation</vt:lpstr>
      <vt:lpstr>Southern White Beaksedge (Rhynchospora macra) </vt:lpstr>
      <vt:lpstr>PowerPoint Presentation</vt:lpstr>
      <vt:lpstr>Streamhead Sagittaria (Sagittaria macrocarpa) </vt:lpstr>
      <vt:lpstr>PowerPoint Presentation</vt:lpstr>
      <vt:lpstr>Harper’s Yellow-eyed-grass (Xyris scabrifolia) </vt:lpstr>
      <vt:lpstr>PowerPoint Presentation</vt:lpstr>
      <vt:lpstr>www.ncnhp.org</vt:lpstr>
      <vt:lpstr>PowerPoint Presentation</vt:lpstr>
      <vt:lpstr>PowerPoint Presentation</vt:lpstr>
      <vt:lpstr>PowerPoint Presentation</vt:lpstr>
      <vt:lpstr>PowerPoint Presentation</vt:lpstr>
      <vt:lpstr>www.ncnhp.org</vt:lpstr>
      <vt:lpstr>Natural Heritage Data  Explorer</vt:lpstr>
      <vt:lpstr>Natural Heritage Data  Explorer</vt:lpstr>
      <vt:lpstr>Natural Heritage Data  Explorer</vt:lpstr>
      <vt:lpstr>PowerPoint Presentation</vt:lpstr>
      <vt:lpstr>PowerPoint Presentation</vt:lpstr>
      <vt:lpstr>PowerPoint Presentation</vt:lpstr>
      <vt:lpstr>PowerPoint Presentation</vt:lpstr>
      <vt:lpstr>Michaux’s Sumac (Rhus michauxii) </vt:lpstr>
      <vt:lpstr>PowerPoint Presentation</vt:lpstr>
      <vt:lpstr>Natural Heritage Natural Area :</vt:lpstr>
      <vt:lpstr>Gathering and storing information</vt:lpstr>
      <vt:lpstr>Animals  in North Carolina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Buchanan, Misty</dc:creator>
  <cp:lastModifiedBy>Pohlman, Scott M</cp:lastModifiedBy>
  <cp:revision>442</cp:revision>
  <cp:lastPrinted>2018-01-30T17:42:42Z</cp:lastPrinted>
  <dcterms:created xsi:type="dcterms:W3CDTF">2017-05-24T15:19:35Z</dcterms:created>
  <dcterms:modified xsi:type="dcterms:W3CDTF">2022-06-15T12:28:21Z</dcterms:modified>
</cp:coreProperties>
</file>