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75" r:id="rId8"/>
    <p:sldId id="276" r:id="rId9"/>
    <p:sldId id="279" r:id="rId10"/>
    <p:sldId id="280" r:id="rId11"/>
    <p:sldId id="278" r:id="rId12"/>
    <p:sldId id="277" r:id="rId13"/>
    <p:sldId id="282" r:id="rId14"/>
  </p:sldIdLst>
  <p:sldSz cx="18288000" cy="10287000"/>
  <p:notesSz cx="6858000" cy="9144000"/>
  <p:embeddedFontLst>
    <p:embeddedFont>
      <p:font typeface="Caecilia LT Std" panose="020B0604020202020204" charset="0"/>
      <p:regular r:id="rId15"/>
    </p:embeddedFont>
    <p:embeddedFont>
      <p:font typeface="ITC Franklin Gothic LT" panose="020B0604020202020204" charset="0"/>
      <p:regular r:id="rId16"/>
    </p:embeddedFont>
    <p:embeddedFont>
      <p:font typeface="Open Sauce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05F73-62B1-4076-9737-C57445AD3D2E}" v="1" dt="2025-12-08T20:49:06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8100" y="19050"/>
            <a:ext cx="18262860" cy="10283570"/>
            <a:chOff x="0" y="0"/>
            <a:chExt cx="24350480" cy="13711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50472" cy="13711428"/>
            </a:xfrm>
            <a:custGeom>
              <a:avLst/>
              <a:gdLst/>
              <a:ahLst/>
              <a:cxnLst/>
              <a:rect l="l" t="t" r="r" b="b"/>
              <a:pathLst>
                <a:path w="24350472" h="13711428">
                  <a:moveTo>
                    <a:pt x="0" y="0"/>
                  </a:moveTo>
                  <a:lnTo>
                    <a:pt x="24350472" y="0"/>
                  </a:lnTo>
                  <a:lnTo>
                    <a:pt x="24350472" y="13711428"/>
                  </a:lnTo>
                  <a:lnTo>
                    <a:pt x="0" y="13711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69896" y="2680848"/>
            <a:ext cx="15348208" cy="17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The Eastern NC Sentinel Landscape Partnership: </a:t>
            </a:r>
          </a:p>
          <a:p>
            <a:pPr algn="ctr">
              <a:lnSpc>
                <a:spcPts val="6859"/>
              </a:lnSpc>
            </a:pPr>
            <a:r>
              <a:rPr lang="en-US" sz="4899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Update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25219" y="5232864"/>
            <a:ext cx="12637561" cy="124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359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NC Longleaf Pine Summit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spc="359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DECEMBER 3,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47745" y="8105155"/>
            <a:ext cx="7992511" cy="129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9804"/>
                  </a:srgbClr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Chris Baillie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9804"/>
                  </a:srgbClr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ENCSL Partnership Coordinator/Resilience Specialist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>
                    <a:alpha val="49804"/>
                  </a:srgbClr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Legacyworks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2171700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374112" cy="2226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Partnership: Partners’ Landowner Outreach, Technical Support and BMP Resource Delivery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10D74-F413-48DA-B950-9C13795B93E1}"/>
              </a:ext>
            </a:extLst>
          </p:cNvPr>
          <p:cNvSpPr txBox="1"/>
          <p:nvPr/>
        </p:nvSpPr>
        <p:spPr>
          <a:xfrm>
            <a:off x="822736" y="2488318"/>
            <a:ext cx="779745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Title: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Advancing Community-Led Resilience Initiatives and Co-Designed Conservation Practices in a Sentinel Landscape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Partners: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NCFSWC, NFWF, WLT, EDF, Lumbee Tribe, multiple SWCDs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Summary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Augment underserved landowner access to conservation and resilience programming.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Community-led resilience planning.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BMP identification &amp; implementation.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954B5-3038-454D-857C-AD3A5FF922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2546513"/>
            <a:ext cx="7063075" cy="555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064A4-D0D9-458D-AABB-EC902364D5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322" y="8192575"/>
            <a:ext cx="3124200" cy="818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1E3FFB-2811-4A3E-81B1-B8727B7A6D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5406" y="8440047"/>
            <a:ext cx="1992026" cy="648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1A371D-3344-4BBA-8AE8-9F39D791B2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2219" y="9017226"/>
            <a:ext cx="2438400" cy="1280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D58CF7-9B51-4886-80F7-E1372D6BAA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048" y="9192042"/>
            <a:ext cx="916540" cy="9165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577B20-A649-4F9C-AEB9-03535BA53E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5200" y="8708211"/>
            <a:ext cx="2209800" cy="1090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076F38-E75B-4A48-86C3-57C328A9B3F1}"/>
              </a:ext>
            </a:extLst>
          </p:cNvPr>
          <p:cNvSpPr txBox="1"/>
          <p:nvPr/>
        </p:nvSpPr>
        <p:spPr>
          <a:xfrm>
            <a:off x="15721250" y="9955768"/>
            <a:ext cx="2680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Image Credit: Dan Line</a:t>
            </a:r>
            <a:r>
              <a:rPr lang="en-US" sz="1800" strike="noStrike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0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2095500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374112" cy="2226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Partnership: Partners’ Comprehensive Resilience Planning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10D74-F413-48DA-B950-9C13795B93E1}"/>
              </a:ext>
            </a:extLst>
          </p:cNvPr>
          <p:cNvSpPr txBox="1"/>
          <p:nvPr/>
        </p:nvSpPr>
        <p:spPr>
          <a:xfrm>
            <a:off x="822736" y="2488318"/>
            <a:ext cx="779745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Title: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Marine Corps Base Camp Lejeune/Marine Corps Air Station New River Military Installation Readiness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Partners: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Onslow County, City of Jacksonville, City of Swansboro, DoD OLDCC, MCB Camp Lejeune, MCAS New River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Summary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ITC Franklin Gothic LT" panose="020B0604020202020204" charset="0"/>
              </a:rPr>
              <a:t>Identify defense supporting community vulnerabilities.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ITC Franklin Gothic LT" panose="020B0604020202020204" charset="0"/>
              </a:rPr>
              <a:t>Develop green and gray infrastructure solution sets.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ITC Franklin Gothic LT" panose="020B0604020202020204" charset="0"/>
              </a:rPr>
              <a:t>Create project implementation pathways.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CDAFFF-6011-4B5E-9CAB-EB7CF73C8A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807" y="7833853"/>
            <a:ext cx="1605525" cy="1605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15B88B-39AB-4C77-B733-4F37713D21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723" y="8036361"/>
            <a:ext cx="1704975" cy="1200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180AA0-06DA-49FA-AB8D-E6AB70CA73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089" y="7833853"/>
            <a:ext cx="1605525" cy="1605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0EB098-F728-44B9-BF11-F6D8FD4DF7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600" y="7924717"/>
            <a:ext cx="1085850" cy="14237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876D26-FB0F-4BBB-B1C9-17F518CED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1097" y="2717750"/>
            <a:ext cx="6645946" cy="47995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717D3D-1804-4787-95CF-72B95D0A7718}"/>
              </a:ext>
            </a:extLst>
          </p:cNvPr>
          <p:cNvSpPr txBox="1"/>
          <p:nvPr/>
        </p:nvSpPr>
        <p:spPr>
          <a:xfrm>
            <a:off x="14630400" y="9917668"/>
            <a:ext cx="3770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Image Credit: MCB Camp Lejeune</a:t>
            </a:r>
            <a:r>
              <a:rPr lang="en-US" sz="1800" strike="noStrike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2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164285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374112" cy="147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Partnership: Near Term Priorities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E0EF5B62-6122-4831-B31B-AEBFF937FA51}"/>
              </a:ext>
            </a:extLst>
          </p:cNvPr>
          <p:cNvGrpSpPr/>
          <p:nvPr/>
        </p:nvGrpSpPr>
        <p:grpSpPr>
          <a:xfrm>
            <a:off x="1166399" y="3491019"/>
            <a:ext cx="5026555" cy="5026555"/>
            <a:chOff x="0" y="0"/>
            <a:chExt cx="4489857" cy="448985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9A86F1E5-0CC0-4471-A5BB-7358D6A96A0E}"/>
                </a:ext>
              </a:extLst>
            </p:cNvPr>
            <p:cNvSpPr/>
            <p:nvPr/>
          </p:nvSpPr>
          <p:spPr>
            <a:xfrm>
              <a:off x="0" y="0"/>
              <a:ext cx="4489857" cy="4489857"/>
            </a:xfrm>
            <a:custGeom>
              <a:avLst/>
              <a:gdLst/>
              <a:ahLst/>
              <a:cxnLst/>
              <a:rect l="l" t="t" r="r" b="b"/>
              <a:pathLst>
                <a:path w="4489857" h="4489857">
                  <a:moveTo>
                    <a:pt x="22991" y="0"/>
                  </a:moveTo>
                  <a:lnTo>
                    <a:pt x="4466866" y="0"/>
                  </a:lnTo>
                  <a:cubicBezTo>
                    <a:pt x="4479564" y="0"/>
                    <a:pt x="4489857" y="10293"/>
                    <a:pt x="4489857" y="22991"/>
                  </a:cubicBezTo>
                  <a:lnTo>
                    <a:pt x="4489857" y="4466866"/>
                  </a:lnTo>
                  <a:cubicBezTo>
                    <a:pt x="4489857" y="4479564"/>
                    <a:pt x="4479564" y="4489857"/>
                    <a:pt x="4466866" y="4489857"/>
                  </a:cubicBezTo>
                  <a:lnTo>
                    <a:pt x="22991" y="4489857"/>
                  </a:lnTo>
                  <a:cubicBezTo>
                    <a:pt x="10293" y="4489857"/>
                    <a:pt x="0" y="4479564"/>
                    <a:pt x="0" y="4466866"/>
                  </a:cubicBezTo>
                  <a:lnTo>
                    <a:pt x="0" y="22991"/>
                  </a:lnTo>
                  <a:cubicBezTo>
                    <a:pt x="0" y="10293"/>
                    <a:pt x="10293" y="0"/>
                    <a:pt x="22991" y="0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28575" cap="sq">
              <a:solidFill>
                <a:srgbClr val="ACD0E7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DB6BF3F4-1EB8-41A0-8C65-0DAA6A6E936E}"/>
                </a:ext>
              </a:extLst>
            </p:cNvPr>
            <p:cNvSpPr txBox="1"/>
            <p:nvPr/>
          </p:nvSpPr>
          <p:spPr>
            <a:xfrm>
              <a:off x="0" y="-47625"/>
              <a:ext cx="4489857" cy="4537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D2F63C84-F83E-4975-A2F5-9ED5DC68CF7C}"/>
              </a:ext>
            </a:extLst>
          </p:cNvPr>
          <p:cNvGrpSpPr/>
          <p:nvPr/>
        </p:nvGrpSpPr>
        <p:grpSpPr>
          <a:xfrm>
            <a:off x="6630723" y="3491019"/>
            <a:ext cx="5026555" cy="5026555"/>
            <a:chOff x="0" y="0"/>
            <a:chExt cx="4489857" cy="4489857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1CFBB6D-E8EA-420D-A84D-08B4BD94D72E}"/>
                </a:ext>
              </a:extLst>
            </p:cNvPr>
            <p:cNvSpPr/>
            <p:nvPr/>
          </p:nvSpPr>
          <p:spPr>
            <a:xfrm>
              <a:off x="0" y="0"/>
              <a:ext cx="4489857" cy="4489857"/>
            </a:xfrm>
            <a:custGeom>
              <a:avLst/>
              <a:gdLst/>
              <a:ahLst/>
              <a:cxnLst/>
              <a:rect l="l" t="t" r="r" b="b"/>
              <a:pathLst>
                <a:path w="4489857" h="4489857">
                  <a:moveTo>
                    <a:pt x="22991" y="0"/>
                  </a:moveTo>
                  <a:lnTo>
                    <a:pt x="4466866" y="0"/>
                  </a:lnTo>
                  <a:cubicBezTo>
                    <a:pt x="4479564" y="0"/>
                    <a:pt x="4489857" y="10293"/>
                    <a:pt x="4489857" y="22991"/>
                  </a:cubicBezTo>
                  <a:lnTo>
                    <a:pt x="4489857" y="4466866"/>
                  </a:lnTo>
                  <a:cubicBezTo>
                    <a:pt x="4489857" y="4479564"/>
                    <a:pt x="4479564" y="4489857"/>
                    <a:pt x="4466866" y="4489857"/>
                  </a:cubicBezTo>
                  <a:lnTo>
                    <a:pt x="22991" y="4489857"/>
                  </a:lnTo>
                  <a:cubicBezTo>
                    <a:pt x="10293" y="4489857"/>
                    <a:pt x="0" y="4479564"/>
                    <a:pt x="0" y="4466866"/>
                  </a:cubicBezTo>
                  <a:lnTo>
                    <a:pt x="0" y="22991"/>
                  </a:lnTo>
                  <a:cubicBezTo>
                    <a:pt x="0" y="10293"/>
                    <a:pt x="10293" y="0"/>
                    <a:pt x="22991" y="0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28575" cap="sq">
              <a:solidFill>
                <a:srgbClr val="ACD0E7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5DC0BFF3-B191-46BC-8B49-F08D2C8ABD5A}"/>
                </a:ext>
              </a:extLst>
            </p:cNvPr>
            <p:cNvSpPr txBox="1"/>
            <p:nvPr/>
          </p:nvSpPr>
          <p:spPr>
            <a:xfrm>
              <a:off x="0" y="-47625"/>
              <a:ext cx="4489857" cy="4537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62726587-4DFB-4F96-84CA-629972FE78A2}"/>
              </a:ext>
            </a:extLst>
          </p:cNvPr>
          <p:cNvGrpSpPr/>
          <p:nvPr/>
        </p:nvGrpSpPr>
        <p:grpSpPr>
          <a:xfrm>
            <a:off x="12095047" y="3491019"/>
            <a:ext cx="5026555" cy="5026555"/>
            <a:chOff x="0" y="0"/>
            <a:chExt cx="4489857" cy="4489857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0C9DC66-F504-4E29-A6F5-BE20CB1C897A}"/>
                </a:ext>
              </a:extLst>
            </p:cNvPr>
            <p:cNvSpPr/>
            <p:nvPr/>
          </p:nvSpPr>
          <p:spPr>
            <a:xfrm>
              <a:off x="0" y="0"/>
              <a:ext cx="4489857" cy="4489857"/>
            </a:xfrm>
            <a:custGeom>
              <a:avLst/>
              <a:gdLst/>
              <a:ahLst/>
              <a:cxnLst/>
              <a:rect l="l" t="t" r="r" b="b"/>
              <a:pathLst>
                <a:path w="4489857" h="4489857">
                  <a:moveTo>
                    <a:pt x="22991" y="0"/>
                  </a:moveTo>
                  <a:lnTo>
                    <a:pt x="4466866" y="0"/>
                  </a:lnTo>
                  <a:cubicBezTo>
                    <a:pt x="4479564" y="0"/>
                    <a:pt x="4489857" y="10293"/>
                    <a:pt x="4489857" y="22991"/>
                  </a:cubicBezTo>
                  <a:lnTo>
                    <a:pt x="4489857" y="4466866"/>
                  </a:lnTo>
                  <a:cubicBezTo>
                    <a:pt x="4489857" y="4479564"/>
                    <a:pt x="4479564" y="4489857"/>
                    <a:pt x="4466866" y="4489857"/>
                  </a:cubicBezTo>
                  <a:lnTo>
                    <a:pt x="22991" y="4489857"/>
                  </a:lnTo>
                  <a:cubicBezTo>
                    <a:pt x="10293" y="4489857"/>
                    <a:pt x="0" y="4479564"/>
                    <a:pt x="0" y="4466866"/>
                  </a:cubicBezTo>
                  <a:lnTo>
                    <a:pt x="0" y="22991"/>
                  </a:lnTo>
                  <a:cubicBezTo>
                    <a:pt x="0" y="10293"/>
                    <a:pt x="10293" y="0"/>
                    <a:pt x="22991" y="0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28575" cap="sq">
              <a:solidFill>
                <a:srgbClr val="ACD0E7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70684D2C-E15F-40D5-9613-674D77C498AB}"/>
                </a:ext>
              </a:extLst>
            </p:cNvPr>
            <p:cNvSpPr txBox="1"/>
            <p:nvPr/>
          </p:nvSpPr>
          <p:spPr>
            <a:xfrm>
              <a:off x="0" y="-47625"/>
              <a:ext cx="4489857" cy="4537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A3AEE31E-F88D-443A-B37D-AC19A88EABAB}"/>
              </a:ext>
            </a:extLst>
          </p:cNvPr>
          <p:cNvSpPr txBox="1"/>
          <p:nvPr/>
        </p:nvSpPr>
        <p:spPr>
          <a:xfrm>
            <a:off x="1541259" y="5928045"/>
            <a:ext cx="4276833" cy="59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Building Capacity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AE66B0C3-F218-4189-B608-61CADFCE423E}"/>
              </a:ext>
            </a:extLst>
          </p:cNvPr>
          <p:cNvSpPr txBox="1"/>
          <p:nvPr/>
        </p:nvSpPr>
        <p:spPr>
          <a:xfrm>
            <a:off x="7005583" y="5928045"/>
            <a:ext cx="4276833" cy="12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Innovative Finance and Increasing Investment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49E03AAD-729C-417A-8D79-2F69C9ECE354}"/>
              </a:ext>
            </a:extLst>
          </p:cNvPr>
          <p:cNvSpPr txBox="1"/>
          <p:nvPr/>
        </p:nvSpPr>
        <p:spPr>
          <a:xfrm>
            <a:off x="12469907" y="5928045"/>
            <a:ext cx="4276833" cy="59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Enhanced Advocacy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99CF4-413E-468D-A9FD-7611797704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675" y="4247531"/>
            <a:ext cx="1524000" cy="165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86DAD-1A01-4F98-B4CB-D2266E527B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750" y="3810000"/>
            <a:ext cx="2476500" cy="21180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06CA4B-992B-405F-B0B6-773CAE26FF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6325" y="4228481"/>
            <a:ext cx="1524000" cy="16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1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14093"/>
            <a:ext cx="18262860" cy="10283570"/>
            <a:chOff x="0" y="0"/>
            <a:chExt cx="24350480" cy="13711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50472" cy="13711428"/>
            </a:xfrm>
            <a:custGeom>
              <a:avLst/>
              <a:gdLst/>
              <a:ahLst/>
              <a:cxnLst/>
              <a:rect l="l" t="t" r="r" b="b"/>
              <a:pathLst>
                <a:path w="24350472" h="13711428">
                  <a:moveTo>
                    <a:pt x="0" y="0"/>
                  </a:moveTo>
                  <a:lnTo>
                    <a:pt x="24350472" y="0"/>
                  </a:lnTo>
                  <a:lnTo>
                    <a:pt x="24350472" y="13711428"/>
                  </a:lnTo>
                  <a:lnTo>
                    <a:pt x="0" y="13711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57323" y="5143500"/>
            <a:ext cx="15348208" cy="17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Questions?</a:t>
            </a:r>
          </a:p>
          <a:p>
            <a:pPr algn="ctr">
              <a:lnSpc>
                <a:spcPts val="6859"/>
              </a:lnSpc>
            </a:pPr>
            <a:endParaRPr lang="en-US" sz="4899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47744" y="8267700"/>
            <a:ext cx="7992511" cy="171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>
                    <a:alpha val="49804"/>
                  </a:srgbClr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Chris Baillie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>
                    <a:alpha val="49804"/>
                  </a:srgbClr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Chris@legacyworksgroup.com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>
                  <a:alpha val="49804"/>
                </a:srgbClr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>
                  <a:alpha val="49804"/>
                </a:srgbClr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</p:txBody>
      </p:sp>
    </p:spTree>
    <p:extLst>
      <p:ext uri="{BB962C8B-B14F-4D97-AF65-F5344CB8AC3E}">
        <p14:creationId xmlns:p14="http://schemas.microsoft.com/office/powerpoint/2010/main" val="157752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8299" y="172106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80388" y="88271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12838"/>
            <a:ext cx="4559863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(est. 2017)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850003"/>
            <a:ext cx="7408382" cy="650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Spann</a:t>
            </a:r>
            <a:r>
              <a:rPr lang="en-US" sz="3200" strike="noStrike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ing 11 million acres across a 33-county region in North Carolina’s Coastal Plain and Sandhills, the Landscape is anchored by seven military installations and ranges - Fort Bragg Army Base/Camp Mackall, Seymour Johnson Air Force Base, the Dare County Range, Marine Corps Base Camp Lejeune/Marine Corps Air Station New River, and Marine Corps Air Station Cherry Point. </a:t>
            </a:r>
          </a:p>
        </p:txBody>
      </p:sp>
      <p:sp>
        <p:nvSpPr>
          <p:cNvPr id="6" name="Freeform 6"/>
          <p:cNvSpPr/>
          <p:nvPr/>
        </p:nvSpPr>
        <p:spPr>
          <a:xfrm>
            <a:off x="8858859" y="1028700"/>
            <a:ext cx="8964401" cy="8213632"/>
          </a:xfrm>
          <a:custGeom>
            <a:avLst/>
            <a:gdLst/>
            <a:ahLst/>
            <a:cxnLst/>
            <a:rect l="l" t="t" r="r" b="b"/>
            <a:pathLst>
              <a:path w="8964401" h="8213632">
                <a:moveTo>
                  <a:pt x="0" y="0"/>
                </a:moveTo>
                <a:lnTo>
                  <a:pt x="8964400" y="0"/>
                </a:lnTo>
                <a:lnTo>
                  <a:pt x="8964400" y="8213632"/>
                </a:lnTo>
                <a:lnTo>
                  <a:pt x="0" y="82136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27C78-DF2A-48D0-B569-DD0DB71C7CEE}"/>
              </a:ext>
            </a:extLst>
          </p:cNvPr>
          <p:cNvSpPr txBox="1"/>
          <p:nvPr/>
        </p:nvSpPr>
        <p:spPr>
          <a:xfrm>
            <a:off x="15722496" y="9242332"/>
            <a:ext cx="226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Image Credit: REPI</a:t>
            </a:r>
            <a:r>
              <a:rPr lang="en-US" sz="1800" strike="noStrike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8299" y="172106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80388" y="88271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502574" y="1972307"/>
            <a:ext cx="11038190" cy="6664307"/>
          </a:xfrm>
          <a:custGeom>
            <a:avLst/>
            <a:gdLst/>
            <a:ahLst/>
            <a:cxnLst/>
            <a:rect l="l" t="t" r="r" b="b"/>
            <a:pathLst>
              <a:path w="11038190" h="6664307">
                <a:moveTo>
                  <a:pt x="0" y="0"/>
                </a:moveTo>
                <a:lnTo>
                  <a:pt x="11038190" y="0"/>
                </a:lnTo>
                <a:lnTo>
                  <a:pt x="11038190" y="6664307"/>
                </a:lnTo>
                <a:lnTo>
                  <a:pt x="0" y="666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612838"/>
            <a:ext cx="5328985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5024" y="3094132"/>
            <a:ext cx="4923817" cy="409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5091" lvl="1" indent="-362546" algn="l">
              <a:lnSpc>
                <a:spcPts val="5373"/>
              </a:lnSpc>
              <a:buFont typeface="Arial"/>
              <a:buChar char="•"/>
            </a:pPr>
            <a:r>
              <a:rPr lang="en-US" sz="3358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12 Federal Partners</a:t>
            </a:r>
          </a:p>
          <a:p>
            <a:pPr marL="725091" lvl="1" indent="-362546" algn="l">
              <a:lnSpc>
                <a:spcPts val="5373"/>
              </a:lnSpc>
              <a:buFont typeface="Arial"/>
              <a:buChar char="•"/>
            </a:pPr>
            <a:r>
              <a:rPr lang="en-US" sz="3358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9 State Partners</a:t>
            </a:r>
          </a:p>
          <a:p>
            <a:pPr marL="725091" lvl="1" indent="-362546" algn="l">
              <a:lnSpc>
                <a:spcPts val="5373"/>
              </a:lnSpc>
              <a:buFont typeface="Arial"/>
              <a:buChar char="•"/>
            </a:pPr>
            <a:r>
              <a:rPr lang="en-US" sz="3358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11 Local Partners and Collaborating Regional Partnership</a:t>
            </a:r>
          </a:p>
          <a:p>
            <a:pPr marL="725091" lvl="1" indent="-362546" algn="l">
              <a:lnSpc>
                <a:spcPts val="5373"/>
              </a:lnSpc>
              <a:buFont typeface="Arial"/>
              <a:buChar char="•"/>
            </a:pPr>
            <a:r>
              <a:rPr lang="en-US" sz="3358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25 Private Partners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DBB19-D074-4A99-8300-AB611B802661}"/>
              </a:ext>
            </a:extLst>
          </p:cNvPr>
          <p:cNvSpPr txBox="1"/>
          <p:nvPr/>
        </p:nvSpPr>
        <p:spPr>
          <a:xfrm>
            <a:off x="7153834" y="8909029"/>
            <a:ext cx="9735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ITC Franklin Gothic LT" panose="020B0604020202020204" charset="0"/>
              </a:rPr>
              <a:t>https://sentinellandscapes.org/landscapes/eastern-north-carolina/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458" y="1807219"/>
            <a:ext cx="14295842" cy="190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60"/>
              </a:lnSpc>
            </a:pPr>
            <a:r>
              <a:rPr lang="en-US" sz="31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Sustain and enhance testing and training mission capabilities for North Carolina’s military installations and ranges through compatible land use, as well as working land productivity and resilience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69143" y="2388570"/>
            <a:ext cx="909958" cy="90995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269CC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96561" y="2486679"/>
            <a:ext cx="817023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>
                <a:solidFill>
                  <a:srgbClr val="269CC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0458" y="3854167"/>
            <a:ext cx="14142305" cy="1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60"/>
              </a:lnSpc>
            </a:pPr>
            <a:r>
              <a:rPr lang="en-US" sz="310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Enhance fish and wildlife habitat on public and private lands, increasing their resilience to human and natural disturbances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69143" y="4130072"/>
            <a:ext cx="909958" cy="90995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269CC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06086" y="4228182"/>
            <a:ext cx="817023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>
                <a:solidFill>
                  <a:srgbClr val="269CC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60458" y="5408939"/>
            <a:ext cx="14142305" cy="1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60"/>
              </a:lnSpc>
            </a:pPr>
            <a:r>
              <a:rPr lang="en-US" sz="310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Enhance the resiliency of military installations, defense supporting communities, and infrastructure of shared military and civilian importance to natural hazards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69143" y="5675965"/>
            <a:ext cx="909958" cy="90995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269CC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96561" y="5774074"/>
            <a:ext cx="817023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>
                <a:solidFill>
                  <a:srgbClr val="269CC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48640"/>
            <a:ext cx="4985288" cy="798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Landscape Goals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28700" y="1686718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420015" y="6790699"/>
            <a:ext cx="13813296" cy="190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60"/>
              </a:lnSpc>
            </a:pPr>
            <a:r>
              <a:rPr lang="en-US" sz="31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Increase awareness of the Eastern North Carolina Sentinel Landscape’s mission, its value to partners’ stakeholders, and opportunities for expanded stakeholder participation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8700" y="7372050"/>
            <a:ext cx="909958" cy="90995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269CCE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56118" y="7470143"/>
            <a:ext cx="817023" cy="60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0"/>
              </a:lnSpc>
            </a:pPr>
            <a:r>
              <a:rPr lang="en-US" sz="3200" b="1">
                <a:solidFill>
                  <a:srgbClr val="269CC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</a:p>
        </p:txBody>
      </p:sp>
      <p:sp>
        <p:nvSpPr>
          <p:cNvPr id="24" name="Freeform 24"/>
          <p:cNvSpPr/>
          <p:nvPr/>
        </p:nvSpPr>
        <p:spPr>
          <a:xfrm>
            <a:off x="580388" y="8855689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164285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221712" cy="147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Partnership-Military Priority Geography Tiering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600" y="2210164"/>
            <a:ext cx="6781837" cy="586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464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Tier 1: Highest likelihood of direct military mission sustainment benefits. </a:t>
            </a:r>
          </a:p>
          <a:p>
            <a:pPr marL="626111" lvl="1" indent="-313055" algn="l">
              <a:lnSpc>
                <a:spcPts val="4640"/>
              </a:lnSpc>
              <a:buFont typeface="Arial"/>
              <a:buChar char="•"/>
            </a:pPr>
            <a:endParaRPr lang="en-US" sz="29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  <a:p>
            <a:pPr marL="626111" lvl="1" indent="-313055" algn="l">
              <a:lnSpc>
                <a:spcPts val="4640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Tier 2: Direct/indirect military mission sustainment benefits.</a:t>
            </a:r>
          </a:p>
          <a:p>
            <a:pPr marL="626111" lvl="1" indent="-313055" algn="l">
              <a:lnSpc>
                <a:spcPts val="4640"/>
              </a:lnSpc>
              <a:buFont typeface="Arial"/>
              <a:buChar char="•"/>
            </a:pPr>
            <a:endParaRPr lang="en-US" sz="29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  <a:p>
            <a:pPr marL="626111" lvl="1" indent="-313055" algn="l">
              <a:lnSpc>
                <a:spcPts val="4640"/>
              </a:lnSpc>
              <a:spcBef>
                <a:spcPct val="0"/>
              </a:spcBef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Tier 3: Primary indirect military mission benefits.</a:t>
            </a: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endParaRPr lang="en-US" sz="29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552725" y="1599873"/>
            <a:ext cx="10249858" cy="8123903"/>
            <a:chOff x="0" y="0"/>
            <a:chExt cx="10827326" cy="85815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7385" cy="8581644"/>
            </a:xfrm>
            <a:custGeom>
              <a:avLst/>
              <a:gdLst/>
              <a:ahLst/>
              <a:cxnLst/>
              <a:rect l="l" t="t" r="r" b="b"/>
              <a:pathLst>
                <a:path w="10827385" h="8581644">
                  <a:moveTo>
                    <a:pt x="0" y="0"/>
                  </a:moveTo>
                  <a:lnTo>
                    <a:pt x="10827385" y="0"/>
                  </a:lnTo>
                  <a:lnTo>
                    <a:pt x="10827385" y="8581644"/>
                  </a:lnTo>
                  <a:lnTo>
                    <a:pt x="0" y="8581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164285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374112" cy="147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Partnership: Key Acquisitions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91000" y="2400300"/>
            <a:ext cx="10515600" cy="6482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Natural and Working Land Conservation</a:t>
            </a:r>
          </a:p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Habitat Restoration</a:t>
            </a:r>
          </a:p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Landowner Technical Support and Resource Delivery</a:t>
            </a:r>
          </a:p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Vulnerability Assessments, Resilience Planning, and Hazard Mitigation Project Implementation</a:t>
            </a:r>
          </a:p>
          <a:p>
            <a:pPr marL="690881" lvl="1" indent="-345440" algn="l">
              <a:lnSpc>
                <a:spcPts val="512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  <a:p>
            <a:pPr marL="1391921" lvl="3" indent="-347980" algn="l">
              <a:lnSpc>
                <a:spcPts val="5120"/>
              </a:lnSpc>
            </a:pPr>
            <a:endParaRPr lang="en-US" sz="3200" dirty="0">
              <a:solidFill>
                <a:srgbClr val="000000"/>
              </a:solidFill>
              <a:latin typeface="ITC Franklin Gothic LT"/>
              <a:ea typeface="ITC Franklin Gothic LT"/>
              <a:cs typeface="ITC Franklin Gothic LT"/>
              <a:sym typeface="ITC Franklin Gothic 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164285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374112" cy="147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Partnership: Partners’ Key Acquisitions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5B41C-4186-4C05-B261-86C3C9361B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1485900"/>
            <a:ext cx="6834466" cy="6330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10D74-F413-48DA-B950-9C13795B93E1}"/>
              </a:ext>
            </a:extLst>
          </p:cNvPr>
          <p:cNvSpPr txBox="1"/>
          <p:nvPr/>
        </p:nvSpPr>
        <p:spPr>
          <a:xfrm>
            <a:off x="822736" y="2898963"/>
            <a:ext cx="77974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Title: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Paint Hill Farm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Partners: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The Nature Conservancy, NC Division of Parks and Recreation, NCLWF, US Army-Fort Bragg, DOD REPI, DOI LWCF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Summary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: Protecting a unique property of ecological and military significance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A9B18-192B-4658-B2C8-B75EA8261D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8038024"/>
            <a:ext cx="2633663" cy="764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07117-B66D-4A08-A266-13697078F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949" y="7926381"/>
            <a:ext cx="2534210" cy="760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10E7CD-4E35-41EA-A21F-D25123B11A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8497" y="8972645"/>
            <a:ext cx="1076709" cy="1076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42322-2547-443D-9CA7-7F129BE75E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5520" y="8897584"/>
            <a:ext cx="1096194" cy="1119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2FBCB-0EDD-4129-97A6-57A9D59612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00" y="9085241"/>
            <a:ext cx="1545540" cy="732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D8AB65-9F38-4A12-A52A-9CDEDB5841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145" y="8951376"/>
            <a:ext cx="1076708" cy="10820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1099E0-C1C0-47F4-A296-03D3A8F6B111}"/>
              </a:ext>
            </a:extLst>
          </p:cNvPr>
          <p:cNvSpPr txBox="1"/>
          <p:nvPr/>
        </p:nvSpPr>
        <p:spPr>
          <a:xfrm>
            <a:off x="16140653" y="9917668"/>
            <a:ext cx="226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Image Credit: TNC</a:t>
            </a:r>
            <a:r>
              <a:rPr lang="en-US" sz="1800" strike="noStrike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3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164285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374112" cy="147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Partnership: Partners’ Key Easements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10D74-F413-48DA-B950-9C13795B93E1}"/>
              </a:ext>
            </a:extLst>
          </p:cNvPr>
          <p:cNvSpPr txBox="1"/>
          <p:nvPr/>
        </p:nvSpPr>
        <p:spPr>
          <a:xfrm>
            <a:off x="822736" y="2277872"/>
            <a:ext cx="779745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Title: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McCotter Promised Land Opportunity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Partners: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Working Lands Trust, Marine Corps Installations-EAST, NC Department of Agriculture, DoD REPI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Summary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: Largest conglomerate ag land easement funded with state and federal funding in NC history. Preserving operational capabilities for America’s Air Station (MCAS Cherry Point)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22FBCB-0EDD-4129-97A6-57A9D596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7339" y="9264669"/>
            <a:ext cx="1545540" cy="732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20C50-85C6-4020-8E98-AAFF78048C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6" y="1569616"/>
            <a:ext cx="5956253" cy="5753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66C053-ABDB-4736-868C-37C943382E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009" y="7884168"/>
            <a:ext cx="2362200" cy="959644"/>
          </a:xfrm>
          <a:prstGeom prst="rect">
            <a:avLst/>
          </a:prstGeom>
        </p:spPr>
      </p:pic>
      <p:pic>
        <p:nvPicPr>
          <p:cNvPr id="1026" name="Picture 2" descr="NC DEPARTMENT OF AGRICULTURE AND ...">
            <a:extLst>
              <a:ext uri="{FF2B5EF4-FFF2-40B4-BE49-F238E27FC236}">
                <a16:creationId xmlns:a16="http://schemas.microsoft.com/office/drawing/2014/main" id="{55D9691E-7F4E-4B9B-81D9-F2DF96F5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1700" y="7931495"/>
            <a:ext cx="1676400" cy="17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9CFEA4-5A6A-4165-BBD9-1D3AE0A40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3059" y="8006714"/>
            <a:ext cx="1428750" cy="14287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3DB6FC-118D-491A-A48B-CD8F6A11FE89}"/>
              </a:ext>
            </a:extLst>
          </p:cNvPr>
          <p:cNvSpPr txBox="1"/>
          <p:nvPr/>
        </p:nvSpPr>
        <p:spPr>
          <a:xfrm>
            <a:off x="16140653" y="9917668"/>
            <a:ext cx="226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Image Credit: WLT</a:t>
            </a:r>
            <a:r>
              <a:rPr lang="en-US" sz="1800" strike="noStrike" dirty="0">
                <a:solidFill>
                  <a:srgbClr val="000000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0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736" y="1642851"/>
            <a:ext cx="687324" cy="0"/>
          </a:xfrm>
          <a:prstGeom prst="line">
            <a:avLst/>
          </a:prstGeom>
          <a:ln w="76200" cap="flat">
            <a:solidFill>
              <a:srgbClr val="ACD0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0888" y="8636614"/>
            <a:ext cx="4338413" cy="1087161"/>
          </a:xfrm>
          <a:custGeom>
            <a:avLst/>
            <a:gdLst/>
            <a:ahLst/>
            <a:cxnLst/>
            <a:rect l="l" t="t" r="r" b="b"/>
            <a:pathLst>
              <a:path w="4338413" h="1087161">
                <a:moveTo>
                  <a:pt x="0" y="0"/>
                </a:moveTo>
                <a:lnTo>
                  <a:pt x="4338413" y="0"/>
                </a:lnTo>
                <a:lnTo>
                  <a:pt x="4338413" y="1087162"/>
                </a:lnTo>
                <a:lnTo>
                  <a:pt x="0" y="10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70888" y="543089"/>
            <a:ext cx="16374112" cy="147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269CCE"/>
                </a:solidFill>
                <a:latin typeface="Caecilia LT Std"/>
                <a:ea typeface="Caecilia LT Std"/>
                <a:cs typeface="Caecilia LT Std"/>
                <a:sym typeface="Caecilia LT Std"/>
              </a:rPr>
              <a:t>ENCSL Partnership: Partners’ Key Easement Opportunities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269CCE"/>
              </a:solidFill>
              <a:latin typeface="Caecilia LT Std"/>
              <a:ea typeface="Caecilia LT Std"/>
              <a:cs typeface="Caecilia LT Std"/>
              <a:sym typeface="Caecilia LT St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10D74-F413-48DA-B950-9C13795B93E1}"/>
              </a:ext>
            </a:extLst>
          </p:cNvPr>
          <p:cNvSpPr txBox="1"/>
          <p:nvPr/>
        </p:nvSpPr>
        <p:spPr>
          <a:xfrm>
            <a:off x="822736" y="2142529"/>
            <a:ext cx="779745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Title: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Land of the Pines: Protecting Critical Conservation Areas and Working Lands in the Lumber River Watershed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Partners: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NCDA, USDA NRCS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Summary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C Franklin Gothic LT" panose="020B0604020202020204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ITC Franklin Gothic LT" panose="020B0604020202020204" charset="0"/>
              </a:rPr>
              <a:t>$5M in NCDA funds leveraging $10M in USDA NRCS RCPP funds to implement easements in critical conservation areas in the Lumber River Watershed.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LT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0C8EF-BD81-4B03-A6E6-91BBFC56A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190" y="7930932"/>
            <a:ext cx="5541744" cy="1572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91D73-1CDB-4661-97D0-68DCE914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712" y="2476500"/>
            <a:ext cx="665797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381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641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Caecilia LT Std</vt:lpstr>
      <vt:lpstr>Open Sauce Bold</vt:lpstr>
      <vt:lpstr>Arial</vt:lpstr>
      <vt:lpstr>ITC Franklin Gothic LT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ENCSL Template</dc:title>
  <dc:creator>Chris Baillie</dc:creator>
  <cp:lastModifiedBy>Lydie Costes (CONTRACTOR)</cp:lastModifiedBy>
  <cp:revision>16</cp:revision>
  <dcterms:created xsi:type="dcterms:W3CDTF">2006-08-16T00:00:00Z</dcterms:created>
  <dcterms:modified xsi:type="dcterms:W3CDTF">2025-12-08T20:49:08Z</dcterms:modified>
  <dc:identifier>DAG6acMPV_U</dc:identifier>
</cp:coreProperties>
</file>