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18"/>
  </p:notesMasterIdLst>
  <p:handoutMasterIdLst>
    <p:handoutMasterId r:id="rId19"/>
  </p:handoutMasterIdLst>
  <p:sldIdLst>
    <p:sldId id="332" r:id="rId4"/>
    <p:sldId id="577" r:id="rId5"/>
    <p:sldId id="566" r:id="rId6"/>
    <p:sldId id="572" r:id="rId7"/>
    <p:sldId id="573" r:id="rId8"/>
    <p:sldId id="578" r:id="rId9"/>
    <p:sldId id="579" r:id="rId10"/>
    <p:sldId id="581" r:id="rId11"/>
    <p:sldId id="580" r:id="rId12"/>
    <p:sldId id="584" r:id="rId13"/>
    <p:sldId id="582" r:id="rId14"/>
    <p:sldId id="583" r:id="rId15"/>
    <p:sldId id="585" r:id="rId16"/>
    <p:sldId id="57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B49"/>
    <a:srgbClr val="5B9BD5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47886-3188-4AB7-B7A0-7311EA6F1500}" v="1" dt="2026-03-18T16:17:47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26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6D823-394C-43FF-9CE9-D1FE67F252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00F21-2DF0-41EB-A91A-B765D654DD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B0148-AC5F-4274-BF0D-E555AECF24C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9FE93-7AB3-4594-A071-3607320984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2E631-1014-4FFF-A5EE-2BB87610D6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EB08F-BDF7-4A36-A38E-E9488B50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40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6B0B9F-E48C-49A4-97B9-2E5A22EAE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A2E336-9792-4C7A-9CF2-E93F5430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 state of North Carolina is really a magical</a:t>
            </a:r>
            <a:r>
              <a:rPr lang="en-US" baseline="0" dirty="0"/>
              <a:t>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2544-32BC-4C59-B27A-5C7ECCD8B3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2E336-9792-4C7A-9CF2-E93F543093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4" y="3235766"/>
            <a:ext cx="5865181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3" y="2928376"/>
            <a:ext cx="4489143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398619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0341" y="51843"/>
            <a:ext cx="706817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600341" y="381753"/>
            <a:ext cx="706817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4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8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1700929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2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7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9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2927288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5304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4586" y="1266340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504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8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311236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37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266932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7885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695" y="1321534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05694" y="1321534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587587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770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31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8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8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0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Gotham Book" panose="0200060404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  <a:lvl2pPr>
              <a:defRPr>
                <a:latin typeface="Gotham Book" panose="02000604040000020004" pitchFamily="50" charset="0"/>
              </a:defRPr>
            </a:lvl2pPr>
            <a:lvl3pPr>
              <a:defRPr>
                <a:latin typeface="Gotham Book" panose="02000604040000020004" pitchFamily="50" charset="0"/>
              </a:defRPr>
            </a:lvl3pPr>
            <a:lvl4pPr>
              <a:defRPr>
                <a:latin typeface="Gotham Book" panose="02000604040000020004" pitchFamily="50" charset="0"/>
              </a:defRPr>
            </a:lvl4pPr>
            <a:lvl5pP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22217-197F-423C-ABC0-951EC32E17D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00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4DF5E-3AF3-4461-9FF1-63D81131F40B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2FB80-BBD7-4675-92D4-F6FEF3FDCF28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02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Gotham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1A5C0-87AE-4C77-9535-5FDBD6305E0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56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70131"/>
            <a:ext cx="737235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400041"/>
            <a:ext cx="737235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9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9539FC-5E7B-4A4D-8561-10BD09474297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479CD-CC19-440F-9579-E1AD60D71E19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8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F4A37-213B-420C-A57A-CBC1DEF33B4A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0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78A7F-0C3B-4B6A-9DAD-3A8D08F09765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36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A0E6F-0B61-483F-A0AB-D0F79A696B96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92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F32B0-AFF2-4509-A53E-D02831E64C13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2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66878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prstClr val="white">
                  <a:lumMod val="6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13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 Project Scope &gt;&gt; Resources 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28626"/>
            <a:ext cx="12192000" cy="531290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149" y="5817082"/>
            <a:ext cx="9931400" cy="1049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Located in _______ County, (near other landmark?)</a:t>
            </a:r>
          </a:p>
        </p:txBody>
      </p:sp>
    </p:spTree>
    <p:extLst>
      <p:ext uri="{BB962C8B-B14F-4D97-AF65-F5344CB8AC3E}">
        <p14:creationId xmlns:p14="http://schemas.microsoft.com/office/powerpoint/2010/main" val="1500318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 Project Scope &gt;&gt; Resources 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28626"/>
            <a:ext cx="12192000" cy="531290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149" y="5817082"/>
            <a:ext cx="9931400" cy="1049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(Additional zoomed in map / vicinity map / google earth / etc.. if helpful – this may often be the map showing other conservation projects)</a:t>
            </a:r>
          </a:p>
        </p:txBody>
      </p:sp>
    </p:spTree>
    <p:extLst>
      <p:ext uri="{BB962C8B-B14F-4D97-AF65-F5344CB8AC3E}">
        <p14:creationId xmlns:p14="http://schemas.microsoft.com/office/powerpoint/2010/main" val="2166279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668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prstClr val="white">
                  <a:lumMod val="6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02406"/>
            <a:ext cx="7409203" cy="575559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86738" y="1102405"/>
            <a:ext cx="3827462" cy="457290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606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60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406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_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Resources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28626"/>
            <a:ext cx="7886700" cy="642937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1799" y="428627"/>
            <a:ext cx="3962399" cy="428623"/>
          </a:xfr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 baseline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[RESOURCE NAME HERE]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51798" y="1037003"/>
            <a:ext cx="3962400" cy="4257675"/>
          </a:xfrm>
        </p:spPr>
        <p:txBody>
          <a:bodyPr>
            <a:normAutofit/>
          </a:bodyPr>
          <a:lstStyle>
            <a:lvl1pPr marL="0" indent="0">
              <a:spcBef>
                <a:spcPts val="14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4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6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ource_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Resources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28626"/>
            <a:ext cx="7886700" cy="642937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51798" y="428627"/>
            <a:ext cx="3962400" cy="5105274"/>
          </a:xfrm>
        </p:spPr>
        <p:txBody>
          <a:bodyPr>
            <a:normAutofit/>
          </a:bodyPr>
          <a:lstStyle>
            <a:lvl1pPr marL="0" indent="0">
              <a:spcBef>
                <a:spcPts val="14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4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en-US" dirty="0"/>
              <a:t>These slides are for additional pictures and comments about the resource. This will be the waterbody, greenways, any historic and cultural points, and nature heritage elements.  One note: trustees have requested images of the plants and critters – if there are many just pick the most notable. NHP staff can assist with this. </a:t>
            </a:r>
          </a:p>
          <a:p>
            <a:r>
              <a:rPr lang="en-US" dirty="0"/>
              <a:t>Add or delete as necessary.</a:t>
            </a:r>
          </a:p>
        </p:txBody>
      </p:sp>
    </p:spTree>
    <p:extLst>
      <p:ext uri="{BB962C8B-B14F-4D97-AF65-F5344CB8AC3E}">
        <p14:creationId xmlns:p14="http://schemas.microsoft.com/office/powerpoint/2010/main" val="2728726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_Bottom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Resources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28627"/>
            <a:ext cx="12192000" cy="531290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5029" y="5817082"/>
            <a:ext cx="6530519" cy="104979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Details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37706"/>
            <a:ext cx="3407229" cy="42703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[RESOURCE NAME]</a:t>
            </a:r>
          </a:p>
        </p:txBody>
      </p:sp>
    </p:spTree>
    <p:extLst>
      <p:ext uri="{BB962C8B-B14F-4D97-AF65-F5344CB8AC3E}">
        <p14:creationId xmlns:p14="http://schemas.microsoft.com/office/powerpoint/2010/main" val="3726865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_2x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Resources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49849" y="428626"/>
            <a:ext cx="6804107" cy="296502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150" y="1088571"/>
            <a:ext cx="4579529" cy="230507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This is a photo – isn’t it lovely?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866320" y="3668938"/>
            <a:ext cx="6804107" cy="296502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4150" y="428625"/>
            <a:ext cx="4579938" cy="42703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[RESOURCE NAME optional]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099425" y="3538538"/>
            <a:ext cx="3740150" cy="8080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Look another one – wow!</a:t>
            </a:r>
          </a:p>
        </p:txBody>
      </p:sp>
    </p:spTree>
    <p:extLst>
      <p:ext uri="{BB962C8B-B14F-4D97-AF65-F5344CB8AC3E}">
        <p14:creationId xmlns:p14="http://schemas.microsoft.com/office/powerpoint/2010/main" val="1794564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_Info_photo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Resources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Additional Information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537030"/>
            <a:ext cx="5080000" cy="63209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84800" y="536575"/>
            <a:ext cx="6488113" cy="5153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0" baseline="0"/>
            </a:lvl1pPr>
          </a:lstStyle>
          <a:p>
            <a:r>
              <a:rPr lang="en-US" dirty="0">
                <a:solidFill>
                  <a:srgbClr val="FFFF00"/>
                </a:solidFill>
              </a:rPr>
              <a:t>PUBLIC 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</a:t>
            </a:r>
          </a:p>
          <a:p>
            <a:r>
              <a:rPr lang="en-US" dirty="0">
                <a:solidFill>
                  <a:srgbClr val="FFFF00"/>
                </a:solidFill>
              </a:rPr>
              <a:t>LANDOWNER READINESS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Replace w appropriate item, header list off slide to right.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48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Resources &gt;&gt; Additional Information &gt;&gt; 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Cost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28627"/>
            <a:ext cx="7015900" cy="6429373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Use the .gif image created by the pie chart creator spreadsheet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5538" y="609600"/>
            <a:ext cx="4165600" cy="303371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Total = $X</a:t>
            </a:r>
          </a:p>
          <a:p>
            <a:r>
              <a:rPr lang="en-US" sz="2800" dirty="0"/>
              <a:t>$ X/ acre </a:t>
            </a:r>
          </a:p>
          <a:p>
            <a:r>
              <a:rPr lang="en-US" sz="2800" dirty="0"/>
              <a:t>Match = X%</a:t>
            </a:r>
          </a:p>
        </p:txBody>
      </p:sp>
    </p:spTree>
    <p:extLst>
      <p:ext uri="{BB962C8B-B14F-4D97-AF65-F5344CB8AC3E}">
        <p14:creationId xmlns:p14="http://schemas.microsoft.com/office/powerpoint/2010/main" val="1822817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Resources &gt;&gt; Additional Information &gt;&gt;  Cost 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698440" y="1172594"/>
            <a:ext cx="4483910" cy="2760579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Use pie chart gif again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698440" y="4297514"/>
            <a:ext cx="3461561" cy="202812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7371" y="1173163"/>
            <a:ext cx="6009142" cy="5153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249825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7837" y="70131"/>
            <a:ext cx="576919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77837" y="400041"/>
            <a:ext cx="576919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33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0084" y="70131"/>
            <a:ext cx="6171648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50084" y="400041"/>
            <a:ext cx="6171648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24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45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54165" y="70131"/>
            <a:ext cx="747370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54165" y="400041"/>
            <a:ext cx="747370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80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045" y="70131"/>
            <a:ext cx="651953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137045" y="400041"/>
            <a:ext cx="651953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57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1467-FCF9-44E7-8A75-BDECF42A0A8B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84175"/>
            <a:ext cx="12192000" cy="47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8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C9D56-5EBA-CA9F-E789-C9ACEB2908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17467" y="1855541"/>
            <a:ext cx="4757065" cy="3567799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D23F72C8-B8D0-4553-8CE3-8A1075D8CFF3}"/>
              </a:ext>
            </a:extLst>
          </p:cNvPr>
          <p:cNvSpPr txBox="1">
            <a:spLocks/>
          </p:cNvSpPr>
          <p:nvPr/>
        </p:nvSpPr>
        <p:spPr>
          <a:xfrm>
            <a:off x="-195350" y="5675998"/>
            <a:ext cx="12387350" cy="106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Nathan Shepard, Eastern Region Field Biologist			</a:t>
            </a:r>
            <a:r>
              <a:rPr lang="en-US" i="0" dirty="0"/>
              <a:t>www.ncnhp.org</a:t>
            </a: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67" y="4701510"/>
            <a:ext cx="1791473" cy="1065927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FDE64A-9337-4C5C-8791-79668D7D91CA}"/>
              </a:ext>
            </a:extLst>
          </p:cNvPr>
          <p:cNvSpPr txBox="1">
            <a:spLocks/>
          </p:cNvSpPr>
          <p:nvPr/>
        </p:nvSpPr>
        <p:spPr>
          <a:xfrm>
            <a:off x="1220774" y="153461"/>
            <a:ext cx="9750452" cy="13626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Powering Biodiversity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1F8C17-43C7-7F78-5812-D8F2E702C1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17" y="2181278"/>
            <a:ext cx="3482818" cy="2321878"/>
          </a:xfrm>
          <a:prstGeom prst="rect">
            <a:avLst/>
          </a:prstGeom>
          <a:ln w="2540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C658C3-92FF-F19C-4D0E-0C59ED26A4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678" y="2856398"/>
            <a:ext cx="3484061" cy="23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8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MG_0707.JPG">
            <a:extLst>
              <a:ext uri="{FF2B5EF4-FFF2-40B4-BE49-F238E27FC236}">
                <a16:creationId xmlns:a16="http://schemas.microsoft.com/office/drawing/2014/main" id="{5C7C567B-5491-8187-E336-AE6BEAE9B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329" y="1940607"/>
            <a:ext cx="9144001" cy="277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94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A408E-8631-09DC-6B48-CE6EE119C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D96-AAC9-9FF5-A874-4B0B6D6E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Bachman’s Sparrow (</a:t>
            </a:r>
            <a:r>
              <a:rPr lang="en-US" i="1" dirty="0" err="1"/>
              <a:t>Peucaea</a:t>
            </a:r>
            <a:r>
              <a:rPr lang="en-US" i="1" dirty="0"/>
              <a:t> aestivalis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0C46-555E-FDD0-7A66-D6F736F4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9983" cy="4351338"/>
          </a:xfrm>
        </p:spPr>
        <p:txBody>
          <a:bodyPr/>
          <a:lstStyle/>
          <a:p>
            <a:r>
              <a:rPr lang="en-US" dirty="0"/>
              <a:t>Key habitat</a:t>
            </a:r>
          </a:p>
          <a:p>
            <a:pPr lvl="1"/>
            <a:r>
              <a:rPr lang="en-US" dirty="0"/>
              <a:t>Dry Longleaf Pine/Oak Scrub</a:t>
            </a:r>
          </a:p>
          <a:p>
            <a:r>
              <a:rPr lang="en-US" dirty="0"/>
              <a:t>Breeding season starts late spring</a:t>
            </a:r>
          </a:p>
          <a:p>
            <a:r>
              <a:rPr lang="en-US" dirty="0"/>
              <a:t>1-2 clutches, 3-5 eggs</a:t>
            </a:r>
          </a:p>
          <a:p>
            <a:r>
              <a:rPr lang="en-US" dirty="0"/>
              <a:t>Ground nesting</a:t>
            </a:r>
          </a:p>
          <a:p>
            <a:r>
              <a:rPr lang="en-US" dirty="0">
                <a:solidFill>
                  <a:srgbClr val="FF0000"/>
                </a:solidFill>
              </a:rPr>
              <a:t>REQUIRES FIRE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B5146-4811-EC47-702C-006879FA1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657" y="1825625"/>
            <a:ext cx="5476794" cy="28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9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3B3B1-D871-725B-3479-C50BB783E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34F3-B87A-045E-A74F-67B1681C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Upland Snakes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A93A-62C0-460E-29D4-B673EB84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9983" cy="4351338"/>
          </a:xfrm>
        </p:spPr>
        <p:txBody>
          <a:bodyPr/>
          <a:lstStyle/>
          <a:p>
            <a:r>
              <a:rPr lang="en-US" dirty="0"/>
              <a:t>Key habitat</a:t>
            </a:r>
          </a:p>
          <a:p>
            <a:pPr lvl="1"/>
            <a:r>
              <a:rPr lang="en-US" dirty="0"/>
              <a:t>Dry Longleaf Pine/Scrub</a:t>
            </a:r>
          </a:p>
          <a:p>
            <a:r>
              <a:rPr lang="en-US" dirty="0"/>
              <a:t>Breeding Season</a:t>
            </a:r>
          </a:p>
          <a:p>
            <a:pPr lvl="1"/>
            <a:r>
              <a:rPr lang="en-US" dirty="0"/>
              <a:t>Late Spring, Early Summer</a:t>
            </a:r>
          </a:p>
          <a:p>
            <a:r>
              <a:rPr lang="en-US" dirty="0"/>
              <a:t>Uses powerlines for movement and FOOD</a:t>
            </a:r>
          </a:p>
          <a:p>
            <a:r>
              <a:rPr lang="en-US" dirty="0"/>
              <a:t>Corridor between populations</a:t>
            </a:r>
          </a:p>
          <a:p>
            <a:r>
              <a:rPr lang="en-US" dirty="0"/>
              <a:t>Nest sites</a:t>
            </a:r>
          </a:p>
          <a:p>
            <a:r>
              <a:rPr lang="en-US" dirty="0">
                <a:solidFill>
                  <a:srgbClr val="FF0000"/>
                </a:solidFill>
              </a:rPr>
              <a:t>REQUIRES FIRE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EC8819-A9DB-5B68-1E41-07211663A8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39" y="495654"/>
            <a:ext cx="2647061" cy="1764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73DFA9-86AA-DDAF-688F-9E4316E53E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77" y="2537781"/>
            <a:ext cx="3335708" cy="2222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1B41E9-B4F1-F871-80E0-0CD2C539FA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458" y="681037"/>
            <a:ext cx="2891327" cy="19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1FB6-75A2-FBE4-4D88-EA6AF3E4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3704-1AE8-D12D-DBDC-F24F1000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797"/>
            <a:ext cx="5417321" cy="4404260"/>
          </a:xfrm>
        </p:spPr>
        <p:txBody>
          <a:bodyPr/>
          <a:lstStyle/>
          <a:p>
            <a:r>
              <a:rPr lang="en-US" dirty="0"/>
              <a:t>Management Options</a:t>
            </a:r>
          </a:p>
          <a:p>
            <a:pPr lvl="1"/>
            <a:r>
              <a:rPr lang="en-US" dirty="0"/>
              <a:t>Mow, Chemical, fire</a:t>
            </a:r>
          </a:p>
          <a:p>
            <a:r>
              <a:rPr lang="en-US" dirty="0"/>
              <a:t>Management Considerations</a:t>
            </a:r>
          </a:p>
          <a:p>
            <a:pPr lvl="1"/>
            <a:r>
              <a:rPr lang="en-US" dirty="0"/>
              <a:t>Time, labor, ground sensitivity</a:t>
            </a:r>
          </a:p>
          <a:p>
            <a:r>
              <a:rPr lang="en-US" dirty="0"/>
              <a:t>Goals – extend plant populations into adjacent forests</a:t>
            </a:r>
          </a:p>
          <a:p>
            <a:r>
              <a:rPr lang="en-US" dirty="0"/>
              <a:t>Signage</a:t>
            </a:r>
          </a:p>
          <a:p>
            <a:r>
              <a:rPr lang="en-US" dirty="0"/>
              <a:t>MOU agreements</a:t>
            </a:r>
          </a:p>
          <a:p>
            <a:r>
              <a:rPr lang="en-US" dirty="0"/>
              <a:t>Priority Sites</a:t>
            </a:r>
          </a:p>
          <a:p>
            <a:r>
              <a:rPr lang="en-US" dirty="0"/>
              <a:t>RISKS – invasive species highways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14DEA-E3DD-3EDE-B9F8-413FB77505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120" y="365125"/>
            <a:ext cx="3925724" cy="52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4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7F62F7-C959-A4F4-9591-D2FC98050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05978" y="843334"/>
            <a:ext cx="5780043" cy="4335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E0344E-095B-964E-AA26-261C20851767}"/>
              </a:ext>
            </a:extLst>
          </p:cNvPr>
          <p:cNvSpPr txBox="1"/>
          <p:nvPr/>
        </p:nvSpPr>
        <p:spPr>
          <a:xfrm>
            <a:off x="5056482" y="384217"/>
            <a:ext cx="237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6982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7F89F-8F98-60EA-0919-3F7AD700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FF2A-F379-A8B0-622B-3F89190C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43" y="409566"/>
            <a:ext cx="10515600" cy="1325563"/>
          </a:xfrm>
        </p:spPr>
        <p:txBody>
          <a:bodyPr/>
          <a:lstStyle/>
          <a:p>
            <a:r>
              <a:rPr lang="en-US" dirty="0"/>
              <a:t>Linear Fragmentation (Edge Effects)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BA2A-1900-3634-1A77-14A675A8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43" y="1690688"/>
            <a:ext cx="5750607" cy="4351338"/>
          </a:xfrm>
        </p:spPr>
        <p:txBody>
          <a:bodyPr/>
          <a:lstStyle/>
          <a:p>
            <a:r>
              <a:rPr lang="en-US" dirty="0"/>
              <a:t>Basic Types:</a:t>
            </a:r>
          </a:p>
          <a:p>
            <a:pPr lvl="1"/>
            <a:r>
              <a:rPr lang="en-US" sz="2000" dirty="0"/>
              <a:t>Rights-of-way (Powerlines, pipelines)</a:t>
            </a:r>
          </a:p>
          <a:p>
            <a:pPr lvl="1"/>
            <a:r>
              <a:rPr lang="en-US" sz="2000" dirty="0"/>
              <a:t>Roads</a:t>
            </a:r>
          </a:p>
          <a:p>
            <a:pPr lvl="1"/>
            <a:r>
              <a:rPr lang="en-US" sz="2000" dirty="0"/>
              <a:t>Trails</a:t>
            </a:r>
          </a:p>
          <a:p>
            <a:pPr lvl="1"/>
            <a:r>
              <a:rPr lang="en-US" sz="2000" dirty="0"/>
              <a:t>Ski slopes</a:t>
            </a:r>
          </a:p>
          <a:p>
            <a:pPr lvl="1"/>
            <a:r>
              <a:rPr lang="en-US" sz="2000" dirty="0"/>
              <a:t>Railways</a:t>
            </a:r>
          </a:p>
          <a:p>
            <a:r>
              <a:rPr lang="en-US" dirty="0"/>
              <a:t>Alterations</a:t>
            </a:r>
          </a:p>
          <a:p>
            <a:pPr lvl="1"/>
            <a:r>
              <a:rPr lang="en-US" sz="2000" dirty="0"/>
              <a:t>Exposure</a:t>
            </a:r>
          </a:p>
          <a:p>
            <a:pPr lvl="1"/>
            <a:r>
              <a:rPr lang="en-US" sz="2000" dirty="0"/>
              <a:t>Wind</a:t>
            </a:r>
          </a:p>
          <a:p>
            <a:pPr lvl="1"/>
            <a:r>
              <a:rPr lang="en-US" sz="2000" dirty="0"/>
              <a:t>Alter plant communities</a:t>
            </a:r>
          </a:p>
          <a:p>
            <a:pPr lvl="1"/>
            <a:r>
              <a:rPr lang="en-US" sz="2000" dirty="0"/>
              <a:t>Soil moisture</a:t>
            </a:r>
          </a:p>
          <a:p>
            <a:pPr lvl="1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17862-E0BF-0093-5A45-78F5F0972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648" y="1512131"/>
            <a:ext cx="5750607" cy="38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4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47830-9EEC-7CF2-E976-EDE34F853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E1BA-E30A-B3A1-EA08-1FAD11C0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43" y="409566"/>
            <a:ext cx="10515600" cy="1325563"/>
          </a:xfrm>
        </p:spPr>
        <p:txBody>
          <a:bodyPr/>
          <a:lstStyle/>
          <a:p>
            <a:r>
              <a:rPr lang="en-US" dirty="0"/>
              <a:t>Regional and Global Wildlife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A4F8-0123-0E49-ACA2-6360459B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43" y="1690688"/>
            <a:ext cx="5750607" cy="4351338"/>
          </a:xfrm>
        </p:spPr>
        <p:txBody>
          <a:bodyPr/>
          <a:lstStyle/>
          <a:p>
            <a:r>
              <a:rPr lang="en-US" dirty="0"/>
              <a:t>Global Impact</a:t>
            </a:r>
          </a:p>
          <a:p>
            <a:r>
              <a:rPr lang="en-US" dirty="0"/>
              <a:t>Early Successional Habitats</a:t>
            </a:r>
          </a:p>
          <a:p>
            <a:r>
              <a:rPr lang="en-US" dirty="0"/>
              <a:t>Corridor connecting populations</a:t>
            </a:r>
          </a:p>
          <a:p>
            <a:r>
              <a:rPr lang="en-US" dirty="0"/>
              <a:t>Pollinator richness</a:t>
            </a:r>
          </a:p>
          <a:p>
            <a:r>
              <a:rPr lang="en-US" dirty="0"/>
              <a:t>Climate Change Adaption</a:t>
            </a:r>
          </a:p>
          <a:p>
            <a:r>
              <a:rPr lang="en-US" dirty="0"/>
              <a:t>Creating suitable habitat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6AE108-3673-32BB-FF80-8620DFA515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70773"/>
            <a:ext cx="5543171" cy="41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0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19E2-42AD-5E61-AFCF-1F8FF043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AB334-F688-C336-F0DF-46590DD1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9983" cy="4351338"/>
          </a:xfrm>
        </p:spPr>
        <p:txBody>
          <a:bodyPr/>
          <a:lstStyle/>
          <a:p>
            <a:r>
              <a:rPr lang="en-US" dirty="0"/>
              <a:t>Keeping fire maintained ecosystems open</a:t>
            </a:r>
          </a:p>
          <a:p>
            <a:pPr lvl="1"/>
            <a:r>
              <a:rPr lang="en-US" dirty="0"/>
              <a:t>Providing habitat, intact natural communities</a:t>
            </a:r>
          </a:p>
          <a:p>
            <a:pPr lvl="1"/>
            <a:r>
              <a:rPr lang="en-US" dirty="0"/>
              <a:t>Corridor for movement and dispersion</a:t>
            </a:r>
          </a:p>
          <a:p>
            <a:pPr lvl="1"/>
            <a:r>
              <a:rPr lang="en-US" dirty="0"/>
              <a:t>Specific habitat for breeding, nesting, foraging space</a:t>
            </a:r>
          </a:p>
          <a:p>
            <a:pPr lvl="1"/>
            <a:r>
              <a:rPr lang="en-US" dirty="0"/>
              <a:t>Source populations of rare plants</a:t>
            </a:r>
          </a:p>
          <a:p>
            <a:pPr lvl="1"/>
            <a:r>
              <a:rPr lang="en-US" dirty="0"/>
              <a:t>Population stronghold</a:t>
            </a:r>
          </a:p>
          <a:p>
            <a:r>
              <a:rPr lang="en-US" dirty="0"/>
              <a:t>Support impacted habitat</a:t>
            </a:r>
          </a:p>
          <a:p>
            <a:r>
              <a:rPr lang="en-US" dirty="0"/>
              <a:t>Management can partially replicate natural processes</a:t>
            </a:r>
          </a:p>
          <a:p>
            <a:r>
              <a:rPr lang="en-US" dirty="0"/>
              <a:t>Prolong population survival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0E5EE6-B397-08B4-1CA4-58DCF61FFF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432" y="932774"/>
            <a:ext cx="2572284" cy="38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4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9A1C5-AB6E-BE29-0D2E-9B02C005C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7A388D-A34F-F2E4-5508-7F64C1F44F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849" y="282011"/>
            <a:ext cx="7614301" cy="58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5B26A-A653-B92F-E461-D435C30AD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E014F-7F8C-FA19-4985-BA4B4E06E2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849" y="282010"/>
            <a:ext cx="7614302" cy="58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1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280D0-6A36-5E56-4F26-F0D718E6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E88D9-2CF6-17BF-0BF8-F8799BD42C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849" y="282011"/>
            <a:ext cx="7614300" cy="58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E2023-44F5-83C6-6C5A-B23F640FF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8B32-0CD5-7775-B01D-E36062CA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Lily (</a:t>
            </a:r>
            <a:r>
              <a:rPr lang="en-US" i="1" dirty="0"/>
              <a:t>Lilium </a:t>
            </a:r>
            <a:r>
              <a:rPr lang="en-US" i="1" dirty="0" err="1"/>
              <a:t>pyrophilum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8DB3-80B5-B037-D3CC-8E9EEA28E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9983" cy="4351338"/>
          </a:xfrm>
        </p:spPr>
        <p:txBody>
          <a:bodyPr/>
          <a:lstStyle/>
          <a:p>
            <a:r>
              <a:rPr lang="en-US" dirty="0"/>
              <a:t>Seepage, </a:t>
            </a:r>
            <a:r>
              <a:rPr lang="en-US" dirty="0" err="1"/>
              <a:t>streamhead</a:t>
            </a:r>
            <a:r>
              <a:rPr lang="en-US" dirty="0"/>
              <a:t> habitat</a:t>
            </a:r>
          </a:p>
          <a:p>
            <a:r>
              <a:rPr lang="en-US" dirty="0"/>
              <a:t>Flowers mid-summer</a:t>
            </a:r>
          </a:p>
          <a:p>
            <a:r>
              <a:rPr lang="en-US" dirty="0"/>
              <a:t>Long, narrow leaves in whorls</a:t>
            </a:r>
          </a:p>
          <a:p>
            <a:r>
              <a:rPr lang="en-US" dirty="0"/>
              <a:t>Requires open canopy habitat</a:t>
            </a:r>
          </a:p>
          <a:p>
            <a:r>
              <a:rPr lang="en-US" dirty="0"/>
              <a:t>May not flower each year</a:t>
            </a:r>
          </a:p>
          <a:p>
            <a:r>
              <a:rPr lang="en-US" dirty="0"/>
              <a:t>Regional endemic</a:t>
            </a:r>
          </a:p>
          <a:p>
            <a:r>
              <a:rPr lang="en-US" dirty="0">
                <a:solidFill>
                  <a:srgbClr val="FF0000"/>
                </a:solidFill>
              </a:rPr>
              <a:t>REQUIRES FIRE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C1918-4F1C-C36B-F2BB-61AE1796C4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81500" y="1602077"/>
            <a:ext cx="4593364" cy="34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5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2C425-2FF8-FF22-7896-985334DE1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FDEE-E903-8217-0189-63029764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Pine Barrens Treefrog (</a:t>
            </a:r>
            <a:r>
              <a:rPr lang="en-US" i="1" dirty="0"/>
              <a:t>Hyla andersonii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7B8B-38EF-8F01-113B-619F3617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9983" cy="4351338"/>
          </a:xfrm>
        </p:spPr>
        <p:txBody>
          <a:bodyPr/>
          <a:lstStyle/>
          <a:p>
            <a:r>
              <a:rPr lang="en-US" dirty="0"/>
              <a:t>Riparian habitat</a:t>
            </a:r>
          </a:p>
          <a:p>
            <a:pPr lvl="1"/>
            <a:r>
              <a:rPr lang="en-US" dirty="0"/>
              <a:t>Streamhead Pocosin</a:t>
            </a:r>
          </a:p>
          <a:p>
            <a:pPr lvl="1"/>
            <a:r>
              <a:rPr lang="en-US" dirty="0"/>
              <a:t>Sandhill Streamhead Swamps</a:t>
            </a:r>
          </a:p>
          <a:p>
            <a:pPr lvl="1"/>
            <a:r>
              <a:rPr lang="en-US" dirty="0"/>
              <a:t>Seepage slopes</a:t>
            </a:r>
          </a:p>
          <a:p>
            <a:r>
              <a:rPr lang="en-US" dirty="0"/>
              <a:t>Breeding Season</a:t>
            </a:r>
          </a:p>
          <a:p>
            <a:pPr lvl="1"/>
            <a:r>
              <a:rPr lang="en-US" dirty="0"/>
              <a:t>Late Spring, Early Summer</a:t>
            </a:r>
          </a:p>
          <a:p>
            <a:r>
              <a:rPr lang="en-US" dirty="0"/>
              <a:t>Females lay 2-3 clutches of ca. 200 eggs</a:t>
            </a:r>
          </a:p>
          <a:p>
            <a:r>
              <a:rPr lang="en-US" dirty="0"/>
              <a:t>Require canopy opening for breeding</a:t>
            </a:r>
          </a:p>
          <a:p>
            <a:r>
              <a:rPr lang="en-US" dirty="0"/>
              <a:t>3 disjunct populations</a:t>
            </a:r>
          </a:p>
          <a:p>
            <a:r>
              <a:rPr lang="en-US" dirty="0">
                <a:solidFill>
                  <a:srgbClr val="FF0000"/>
                </a:solidFill>
              </a:rPr>
              <a:t>REQUIRES FIRE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95335-D0E0-6C35-72AA-565641562F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779" y="1298702"/>
            <a:ext cx="4583394" cy="30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4982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D7A71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292</Words>
  <Application>Microsoft Office PowerPoint</Application>
  <PresentationFormat>Widescreen</PresentationFormat>
  <Paragraphs>88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Eras Demi ITC</vt:lpstr>
      <vt:lpstr>Gotham Bold</vt:lpstr>
      <vt:lpstr>Gotham Book</vt:lpstr>
      <vt:lpstr>Times New Roman</vt:lpstr>
      <vt:lpstr>2_Office Theme</vt:lpstr>
      <vt:lpstr>Office Theme</vt:lpstr>
      <vt:lpstr>3_Office Theme</vt:lpstr>
      <vt:lpstr>PowerPoint Presentation</vt:lpstr>
      <vt:lpstr>Linear Fragmentation (Edge Effects)</vt:lpstr>
      <vt:lpstr>Regional and Global Wildlife Success</vt:lpstr>
      <vt:lpstr>Regional Benefits</vt:lpstr>
      <vt:lpstr>PowerPoint Presentation</vt:lpstr>
      <vt:lpstr>PowerPoint Presentation</vt:lpstr>
      <vt:lpstr>PowerPoint Presentation</vt:lpstr>
      <vt:lpstr>Fire Lily (Lilium pyrophilum)</vt:lpstr>
      <vt:lpstr>Pine Barrens Treefrog (Hyla andersonii)</vt:lpstr>
      <vt:lpstr>PowerPoint Presentation</vt:lpstr>
      <vt:lpstr>Bachman’s Sparrow (Peucaea aestivalis)</vt:lpstr>
      <vt:lpstr>Upland Snakes</vt:lpstr>
      <vt:lpstr>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Buchanan, Misty</dc:creator>
  <cp:lastModifiedBy>Lydie Costes (CONTRACTOR)</cp:lastModifiedBy>
  <cp:revision>346</cp:revision>
  <cp:lastPrinted>2018-01-30T17:42:42Z</cp:lastPrinted>
  <dcterms:created xsi:type="dcterms:W3CDTF">2017-05-24T15:19:35Z</dcterms:created>
  <dcterms:modified xsi:type="dcterms:W3CDTF">2026-03-18T16:17:49Z</dcterms:modified>
</cp:coreProperties>
</file>