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Lst>
  <p:notesMasterIdLst>
    <p:notesMasterId r:id="rId23"/>
  </p:notesMasterIdLst>
  <p:sldIdLst>
    <p:sldId id="369" r:id="rId6"/>
    <p:sldId id="257" r:id="rId7"/>
    <p:sldId id="371" r:id="rId8"/>
    <p:sldId id="370" r:id="rId9"/>
    <p:sldId id="372" r:id="rId10"/>
    <p:sldId id="381" r:id="rId11"/>
    <p:sldId id="382" r:id="rId12"/>
    <p:sldId id="383" r:id="rId13"/>
    <p:sldId id="384" r:id="rId14"/>
    <p:sldId id="373" r:id="rId15"/>
    <p:sldId id="377" r:id="rId16"/>
    <p:sldId id="374" r:id="rId17"/>
    <p:sldId id="376" r:id="rId18"/>
    <p:sldId id="379" r:id="rId19"/>
    <p:sldId id="375" r:id="rId20"/>
    <p:sldId id="380" r:id="rId21"/>
    <p:sldId id="274"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21C320-1BF6-B9E9-DBEA-AFBED89AA5C1}" name="Olds, Melanie J" initials="OMJ" userId="S::melanie_olds@fws.gov::679c6baf-a610-4c90-8c87-2661b9c23e0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eller, Jeff" initials="WJ" lastIdx="4" clrIdx="0">
    <p:extLst>
      <p:ext uri="{19B8F6BF-5375-455C-9EA6-DF929625EA0E}">
        <p15:presenceInfo xmlns:p15="http://schemas.microsoft.com/office/powerpoint/2012/main" userId="S::jeff_weller@fws.gov::d00e57ec-010b-46e5-ba5b-9f40a3caaa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EB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CDCD12-BE8A-4AD7-A338-E7B783A9616C}" v="4" dt="2026-09-09T13:55:00.3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2256" y="30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kula, Nicole R" userId="54f55fc2-f566-4dc0-aa88-c874877257a0" providerId="ADAL" clId="{F74440E8-4836-4B32-BFBC-979CE14BDBC3}"/>
    <pc:docChg chg="undo custSel addSld delSld modSld sldOrd modMainMaster">
      <pc:chgData name="Sikula, Nicole R" userId="54f55fc2-f566-4dc0-aa88-c874877257a0" providerId="ADAL" clId="{F74440E8-4836-4B32-BFBC-979CE14BDBC3}" dt="2026-09-09T16:06:12.624" v="8198" actId="20577"/>
      <pc:docMkLst>
        <pc:docMk/>
      </pc:docMkLst>
      <pc:sldChg chg="modSp mod">
        <pc:chgData name="Sikula, Nicole R" userId="54f55fc2-f566-4dc0-aa88-c874877257a0" providerId="ADAL" clId="{F74440E8-4836-4B32-BFBC-979CE14BDBC3}" dt="2026-09-09T13:15:58.937" v="8018" actId="27636"/>
        <pc:sldMkLst>
          <pc:docMk/>
          <pc:sldMk cId="298049627" sldId="257"/>
        </pc:sldMkLst>
        <pc:spChg chg="mod">
          <ac:chgData name="Sikula, Nicole R" userId="54f55fc2-f566-4dc0-aa88-c874877257a0" providerId="ADAL" clId="{F74440E8-4836-4B32-BFBC-979CE14BDBC3}" dt="2026-08-26T16:32:53.186" v="1201" actId="1076"/>
          <ac:spMkLst>
            <pc:docMk/>
            <pc:sldMk cId="298049627" sldId="257"/>
            <ac:spMk id="2" creationId="{6972AFB4-CF68-6672-6D3C-49A5F59B50D6}"/>
          </ac:spMkLst>
        </pc:spChg>
        <pc:spChg chg="mod">
          <ac:chgData name="Sikula, Nicole R" userId="54f55fc2-f566-4dc0-aa88-c874877257a0" providerId="ADAL" clId="{F74440E8-4836-4B32-BFBC-979CE14BDBC3}" dt="2026-09-09T13:15:58.937" v="8018" actId="27636"/>
          <ac:spMkLst>
            <pc:docMk/>
            <pc:sldMk cId="298049627" sldId="257"/>
            <ac:spMk id="3" creationId="{B2838D29-D2B7-6E78-92D2-24D3D3CDB25A}"/>
          </ac:spMkLst>
        </pc:spChg>
      </pc:sldChg>
      <pc:sldChg chg="delSp modSp mod">
        <pc:chgData name="Sikula, Nicole R" userId="54f55fc2-f566-4dc0-aa88-c874877257a0" providerId="ADAL" clId="{F74440E8-4836-4B32-BFBC-979CE14BDBC3}" dt="2026-09-09T14:10:50.746" v="8183" actId="478"/>
        <pc:sldMkLst>
          <pc:docMk/>
          <pc:sldMk cId="3563549597" sldId="274"/>
        </pc:sldMkLst>
        <pc:spChg chg="mod">
          <ac:chgData name="Sikula, Nicole R" userId="54f55fc2-f566-4dc0-aa88-c874877257a0" providerId="ADAL" clId="{F74440E8-4836-4B32-BFBC-979CE14BDBC3}" dt="2026-08-26T15:42:03.367" v="132" actId="1076"/>
          <ac:spMkLst>
            <pc:docMk/>
            <pc:sldMk cId="3563549597" sldId="274"/>
            <ac:spMk id="2" creationId="{0CC7FF8E-F0EA-52C3-E3FF-DAF1D86D4DA4}"/>
          </ac:spMkLst>
        </pc:spChg>
        <pc:picChg chg="mod">
          <ac:chgData name="Sikula, Nicole R" userId="54f55fc2-f566-4dc0-aa88-c874877257a0" providerId="ADAL" clId="{F74440E8-4836-4B32-BFBC-979CE14BDBC3}" dt="2026-08-26T15:41:52.923" v="131" actId="14100"/>
          <ac:picMkLst>
            <pc:docMk/>
            <pc:sldMk cId="3563549597" sldId="274"/>
            <ac:picMk id="4" creationId="{C891ACF2-EB6D-2C6E-B1A2-E625E0F23F01}"/>
          </ac:picMkLst>
        </pc:picChg>
        <pc:picChg chg="del mod">
          <ac:chgData name="Sikula, Nicole R" userId="54f55fc2-f566-4dc0-aa88-c874877257a0" providerId="ADAL" clId="{F74440E8-4836-4B32-BFBC-979CE14BDBC3}" dt="2026-09-09T14:10:50.746" v="8183" actId="478"/>
          <ac:picMkLst>
            <pc:docMk/>
            <pc:sldMk cId="3563549597" sldId="274"/>
            <ac:picMk id="9" creationId="{FC94301D-8609-676B-CF4C-00CF3DDD468B}"/>
          </ac:picMkLst>
        </pc:picChg>
      </pc:sldChg>
      <pc:sldChg chg="modSp mod">
        <pc:chgData name="Sikula, Nicole R" userId="54f55fc2-f566-4dc0-aa88-c874877257a0" providerId="ADAL" clId="{F74440E8-4836-4B32-BFBC-979CE14BDBC3}" dt="2026-08-26T15:41:01.163" v="127" actId="20577"/>
        <pc:sldMkLst>
          <pc:docMk/>
          <pc:sldMk cId="2910686954" sldId="369"/>
        </pc:sldMkLst>
        <pc:spChg chg="mod">
          <ac:chgData name="Sikula, Nicole R" userId="54f55fc2-f566-4dc0-aa88-c874877257a0" providerId="ADAL" clId="{F74440E8-4836-4B32-BFBC-979CE14BDBC3}" dt="2026-08-26T15:40:31.732" v="97" actId="1076"/>
          <ac:spMkLst>
            <pc:docMk/>
            <pc:sldMk cId="2910686954" sldId="369"/>
            <ac:spMk id="8" creationId="{D54A7680-6D6A-07E7-8097-9E6557FAE997}"/>
          </ac:spMkLst>
        </pc:spChg>
        <pc:spChg chg="mod">
          <ac:chgData name="Sikula, Nicole R" userId="54f55fc2-f566-4dc0-aa88-c874877257a0" providerId="ADAL" clId="{F74440E8-4836-4B32-BFBC-979CE14BDBC3}" dt="2026-08-26T15:41:01.163" v="127" actId="20577"/>
          <ac:spMkLst>
            <pc:docMk/>
            <pc:sldMk cId="2910686954" sldId="369"/>
            <ac:spMk id="9" creationId="{BDB58B1D-9BFD-1231-024D-8FC8BF027862}"/>
          </ac:spMkLst>
        </pc:spChg>
      </pc:sldChg>
      <pc:sldChg chg="addSp delSp modSp add mod ord">
        <pc:chgData name="Sikula, Nicole R" userId="54f55fc2-f566-4dc0-aa88-c874877257a0" providerId="ADAL" clId="{F74440E8-4836-4B32-BFBC-979CE14BDBC3}" dt="2026-09-09T13:15:48.392" v="8012"/>
        <pc:sldMkLst>
          <pc:docMk/>
          <pc:sldMk cId="1078787528" sldId="370"/>
        </pc:sldMkLst>
        <pc:spChg chg="mod">
          <ac:chgData name="Sikula, Nicole R" userId="54f55fc2-f566-4dc0-aa88-c874877257a0" providerId="ADAL" clId="{F74440E8-4836-4B32-BFBC-979CE14BDBC3}" dt="2026-08-26T15:53:39.845" v="494" actId="20577"/>
          <ac:spMkLst>
            <pc:docMk/>
            <pc:sldMk cId="1078787528" sldId="370"/>
            <ac:spMk id="2" creationId="{F495D663-3CB4-B89E-2150-163BBC22A311}"/>
          </ac:spMkLst>
        </pc:spChg>
        <pc:spChg chg="add mod">
          <ac:chgData name="Sikula, Nicole R" userId="54f55fc2-f566-4dc0-aa88-c874877257a0" providerId="ADAL" clId="{F74440E8-4836-4B32-BFBC-979CE14BDBC3}" dt="2026-08-26T16:32:07.953" v="1183" actId="20577"/>
          <ac:spMkLst>
            <pc:docMk/>
            <pc:sldMk cId="1078787528" sldId="370"/>
            <ac:spMk id="10" creationId="{8E7F0606-DA22-A3C3-F63E-62E6E33F0407}"/>
          </ac:spMkLst>
        </pc:spChg>
        <pc:cxnChg chg="add mod">
          <ac:chgData name="Sikula, Nicole R" userId="54f55fc2-f566-4dc0-aa88-c874877257a0" providerId="ADAL" clId="{F74440E8-4836-4B32-BFBC-979CE14BDBC3}" dt="2026-08-26T16:30:09.678" v="1161" actId="1036"/>
          <ac:cxnSpMkLst>
            <pc:docMk/>
            <pc:sldMk cId="1078787528" sldId="370"/>
            <ac:cxnSpMk id="7" creationId="{C9AABAF0-7B14-2939-0EF6-C8DE63BDB3BB}"/>
          </ac:cxnSpMkLst>
        </pc:cxnChg>
      </pc:sldChg>
      <pc:sldChg chg="modSp new mod">
        <pc:chgData name="Sikula, Nicole R" userId="54f55fc2-f566-4dc0-aa88-c874877257a0" providerId="ADAL" clId="{F74440E8-4836-4B32-BFBC-979CE14BDBC3}" dt="2026-08-31T21:11:40.709" v="7205" actId="27636"/>
        <pc:sldMkLst>
          <pc:docMk/>
          <pc:sldMk cId="1413386173" sldId="371"/>
        </pc:sldMkLst>
        <pc:spChg chg="mod">
          <ac:chgData name="Sikula, Nicole R" userId="54f55fc2-f566-4dc0-aa88-c874877257a0" providerId="ADAL" clId="{F74440E8-4836-4B32-BFBC-979CE14BDBC3}" dt="2026-08-26T16:32:47.649" v="1200" actId="20577"/>
          <ac:spMkLst>
            <pc:docMk/>
            <pc:sldMk cId="1413386173" sldId="371"/>
            <ac:spMk id="2" creationId="{646F23FC-8AE1-9718-3CF1-D0587338AE5D}"/>
          </ac:spMkLst>
        </pc:spChg>
        <pc:spChg chg="mod">
          <ac:chgData name="Sikula, Nicole R" userId="54f55fc2-f566-4dc0-aa88-c874877257a0" providerId="ADAL" clId="{F74440E8-4836-4B32-BFBC-979CE14BDBC3}" dt="2026-08-31T21:11:40.709" v="7205" actId="27636"/>
          <ac:spMkLst>
            <pc:docMk/>
            <pc:sldMk cId="1413386173" sldId="371"/>
            <ac:spMk id="3" creationId="{7458D364-5CDE-40C9-E116-45E278494177}"/>
          </ac:spMkLst>
        </pc:spChg>
      </pc:sldChg>
      <pc:sldChg chg="modSp new mod">
        <pc:chgData name="Sikula, Nicole R" userId="54f55fc2-f566-4dc0-aa88-c874877257a0" providerId="ADAL" clId="{F74440E8-4836-4B32-BFBC-979CE14BDBC3}" dt="2026-08-31T21:37:39.259" v="7866" actId="20577"/>
        <pc:sldMkLst>
          <pc:docMk/>
          <pc:sldMk cId="2562671034" sldId="372"/>
        </pc:sldMkLst>
        <pc:spChg chg="mod">
          <ac:chgData name="Sikula, Nicole R" userId="54f55fc2-f566-4dc0-aa88-c874877257a0" providerId="ADAL" clId="{F74440E8-4836-4B32-BFBC-979CE14BDBC3}" dt="2026-08-26T16:44:28.604" v="1872" actId="20577"/>
          <ac:spMkLst>
            <pc:docMk/>
            <pc:sldMk cId="2562671034" sldId="372"/>
            <ac:spMk id="2" creationId="{7F841008-713B-A1DE-532A-B47793BA37AC}"/>
          </ac:spMkLst>
        </pc:spChg>
        <pc:spChg chg="mod">
          <ac:chgData name="Sikula, Nicole R" userId="54f55fc2-f566-4dc0-aa88-c874877257a0" providerId="ADAL" clId="{F74440E8-4836-4B32-BFBC-979CE14BDBC3}" dt="2026-08-31T21:37:39.259" v="7866" actId="20577"/>
          <ac:spMkLst>
            <pc:docMk/>
            <pc:sldMk cId="2562671034" sldId="372"/>
            <ac:spMk id="3" creationId="{43B496FE-2D99-0B99-A76F-A88B80CA33F4}"/>
          </ac:spMkLst>
        </pc:spChg>
      </pc:sldChg>
      <pc:sldChg chg="addSp delSp modSp new mod">
        <pc:chgData name="Sikula, Nicole R" userId="54f55fc2-f566-4dc0-aa88-c874877257a0" providerId="ADAL" clId="{F74440E8-4836-4B32-BFBC-979CE14BDBC3}" dt="2026-09-09T13:44:52.743" v="8029" actId="20577"/>
        <pc:sldMkLst>
          <pc:docMk/>
          <pc:sldMk cId="3647708388" sldId="373"/>
        </pc:sldMkLst>
        <pc:spChg chg="mod">
          <ac:chgData name="Sikula, Nicole R" userId="54f55fc2-f566-4dc0-aa88-c874877257a0" providerId="ADAL" clId="{F74440E8-4836-4B32-BFBC-979CE14BDBC3}" dt="2026-08-26T17:48:28.457" v="3248" actId="14100"/>
          <ac:spMkLst>
            <pc:docMk/>
            <pc:sldMk cId="3647708388" sldId="373"/>
            <ac:spMk id="2" creationId="{BF147CCE-F527-52DF-B28B-8E6B2120DE7F}"/>
          </ac:spMkLst>
        </pc:spChg>
        <pc:spChg chg="add mod">
          <ac:chgData name="Sikula, Nicole R" userId="54f55fc2-f566-4dc0-aa88-c874877257a0" providerId="ADAL" clId="{F74440E8-4836-4B32-BFBC-979CE14BDBC3}" dt="2026-08-31T21:21:24.303" v="7442" actId="1035"/>
          <ac:spMkLst>
            <pc:docMk/>
            <pc:sldMk cId="3647708388" sldId="373"/>
            <ac:spMk id="4" creationId="{58C4FA5D-0BA1-F59E-726B-DAD5FA9F0C19}"/>
          </ac:spMkLst>
        </pc:spChg>
        <pc:graphicFrameChg chg="add mod ord modGraphic">
          <ac:chgData name="Sikula, Nicole R" userId="54f55fc2-f566-4dc0-aa88-c874877257a0" providerId="ADAL" clId="{F74440E8-4836-4B32-BFBC-979CE14BDBC3}" dt="2026-09-09T13:44:52.743" v="8029" actId="20577"/>
          <ac:graphicFrameMkLst>
            <pc:docMk/>
            <pc:sldMk cId="3647708388" sldId="373"/>
            <ac:graphicFrameMk id="5" creationId="{327011B2-6E64-CECF-8618-F7D49B10AD47}"/>
          </ac:graphicFrameMkLst>
        </pc:graphicFrameChg>
      </pc:sldChg>
      <pc:sldChg chg="modSp new mod ord">
        <pc:chgData name="Sikula, Nicole R" userId="54f55fc2-f566-4dc0-aa88-c874877257a0" providerId="ADAL" clId="{F74440E8-4836-4B32-BFBC-979CE14BDBC3}" dt="2026-09-09T14:04:00.339" v="8172" actId="6549"/>
        <pc:sldMkLst>
          <pc:docMk/>
          <pc:sldMk cId="1246835829" sldId="374"/>
        </pc:sldMkLst>
        <pc:spChg chg="mod">
          <ac:chgData name="Sikula, Nicole R" userId="54f55fc2-f566-4dc0-aa88-c874877257a0" providerId="ADAL" clId="{F74440E8-4836-4B32-BFBC-979CE14BDBC3}" dt="2026-08-26T16:34:13.472" v="1305" actId="20577"/>
          <ac:spMkLst>
            <pc:docMk/>
            <pc:sldMk cId="1246835829" sldId="374"/>
            <ac:spMk id="2" creationId="{A97C841A-EC38-6A43-728B-DD58D3D29525}"/>
          </ac:spMkLst>
        </pc:spChg>
        <pc:spChg chg="mod">
          <ac:chgData name="Sikula, Nicole R" userId="54f55fc2-f566-4dc0-aa88-c874877257a0" providerId="ADAL" clId="{F74440E8-4836-4B32-BFBC-979CE14BDBC3}" dt="2026-09-09T14:04:00.339" v="8172" actId="6549"/>
          <ac:spMkLst>
            <pc:docMk/>
            <pc:sldMk cId="1246835829" sldId="374"/>
            <ac:spMk id="3" creationId="{D5B93A22-77BF-0529-0513-F0C962ECC176}"/>
          </ac:spMkLst>
        </pc:spChg>
      </pc:sldChg>
      <pc:sldChg chg="modSp new mod">
        <pc:chgData name="Sikula, Nicole R" userId="54f55fc2-f566-4dc0-aa88-c874877257a0" providerId="ADAL" clId="{F74440E8-4836-4B32-BFBC-979CE14BDBC3}" dt="2026-08-31T21:44:29.359" v="7948" actId="20577"/>
        <pc:sldMkLst>
          <pc:docMk/>
          <pc:sldMk cId="2554256229" sldId="375"/>
        </pc:sldMkLst>
        <pc:spChg chg="mod">
          <ac:chgData name="Sikula, Nicole R" userId="54f55fc2-f566-4dc0-aa88-c874877257a0" providerId="ADAL" clId="{F74440E8-4836-4B32-BFBC-979CE14BDBC3}" dt="2026-08-26T16:34:33.140" v="1330" actId="20577"/>
          <ac:spMkLst>
            <pc:docMk/>
            <pc:sldMk cId="2554256229" sldId="375"/>
            <ac:spMk id="2" creationId="{C2DC2DAD-4A2A-7B5E-BAB6-A590A4D696F8}"/>
          </ac:spMkLst>
        </pc:spChg>
        <pc:spChg chg="mod">
          <ac:chgData name="Sikula, Nicole R" userId="54f55fc2-f566-4dc0-aa88-c874877257a0" providerId="ADAL" clId="{F74440E8-4836-4B32-BFBC-979CE14BDBC3}" dt="2026-08-31T21:44:29.359" v="7948" actId="20577"/>
          <ac:spMkLst>
            <pc:docMk/>
            <pc:sldMk cId="2554256229" sldId="375"/>
            <ac:spMk id="3" creationId="{95471851-D79B-D5AE-B229-BB8D22CCD9E7}"/>
          </ac:spMkLst>
        </pc:spChg>
      </pc:sldChg>
      <pc:sldChg chg="modSp new mod ord">
        <pc:chgData name="Sikula, Nicole R" userId="54f55fc2-f566-4dc0-aa88-c874877257a0" providerId="ADAL" clId="{F74440E8-4836-4B32-BFBC-979CE14BDBC3}" dt="2026-09-09T16:06:12.624" v="8198" actId="20577"/>
        <pc:sldMkLst>
          <pc:docMk/>
          <pc:sldMk cId="1823060208" sldId="376"/>
        </pc:sldMkLst>
        <pc:spChg chg="mod">
          <ac:chgData name="Sikula, Nicole R" userId="54f55fc2-f566-4dc0-aa88-c874877257a0" providerId="ADAL" clId="{F74440E8-4836-4B32-BFBC-979CE14BDBC3}" dt="2026-08-31T21:37:55.922" v="7887" actId="20577"/>
          <ac:spMkLst>
            <pc:docMk/>
            <pc:sldMk cId="1823060208" sldId="376"/>
            <ac:spMk id="2" creationId="{5BCDCDAD-A9FA-0E15-9DCA-14F1CE8D8E59}"/>
          </ac:spMkLst>
        </pc:spChg>
        <pc:spChg chg="mod">
          <ac:chgData name="Sikula, Nicole R" userId="54f55fc2-f566-4dc0-aa88-c874877257a0" providerId="ADAL" clId="{F74440E8-4836-4B32-BFBC-979CE14BDBC3}" dt="2026-09-09T16:06:12.624" v="8198" actId="20577"/>
          <ac:spMkLst>
            <pc:docMk/>
            <pc:sldMk cId="1823060208" sldId="376"/>
            <ac:spMk id="3" creationId="{986E9A88-12AF-6A8B-8963-16AC814237DF}"/>
          </ac:spMkLst>
        </pc:spChg>
      </pc:sldChg>
      <pc:sldChg chg="addSp delSp modSp add mod">
        <pc:chgData name="Sikula, Nicole R" userId="54f55fc2-f566-4dc0-aa88-c874877257a0" providerId="ADAL" clId="{F74440E8-4836-4B32-BFBC-979CE14BDBC3}" dt="2026-08-31T21:23:42.907" v="7492" actId="6549"/>
        <pc:sldMkLst>
          <pc:docMk/>
          <pc:sldMk cId="1180112668" sldId="377"/>
        </pc:sldMkLst>
        <pc:spChg chg="add del mod">
          <ac:chgData name="Sikula, Nicole R" userId="54f55fc2-f566-4dc0-aa88-c874877257a0" providerId="ADAL" clId="{F74440E8-4836-4B32-BFBC-979CE14BDBC3}" dt="2026-08-31T21:22:01.537" v="7476" actId="20577"/>
          <ac:spMkLst>
            <pc:docMk/>
            <pc:sldMk cId="1180112668" sldId="377"/>
            <ac:spMk id="4" creationId="{697C2D51-1861-FF7A-DADE-821B2A407609}"/>
          </ac:spMkLst>
        </pc:spChg>
        <pc:graphicFrameChg chg="mod modGraphic">
          <ac:chgData name="Sikula, Nicole R" userId="54f55fc2-f566-4dc0-aa88-c874877257a0" providerId="ADAL" clId="{F74440E8-4836-4B32-BFBC-979CE14BDBC3}" dt="2026-08-31T21:23:42.907" v="7492" actId="6549"/>
          <ac:graphicFrameMkLst>
            <pc:docMk/>
            <pc:sldMk cId="1180112668" sldId="377"/>
            <ac:graphicFrameMk id="5" creationId="{FDDD0AA5-8BBB-A498-C24F-5A71A0850FB4}"/>
          </ac:graphicFrameMkLst>
        </pc:graphicFrameChg>
      </pc:sldChg>
      <pc:sldChg chg="delSp modSp add mod ord">
        <pc:chgData name="Sikula, Nicole R" userId="54f55fc2-f566-4dc0-aa88-c874877257a0" providerId="ADAL" clId="{F74440E8-4836-4B32-BFBC-979CE14BDBC3}" dt="2026-09-09T14:07:17.081" v="8182" actId="20577"/>
        <pc:sldMkLst>
          <pc:docMk/>
          <pc:sldMk cId="2111530546" sldId="379"/>
        </pc:sldMkLst>
        <pc:spChg chg="mod">
          <ac:chgData name="Sikula, Nicole R" userId="54f55fc2-f566-4dc0-aa88-c874877257a0" providerId="ADAL" clId="{F74440E8-4836-4B32-BFBC-979CE14BDBC3}" dt="2026-08-31T21:25:29.732" v="7544" actId="27636"/>
          <ac:spMkLst>
            <pc:docMk/>
            <pc:sldMk cId="2111530546" sldId="379"/>
            <ac:spMk id="2" creationId="{C3C764EF-89A7-17E0-3D4A-EB77217391DD}"/>
          </ac:spMkLst>
        </pc:spChg>
        <pc:graphicFrameChg chg="mod modGraphic">
          <ac:chgData name="Sikula, Nicole R" userId="54f55fc2-f566-4dc0-aa88-c874877257a0" providerId="ADAL" clId="{F74440E8-4836-4B32-BFBC-979CE14BDBC3}" dt="2026-09-09T14:07:17.081" v="8182" actId="20577"/>
          <ac:graphicFrameMkLst>
            <pc:docMk/>
            <pc:sldMk cId="2111530546" sldId="379"/>
            <ac:graphicFrameMk id="5" creationId="{23D6F163-45CD-7111-0FE6-5D81B52C1257}"/>
          </ac:graphicFrameMkLst>
        </pc:graphicFrameChg>
      </pc:sldChg>
      <pc:sldChg chg="modSp new mod">
        <pc:chgData name="Sikula, Nicole R" userId="54f55fc2-f566-4dc0-aa88-c874877257a0" providerId="ADAL" clId="{F74440E8-4836-4B32-BFBC-979CE14BDBC3}" dt="2026-08-31T21:47:07.460" v="8010" actId="20577"/>
        <pc:sldMkLst>
          <pc:docMk/>
          <pc:sldMk cId="2658264989" sldId="380"/>
        </pc:sldMkLst>
        <pc:spChg chg="mod">
          <ac:chgData name="Sikula, Nicole R" userId="54f55fc2-f566-4dc0-aa88-c874877257a0" providerId="ADAL" clId="{F74440E8-4836-4B32-BFBC-979CE14BDBC3}" dt="2026-08-26T19:41:11.713" v="6909" actId="20577"/>
          <ac:spMkLst>
            <pc:docMk/>
            <pc:sldMk cId="2658264989" sldId="380"/>
            <ac:spMk id="2" creationId="{016EF2A3-FDA5-7E4E-3351-A085FE969645}"/>
          </ac:spMkLst>
        </pc:spChg>
        <pc:spChg chg="mod">
          <ac:chgData name="Sikula, Nicole R" userId="54f55fc2-f566-4dc0-aa88-c874877257a0" providerId="ADAL" clId="{F74440E8-4836-4B32-BFBC-979CE14BDBC3}" dt="2026-08-31T21:47:07.460" v="8010" actId="20577"/>
          <ac:spMkLst>
            <pc:docMk/>
            <pc:sldMk cId="2658264989" sldId="380"/>
            <ac:spMk id="3" creationId="{FF02C1ED-8417-B296-0168-489AA9E292C7}"/>
          </ac:spMkLst>
        </pc:spChg>
      </pc:sldChg>
      <pc:sldChg chg="addSp delSp modSp new mod">
        <pc:chgData name="Sikula, Nicole R" userId="54f55fc2-f566-4dc0-aa88-c874877257a0" providerId="ADAL" clId="{F74440E8-4836-4B32-BFBC-979CE14BDBC3}" dt="2026-09-09T13:51:07.767" v="8093" actId="14100"/>
        <pc:sldMkLst>
          <pc:docMk/>
          <pc:sldMk cId="2999744321" sldId="381"/>
        </pc:sldMkLst>
        <pc:spChg chg="mod">
          <ac:chgData name="Sikula, Nicole R" userId="54f55fc2-f566-4dc0-aa88-c874877257a0" providerId="ADAL" clId="{F74440E8-4836-4B32-BFBC-979CE14BDBC3}" dt="2026-09-09T13:51:04.337" v="8092" actId="14100"/>
          <ac:spMkLst>
            <pc:docMk/>
            <pc:sldMk cId="2999744321" sldId="381"/>
            <ac:spMk id="2" creationId="{BFE08B0E-060B-1FBA-B29A-E2750B814789}"/>
          </ac:spMkLst>
        </pc:spChg>
        <pc:spChg chg="del">
          <ac:chgData name="Sikula, Nicole R" userId="54f55fc2-f566-4dc0-aa88-c874877257a0" providerId="ADAL" clId="{F74440E8-4836-4B32-BFBC-979CE14BDBC3}" dt="2026-09-09T13:50:10.383" v="8031" actId="931"/>
          <ac:spMkLst>
            <pc:docMk/>
            <pc:sldMk cId="2999744321" sldId="381"/>
            <ac:spMk id="3" creationId="{7CA8F5A4-72A1-ADC1-F674-D1063A8E2CC3}"/>
          </ac:spMkLst>
        </pc:spChg>
        <pc:picChg chg="add mod ord">
          <ac:chgData name="Sikula, Nicole R" userId="54f55fc2-f566-4dc0-aa88-c874877257a0" providerId="ADAL" clId="{F74440E8-4836-4B32-BFBC-979CE14BDBC3}" dt="2026-09-09T13:51:07.767" v="8093" actId="14100"/>
          <ac:picMkLst>
            <pc:docMk/>
            <pc:sldMk cId="2999744321" sldId="381"/>
            <ac:picMk id="5" creationId="{31C14776-898D-5624-EBC1-1A3ADB4CAD52}"/>
          </ac:picMkLst>
        </pc:picChg>
      </pc:sldChg>
      <pc:sldChg chg="addSp delSp modSp new mod">
        <pc:chgData name="Sikula, Nicole R" userId="54f55fc2-f566-4dc0-aa88-c874877257a0" providerId="ADAL" clId="{F74440E8-4836-4B32-BFBC-979CE14BDBC3}" dt="2026-09-09T13:52:58.962" v="8105" actId="1076"/>
        <pc:sldMkLst>
          <pc:docMk/>
          <pc:sldMk cId="4060135876" sldId="382"/>
        </pc:sldMkLst>
        <pc:spChg chg="mod">
          <ac:chgData name="Sikula, Nicole R" userId="54f55fc2-f566-4dc0-aa88-c874877257a0" providerId="ADAL" clId="{F74440E8-4836-4B32-BFBC-979CE14BDBC3}" dt="2026-09-09T13:50:58.148" v="8091" actId="14100"/>
          <ac:spMkLst>
            <pc:docMk/>
            <pc:sldMk cId="4060135876" sldId="382"/>
            <ac:spMk id="2" creationId="{8340EA92-D4A1-FA5C-34F7-7C26BF4E9B4F}"/>
          </ac:spMkLst>
        </pc:spChg>
        <pc:spChg chg="del">
          <ac:chgData name="Sikula, Nicole R" userId="54f55fc2-f566-4dc0-aa88-c874877257a0" providerId="ADAL" clId="{F74440E8-4836-4B32-BFBC-979CE14BDBC3}" dt="2026-09-09T13:51:37.387" v="8094"/>
          <ac:spMkLst>
            <pc:docMk/>
            <pc:sldMk cId="4060135876" sldId="382"/>
            <ac:spMk id="3" creationId="{A06C38BB-B3CA-4405-7F5A-48889F2A6C2E}"/>
          </ac:spMkLst>
        </pc:spChg>
        <pc:spChg chg="add mod">
          <ac:chgData name="Sikula, Nicole R" userId="54f55fc2-f566-4dc0-aa88-c874877257a0" providerId="ADAL" clId="{F74440E8-4836-4B32-BFBC-979CE14BDBC3}" dt="2026-09-09T13:52:58.962" v="8105" actId="1076"/>
          <ac:spMkLst>
            <pc:docMk/>
            <pc:sldMk cId="4060135876" sldId="382"/>
            <ac:spMk id="6" creationId="{5FECED52-69AC-AED9-B4C4-20D06837E5DB}"/>
          </ac:spMkLst>
        </pc:spChg>
        <pc:graphicFrameChg chg="add del mod modGraphic">
          <ac:chgData name="Sikula, Nicole R" userId="54f55fc2-f566-4dc0-aa88-c874877257a0" providerId="ADAL" clId="{F74440E8-4836-4B32-BFBC-979CE14BDBC3}" dt="2026-09-09T13:52:11.568" v="8101" actId="478"/>
          <ac:graphicFrameMkLst>
            <pc:docMk/>
            <pc:sldMk cId="4060135876" sldId="382"/>
            <ac:graphicFrameMk id="4" creationId="{1A0C5B31-84A7-10E1-BB1F-EE1214D28DD6}"/>
          </ac:graphicFrameMkLst>
        </pc:graphicFrameChg>
      </pc:sldChg>
      <pc:sldChg chg="addSp delSp modSp new mod">
        <pc:chgData name="Sikula, Nicole R" userId="54f55fc2-f566-4dc0-aa88-c874877257a0" providerId="ADAL" clId="{F74440E8-4836-4B32-BFBC-979CE14BDBC3}" dt="2026-09-09T15:51:13.852" v="8195" actId="20577"/>
        <pc:sldMkLst>
          <pc:docMk/>
          <pc:sldMk cId="840340610" sldId="383"/>
        </pc:sldMkLst>
        <pc:spChg chg="mod">
          <ac:chgData name="Sikula, Nicole R" userId="54f55fc2-f566-4dc0-aa88-c874877257a0" providerId="ADAL" clId="{F74440E8-4836-4B32-BFBC-979CE14BDBC3}" dt="2026-09-09T15:51:13.852" v="8195" actId="20577"/>
          <ac:spMkLst>
            <pc:docMk/>
            <pc:sldMk cId="840340610" sldId="383"/>
            <ac:spMk id="2" creationId="{26091027-A334-96BE-A2D5-FA05A319E73A}"/>
          </ac:spMkLst>
        </pc:spChg>
        <pc:spChg chg="del">
          <ac:chgData name="Sikula, Nicole R" userId="54f55fc2-f566-4dc0-aa88-c874877257a0" providerId="ADAL" clId="{F74440E8-4836-4B32-BFBC-979CE14BDBC3}" dt="2026-09-09T13:54:44.065" v="8130" actId="478"/>
          <ac:spMkLst>
            <pc:docMk/>
            <pc:sldMk cId="840340610" sldId="383"/>
            <ac:spMk id="3" creationId="{6D3E1187-0623-9C77-981D-5F63AD719384}"/>
          </ac:spMkLst>
        </pc:spChg>
        <pc:graphicFrameChg chg="add mod modGraphic">
          <ac:chgData name="Sikula, Nicole R" userId="54f55fc2-f566-4dc0-aa88-c874877257a0" providerId="ADAL" clId="{F74440E8-4836-4B32-BFBC-979CE14BDBC3}" dt="2026-09-09T13:59:02.149" v="8148" actId="1076"/>
          <ac:graphicFrameMkLst>
            <pc:docMk/>
            <pc:sldMk cId="840340610" sldId="383"/>
            <ac:graphicFrameMk id="4" creationId="{36E223BE-8DAF-9616-7BC1-1B61CBACC6C4}"/>
          </ac:graphicFrameMkLst>
        </pc:graphicFrameChg>
      </pc:sldChg>
      <pc:sldChg chg="addSp delSp modSp add mod">
        <pc:chgData name="Sikula, Nicole R" userId="54f55fc2-f566-4dc0-aa88-c874877257a0" providerId="ADAL" clId="{F74440E8-4836-4B32-BFBC-979CE14BDBC3}" dt="2026-09-09T15:51:07.915" v="8189" actId="20577"/>
        <pc:sldMkLst>
          <pc:docMk/>
          <pc:sldMk cId="3114263173" sldId="384"/>
        </pc:sldMkLst>
        <pc:spChg chg="mod">
          <ac:chgData name="Sikula, Nicole R" userId="54f55fc2-f566-4dc0-aa88-c874877257a0" providerId="ADAL" clId="{F74440E8-4836-4B32-BFBC-979CE14BDBC3}" dt="2026-09-09T15:51:07.915" v="8189" actId="20577"/>
          <ac:spMkLst>
            <pc:docMk/>
            <pc:sldMk cId="3114263173" sldId="384"/>
            <ac:spMk id="2" creationId="{CC2DD6E7-AD23-8A7C-B5A1-EAC3A4D57EF2}"/>
          </ac:spMkLst>
        </pc:spChg>
        <pc:graphicFrameChg chg="del">
          <ac:chgData name="Sikula, Nicole R" userId="54f55fc2-f566-4dc0-aa88-c874877257a0" providerId="ADAL" clId="{F74440E8-4836-4B32-BFBC-979CE14BDBC3}" dt="2026-09-09T13:57:01.540" v="8139" actId="21"/>
          <ac:graphicFrameMkLst>
            <pc:docMk/>
            <pc:sldMk cId="3114263173" sldId="384"/>
            <ac:graphicFrameMk id="4" creationId="{B5FB00B3-58EE-4F56-2CBB-54885C4476CF}"/>
          </ac:graphicFrameMkLst>
        </pc:graphicFrameChg>
        <pc:picChg chg="add mod">
          <ac:chgData name="Sikula, Nicole R" userId="54f55fc2-f566-4dc0-aa88-c874877257a0" providerId="ADAL" clId="{F74440E8-4836-4B32-BFBC-979CE14BDBC3}" dt="2026-09-09T13:58:34.765" v="8142" actId="1076"/>
          <ac:picMkLst>
            <pc:docMk/>
            <pc:sldMk cId="3114263173" sldId="384"/>
            <ac:picMk id="5" creationId="{0CF48B2E-02D3-7FBE-63CE-C2076BFFA7B2}"/>
          </ac:picMkLst>
        </pc:picChg>
      </pc:sldChg>
      <pc:sldMasterChg chg="modSp mod">
        <pc:chgData name="Sikula, Nicole R" userId="54f55fc2-f566-4dc0-aa88-c874877257a0" providerId="ADAL" clId="{F74440E8-4836-4B32-BFBC-979CE14BDBC3}" dt="2026-08-26T15:43:48.314" v="233" actId="20577"/>
        <pc:sldMasterMkLst>
          <pc:docMk/>
          <pc:sldMasterMk cId="1803306735" sldId="2147483660"/>
        </pc:sldMasterMkLst>
        <pc:spChg chg="mod">
          <ac:chgData name="Sikula, Nicole R" userId="54f55fc2-f566-4dc0-aa88-c874877257a0" providerId="ADAL" clId="{F74440E8-4836-4B32-BFBC-979CE14BDBC3}" dt="2026-08-26T15:43:48.314" v="233" actId="20577"/>
          <ac:spMkLst>
            <pc:docMk/>
            <pc:sldMasterMk cId="1803306735" sldId="2147483660"/>
            <ac:spMk id="11" creationId="{00000000-0000-0000-0000-000000000000}"/>
          </ac:spMkLst>
        </pc:spChg>
      </pc:sldMasterChg>
      <pc:sldMasterChg chg="modSldLayout">
        <pc:chgData name="Sikula, Nicole R" userId="54f55fc2-f566-4dc0-aa88-c874877257a0" providerId="ADAL" clId="{F74440E8-4836-4B32-BFBC-979CE14BDBC3}" dt="2026-08-26T15:39:21.278" v="50" actId="14100"/>
        <pc:sldMasterMkLst>
          <pc:docMk/>
          <pc:sldMasterMk cId="1301066487" sldId="2147483674"/>
        </pc:sldMasterMkLst>
        <pc:sldLayoutChg chg="addSp modSp mod">
          <pc:chgData name="Sikula, Nicole R" userId="54f55fc2-f566-4dc0-aa88-c874877257a0" providerId="ADAL" clId="{F74440E8-4836-4B32-BFBC-979CE14BDBC3}" dt="2026-08-26T15:39:21.278" v="50" actId="14100"/>
          <pc:sldLayoutMkLst>
            <pc:docMk/>
            <pc:sldMasterMk cId="1301066487" sldId="2147483674"/>
            <pc:sldLayoutMk cId="1157039660" sldId="2147483676"/>
          </pc:sldLayoutMkLst>
          <pc:picChg chg="add mod">
            <ac:chgData name="Sikula, Nicole R" userId="54f55fc2-f566-4dc0-aa88-c874877257a0" providerId="ADAL" clId="{F74440E8-4836-4B32-BFBC-979CE14BDBC3}" dt="2026-08-26T15:39:21.278" v="50" actId="14100"/>
            <ac:picMkLst>
              <pc:docMk/>
              <pc:sldMasterMk cId="1301066487" sldId="2147483674"/>
              <pc:sldLayoutMk cId="1157039660" sldId="2147483676"/>
              <ac:picMk id="2" creationId="{B0E5E86C-E09F-D936-D1D9-765A5574FE63}"/>
            </ac:picMkLst>
          </pc:picChg>
          <pc:picChg chg="mod">
            <ac:chgData name="Sikula, Nicole R" userId="54f55fc2-f566-4dc0-aa88-c874877257a0" providerId="ADAL" clId="{F74440E8-4836-4B32-BFBC-979CE14BDBC3}" dt="2026-08-26T15:36:09.505" v="40" actId="14100"/>
            <ac:picMkLst>
              <pc:docMk/>
              <pc:sldMasterMk cId="1301066487" sldId="2147483674"/>
              <pc:sldLayoutMk cId="1157039660" sldId="2147483676"/>
              <ac:picMk id="5" creationId="{CA5B5167-3D6D-4BC9-83D1-BD74306647F1}"/>
            </ac:picMkLst>
          </pc:picChg>
          <pc:picChg chg="mod">
            <ac:chgData name="Sikula, Nicole R" userId="54f55fc2-f566-4dc0-aa88-c874877257a0" providerId="ADAL" clId="{F74440E8-4836-4B32-BFBC-979CE14BDBC3}" dt="2026-08-26T15:32:36.656" v="30" actId="14100"/>
            <ac:picMkLst>
              <pc:docMk/>
              <pc:sldMasterMk cId="1301066487" sldId="2147483674"/>
              <pc:sldLayoutMk cId="1157039660" sldId="2147483676"/>
              <ac:picMk id="9" creationId="{BE202B42-58F7-4A61-907D-1BCCB2EF0EDA}"/>
            </ac:picMkLst>
          </pc:picChg>
          <pc:picChg chg="mod">
            <ac:chgData name="Sikula, Nicole R" userId="54f55fc2-f566-4dc0-aa88-c874877257a0" providerId="ADAL" clId="{F74440E8-4836-4B32-BFBC-979CE14BDBC3}" dt="2026-08-26T15:36:16.699" v="42" actId="1076"/>
            <ac:picMkLst>
              <pc:docMk/>
              <pc:sldMasterMk cId="1301066487" sldId="2147483674"/>
              <pc:sldLayoutMk cId="1157039660" sldId="2147483676"/>
              <ac:picMk id="11" creationId="{E4DA7D68-65E4-4CF7-B1B3-81712456FFAC}"/>
            </ac:picMkLst>
          </pc:picChg>
          <pc:picChg chg="mod">
            <ac:chgData name="Sikula, Nicole R" userId="54f55fc2-f566-4dc0-aa88-c874877257a0" providerId="ADAL" clId="{F74440E8-4836-4B32-BFBC-979CE14BDBC3}" dt="2026-08-26T15:36:30.076" v="45" actId="14100"/>
            <ac:picMkLst>
              <pc:docMk/>
              <pc:sldMasterMk cId="1301066487" sldId="2147483674"/>
              <pc:sldLayoutMk cId="1157039660" sldId="2147483676"/>
              <ac:picMk id="13" creationId="{75453B37-B2A1-46CA-96C5-FA5AD3EB3244}"/>
            </ac:picMkLst>
          </pc:picChg>
          <pc:picChg chg="mod">
            <ac:chgData name="Sikula, Nicole R" userId="54f55fc2-f566-4dc0-aa88-c874877257a0" providerId="ADAL" clId="{F74440E8-4836-4B32-BFBC-979CE14BDBC3}" dt="2026-08-26T15:36:25.441" v="44" actId="14100"/>
            <ac:picMkLst>
              <pc:docMk/>
              <pc:sldMasterMk cId="1301066487" sldId="2147483674"/>
              <pc:sldLayoutMk cId="1157039660" sldId="2147483676"/>
              <ac:picMk id="15" creationId="{C9DF5C4C-508C-4662-A1B0-E2D48612A716}"/>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735" cy="464503"/>
          </a:xfrm>
          <a:prstGeom prst="rect">
            <a:avLst/>
          </a:prstGeom>
        </p:spPr>
        <p:txBody>
          <a:bodyPr vert="horz" lIns="91294" tIns="45647" rIns="91294" bIns="45647" rtlCol="0"/>
          <a:lstStyle>
            <a:lvl1pPr algn="l">
              <a:defRPr sz="1200"/>
            </a:lvl1pPr>
          </a:lstStyle>
          <a:p>
            <a:endParaRPr lang="en-US"/>
          </a:p>
        </p:txBody>
      </p:sp>
      <p:sp>
        <p:nvSpPr>
          <p:cNvPr id="3" name="Date Placeholder 2"/>
          <p:cNvSpPr>
            <a:spLocks noGrp="1"/>
          </p:cNvSpPr>
          <p:nvPr>
            <p:ph type="dt" idx="1"/>
          </p:nvPr>
        </p:nvSpPr>
        <p:spPr>
          <a:xfrm>
            <a:off x="3971081" y="0"/>
            <a:ext cx="3037735" cy="464503"/>
          </a:xfrm>
          <a:prstGeom prst="rect">
            <a:avLst/>
          </a:prstGeom>
        </p:spPr>
        <p:txBody>
          <a:bodyPr vert="horz" lIns="91294" tIns="45647" rIns="91294" bIns="45647" rtlCol="0"/>
          <a:lstStyle>
            <a:lvl1pPr algn="r">
              <a:defRPr sz="1200"/>
            </a:lvl1pPr>
          </a:lstStyle>
          <a:p>
            <a:fld id="{DEB72FF9-4EFA-4FD3-B770-FFFC33DEA6B9}" type="datetimeFigureOut">
              <a:rPr lang="en-US" smtClean="0"/>
              <a:t>9/9/2026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294" tIns="45647" rIns="91294" bIns="45647" rtlCol="0" anchor="ctr"/>
          <a:lstStyle/>
          <a:p>
            <a:endParaRPr lang="en-US"/>
          </a:p>
        </p:txBody>
      </p:sp>
      <p:sp>
        <p:nvSpPr>
          <p:cNvPr id="5" name="Notes Placeholder 4"/>
          <p:cNvSpPr>
            <a:spLocks noGrp="1"/>
          </p:cNvSpPr>
          <p:nvPr>
            <p:ph type="body" sz="quarter" idx="3"/>
          </p:nvPr>
        </p:nvSpPr>
        <p:spPr>
          <a:xfrm>
            <a:off x="700406" y="4415156"/>
            <a:ext cx="5609588" cy="4183697"/>
          </a:xfrm>
          <a:prstGeom prst="rect">
            <a:avLst/>
          </a:prstGeom>
        </p:spPr>
        <p:txBody>
          <a:bodyPr vert="horz" lIns="91294" tIns="45647" rIns="91294" bIns="4564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312"/>
            <a:ext cx="3037735" cy="464503"/>
          </a:xfrm>
          <a:prstGeom prst="rect">
            <a:avLst/>
          </a:prstGeom>
        </p:spPr>
        <p:txBody>
          <a:bodyPr vert="horz" lIns="91294" tIns="45647" rIns="91294" bIns="45647" rtlCol="0" anchor="b"/>
          <a:lstStyle>
            <a:lvl1pPr algn="l">
              <a:defRPr sz="1200"/>
            </a:lvl1pPr>
          </a:lstStyle>
          <a:p>
            <a:endParaRPr lang="en-US"/>
          </a:p>
        </p:txBody>
      </p:sp>
      <p:sp>
        <p:nvSpPr>
          <p:cNvPr id="7" name="Slide Number Placeholder 6"/>
          <p:cNvSpPr>
            <a:spLocks noGrp="1"/>
          </p:cNvSpPr>
          <p:nvPr>
            <p:ph type="sldNum" sz="quarter" idx="5"/>
          </p:nvPr>
        </p:nvSpPr>
        <p:spPr>
          <a:xfrm>
            <a:off x="3971081" y="8830312"/>
            <a:ext cx="3037735" cy="464503"/>
          </a:xfrm>
          <a:prstGeom prst="rect">
            <a:avLst/>
          </a:prstGeom>
        </p:spPr>
        <p:txBody>
          <a:bodyPr vert="horz" lIns="91294" tIns="45647" rIns="91294" bIns="45647" rtlCol="0" anchor="b"/>
          <a:lstStyle>
            <a:lvl1pPr algn="r">
              <a:defRPr sz="1200"/>
            </a:lvl1pPr>
          </a:lstStyle>
          <a:p>
            <a:fld id="{278A898E-1960-4E33-B559-E4A7E81087AD}" type="slidenum">
              <a:rPr lang="en-US" smtClean="0"/>
              <a:t>‹#›</a:t>
            </a:fld>
            <a:endParaRPr lang="en-US"/>
          </a:p>
        </p:txBody>
      </p:sp>
    </p:spTree>
    <p:extLst>
      <p:ext uri="{BB962C8B-B14F-4D97-AF65-F5344CB8AC3E}">
        <p14:creationId xmlns:p14="http://schemas.microsoft.com/office/powerpoint/2010/main" val="1464542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Master" Target="../slideMasters/slideMaster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E648C1-389F-4061-8930-7C892D30E1F8}"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889909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E648C1-389F-4061-8930-7C892D30E1F8}"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2534467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E648C1-389F-4061-8930-7C892D30E1F8}"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2940575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E648C1-389F-4061-8930-7C892D30E1F8}"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2785508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E648C1-389F-4061-8930-7C892D30E1F8}"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1644189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E648C1-389F-4061-8930-7C892D30E1F8}"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02129D-A4A0-4ECA-9675-C954CFAE4759}" type="slidenum">
              <a:rPr lang="en-US" smtClean="0"/>
              <a:t>‹#›</a:t>
            </a:fld>
            <a:endParaRPr lang="en-US"/>
          </a:p>
        </p:txBody>
      </p:sp>
      <p:sp>
        <p:nvSpPr>
          <p:cNvPr id="6" name="Rectangle 5"/>
          <p:cNvSpPr/>
          <p:nvPr userDrawn="1"/>
        </p:nvSpPr>
        <p:spPr>
          <a:xfrm>
            <a:off x="457200" y="1219200"/>
            <a:ext cx="8229600" cy="533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a:stCxn id="6" idx="1"/>
            <a:endCxn id="6" idx="3"/>
          </p:cNvCxnSpPr>
          <p:nvPr userDrawn="1"/>
        </p:nvCxnSpPr>
        <p:spPr>
          <a:xfrm>
            <a:off x="457200" y="3886200"/>
            <a:ext cx="8229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6" idx="0"/>
            <a:endCxn id="6" idx="2"/>
          </p:cNvCxnSpPr>
          <p:nvPr userDrawn="1"/>
        </p:nvCxnSpPr>
        <p:spPr>
          <a:xfrm>
            <a:off x="4572000" y="1219200"/>
            <a:ext cx="0" cy="533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userDrawn="1"/>
        </p:nvSpPr>
        <p:spPr>
          <a:xfrm>
            <a:off x="4579033" y="1223024"/>
            <a:ext cx="4100839" cy="276999"/>
          </a:xfrm>
          <a:prstGeom prst="rect">
            <a:avLst/>
          </a:prstGeom>
          <a:solidFill>
            <a:schemeClr val="tx1"/>
          </a:solidFill>
        </p:spPr>
        <p:txBody>
          <a:bodyPr wrap="square" rtlCol="0">
            <a:spAutoFit/>
          </a:bodyPr>
          <a:lstStyle/>
          <a:p>
            <a:pPr algn="ctr"/>
            <a:endParaRPr lang="en-US" sz="1200" b="1">
              <a:solidFill>
                <a:schemeClr val="bg1"/>
              </a:solidFill>
            </a:endParaRPr>
          </a:p>
        </p:txBody>
      </p:sp>
      <p:sp>
        <p:nvSpPr>
          <p:cNvPr id="22" name="TextBox 21"/>
          <p:cNvSpPr txBox="1"/>
          <p:nvPr userDrawn="1"/>
        </p:nvSpPr>
        <p:spPr>
          <a:xfrm>
            <a:off x="471161" y="3886200"/>
            <a:ext cx="4100839" cy="276999"/>
          </a:xfrm>
          <a:prstGeom prst="rect">
            <a:avLst/>
          </a:prstGeom>
          <a:solidFill>
            <a:schemeClr val="tx1"/>
          </a:solidFill>
        </p:spPr>
        <p:txBody>
          <a:bodyPr wrap="square" rtlCol="0">
            <a:spAutoFit/>
          </a:bodyPr>
          <a:lstStyle/>
          <a:p>
            <a:pPr algn="ctr"/>
            <a:endParaRPr lang="en-US" sz="1200" b="1">
              <a:solidFill>
                <a:schemeClr val="bg1"/>
              </a:solidFill>
            </a:endParaRPr>
          </a:p>
        </p:txBody>
      </p:sp>
      <p:sp>
        <p:nvSpPr>
          <p:cNvPr id="23" name="TextBox 22"/>
          <p:cNvSpPr txBox="1"/>
          <p:nvPr userDrawn="1"/>
        </p:nvSpPr>
        <p:spPr>
          <a:xfrm>
            <a:off x="4585961" y="3886199"/>
            <a:ext cx="4100839" cy="276999"/>
          </a:xfrm>
          <a:prstGeom prst="rect">
            <a:avLst/>
          </a:prstGeom>
          <a:solidFill>
            <a:schemeClr val="tx1"/>
          </a:solidFill>
        </p:spPr>
        <p:txBody>
          <a:bodyPr wrap="square" rtlCol="0">
            <a:spAutoFit/>
          </a:bodyPr>
          <a:lstStyle/>
          <a:p>
            <a:pPr algn="ctr"/>
            <a:endParaRPr lang="en-US" sz="1200" b="1">
              <a:solidFill>
                <a:schemeClr val="bg1"/>
              </a:solidFill>
            </a:endParaRPr>
          </a:p>
        </p:txBody>
      </p:sp>
    </p:spTree>
    <p:extLst>
      <p:ext uri="{BB962C8B-B14F-4D97-AF65-F5344CB8AC3E}">
        <p14:creationId xmlns:p14="http://schemas.microsoft.com/office/powerpoint/2010/main" val="618092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1161" y="-1173"/>
            <a:ext cx="8229600" cy="11430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83E648C1-389F-4061-8930-7C892D30E1F8}"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02129D-A4A0-4ECA-9675-C954CFAE4759}" type="slidenum">
              <a:rPr lang="en-US" smtClean="0"/>
              <a:t>‹#›</a:t>
            </a:fld>
            <a:endParaRPr lang="en-US"/>
          </a:p>
        </p:txBody>
      </p:sp>
      <p:sp>
        <p:nvSpPr>
          <p:cNvPr id="6" name="Rectangle 5"/>
          <p:cNvSpPr/>
          <p:nvPr userDrawn="1"/>
        </p:nvSpPr>
        <p:spPr>
          <a:xfrm>
            <a:off x="443236" y="838200"/>
            <a:ext cx="8319763" cy="5867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a:stCxn id="6" idx="1"/>
            <a:endCxn id="6" idx="3"/>
          </p:cNvCxnSpPr>
          <p:nvPr userDrawn="1"/>
        </p:nvCxnSpPr>
        <p:spPr>
          <a:xfrm>
            <a:off x="443236" y="3771900"/>
            <a:ext cx="831976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6" idx="0"/>
            <a:endCxn id="6" idx="2"/>
          </p:cNvCxnSpPr>
          <p:nvPr userDrawn="1"/>
        </p:nvCxnSpPr>
        <p:spPr>
          <a:xfrm>
            <a:off x="4603118" y="838200"/>
            <a:ext cx="0" cy="5867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userDrawn="1"/>
        </p:nvSpPr>
        <p:spPr>
          <a:xfrm>
            <a:off x="4558037" y="851999"/>
            <a:ext cx="4204962" cy="276999"/>
          </a:xfrm>
          <a:prstGeom prst="rect">
            <a:avLst/>
          </a:prstGeom>
          <a:solidFill>
            <a:schemeClr val="tx1"/>
          </a:solidFill>
        </p:spPr>
        <p:txBody>
          <a:bodyPr wrap="square" rtlCol="0">
            <a:spAutoFit/>
          </a:bodyPr>
          <a:lstStyle/>
          <a:p>
            <a:pPr algn="ctr"/>
            <a:endParaRPr lang="en-US" sz="1200" b="1">
              <a:solidFill>
                <a:schemeClr val="bg1"/>
              </a:solidFill>
            </a:endParaRPr>
          </a:p>
        </p:txBody>
      </p:sp>
      <p:sp>
        <p:nvSpPr>
          <p:cNvPr id="22" name="TextBox 21"/>
          <p:cNvSpPr txBox="1"/>
          <p:nvPr userDrawn="1"/>
        </p:nvSpPr>
        <p:spPr>
          <a:xfrm>
            <a:off x="457198" y="3695700"/>
            <a:ext cx="4100839" cy="276999"/>
          </a:xfrm>
          <a:prstGeom prst="rect">
            <a:avLst/>
          </a:prstGeom>
          <a:solidFill>
            <a:schemeClr val="tx1"/>
          </a:solidFill>
        </p:spPr>
        <p:txBody>
          <a:bodyPr wrap="square" rtlCol="0">
            <a:spAutoFit/>
          </a:bodyPr>
          <a:lstStyle/>
          <a:p>
            <a:pPr algn="ctr"/>
            <a:endParaRPr lang="en-US" sz="1200" b="1">
              <a:solidFill>
                <a:schemeClr val="bg1"/>
              </a:solidFill>
            </a:endParaRPr>
          </a:p>
        </p:txBody>
      </p:sp>
      <p:sp>
        <p:nvSpPr>
          <p:cNvPr id="23" name="TextBox 22"/>
          <p:cNvSpPr txBox="1"/>
          <p:nvPr userDrawn="1"/>
        </p:nvSpPr>
        <p:spPr>
          <a:xfrm>
            <a:off x="4558036" y="3695700"/>
            <a:ext cx="4204963" cy="276999"/>
          </a:xfrm>
          <a:prstGeom prst="rect">
            <a:avLst/>
          </a:prstGeom>
          <a:solidFill>
            <a:schemeClr val="tx1"/>
          </a:solidFill>
        </p:spPr>
        <p:txBody>
          <a:bodyPr wrap="square" rtlCol="0">
            <a:spAutoFit/>
          </a:bodyPr>
          <a:lstStyle/>
          <a:p>
            <a:pPr algn="ctr"/>
            <a:endParaRPr lang="en-US" sz="1200" b="1">
              <a:solidFill>
                <a:schemeClr val="bg1"/>
              </a:solidFill>
            </a:endParaRPr>
          </a:p>
        </p:txBody>
      </p:sp>
      <p:sp>
        <p:nvSpPr>
          <p:cNvPr id="12" name="TextBox 11"/>
          <p:cNvSpPr txBox="1"/>
          <p:nvPr userDrawn="1"/>
        </p:nvSpPr>
        <p:spPr>
          <a:xfrm>
            <a:off x="443237" y="852000"/>
            <a:ext cx="4114800" cy="276999"/>
          </a:xfrm>
          <a:prstGeom prst="rect">
            <a:avLst/>
          </a:prstGeom>
          <a:solidFill>
            <a:schemeClr val="tx1"/>
          </a:solidFill>
        </p:spPr>
        <p:txBody>
          <a:bodyPr wrap="square" rtlCol="0">
            <a:spAutoFit/>
          </a:bodyPr>
          <a:lstStyle/>
          <a:p>
            <a:pPr algn="ctr"/>
            <a:endParaRPr lang="en-US" sz="1200" b="1">
              <a:solidFill>
                <a:schemeClr val="bg1"/>
              </a:solidFill>
            </a:endParaRPr>
          </a:p>
        </p:txBody>
      </p:sp>
    </p:spTree>
    <p:extLst>
      <p:ext uri="{BB962C8B-B14F-4D97-AF65-F5344CB8AC3E}">
        <p14:creationId xmlns:p14="http://schemas.microsoft.com/office/powerpoint/2010/main" val="1570718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E648C1-389F-4061-8930-7C892D30E1F8}"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3173688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E648C1-389F-4061-8930-7C892D30E1F8}"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215575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E648C1-389F-4061-8930-7C892D30E1F8}"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6124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E648C1-389F-4061-8930-7C892D30E1F8}"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2503180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E648C1-389F-4061-8930-7C892D30E1F8}"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2129D-A4A0-4ECA-9675-C954CFAE4759}" type="slidenum">
              <a:rPr lang="en-US" smtClean="0"/>
              <a:t>‹#›</a:t>
            </a:fld>
            <a:endParaRPr lang="en-US"/>
          </a:p>
        </p:txBody>
      </p:sp>
    </p:spTree>
    <p:extLst>
      <p:ext uri="{BB962C8B-B14F-4D97-AF65-F5344CB8AC3E}">
        <p14:creationId xmlns:p14="http://schemas.microsoft.com/office/powerpoint/2010/main" val="1788826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1D9250-24BA-46EE-8F9E-3D28FC0B6DEC}" type="slidenum">
              <a:rPr lang="en-US"/>
              <a:pPr>
                <a:defRPr/>
              </a:pPr>
              <a:t>‹#›</a:t>
            </a:fld>
            <a:endParaRPr lang="en-US"/>
          </a:p>
        </p:txBody>
      </p:sp>
    </p:spTree>
    <p:extLst>
      <p:ext uri="{BB962C8B-B14F-4D97-AF65-F5344CB8AC3E}">
        <p14:creationId xmlns:p14="http://schemas.microsoft.com/office/powerpoint/2010/main" val="10017208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sp>
        <p:nvSpPr>
          <p:cNvPr id="34" name="Google Shape;34;p3"/>
          <p:cNvSpPr txBox="1">
            <a:spLocks noGrp="1"/>
          </p:cNvSpPr>
          <p:nvPr>
            <p:ph type="title"/>
          </p:nvPr>
        </p:nvSpPr>
        <p:spPr>
          <a:xfrm>
            <a:off x="1600201" y="16936"/>
            <a:ext cx="7086600" cy="11430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lt1"/>
              </a:buClr>
              <a:buSzPts val="4400"/>
              <a:buFont typeface="Cambria"/>
              <a:buNone/>
              <a:defRPr sz="3300" b="0" i="0" u="none" strike="noStrike" cap="none">
                <a:solidFill>
                  <a:schemeClr val="lt1"/>
                </a:solidFill>
                <a:latin typeface="Cambria"/>
                <a:ea typeface="Cambria"/>
                <a:cs typeface="Cambria"/>
                <a:sym typeface="Cambria"/>
              </a:defRPr>
            </a:lvl1pPr>
            <a:lvl2pPr lvl="1">
              <a:spcBef>
                <a:spcPts val="0"/>
              </a:spcBef>
              <a:spcAft>
                <a:spcPts val="0"/>
              </a:spcAft>
              <a:buSzPts val="1400"/>
              <a:buNone/>
              <a:defRPr sz="1350"/>
            </a:lvl2pPr>
            <a:lvl3pPr lvl="2">
              <a:spcBef>
                <a:spcPts val="0"/>
              </a:spcBef>
              <a:spcAft>
                <a:spcPts val="0"/>
              </a:spcAft>
              <a:buSzPts val="1400"/>
              <a:buNone/>
              <a:defRPr sz="1350"/>
            </a:lvl3pPr>
            <a:lvl4pPr lvl="3">
              <a:spcBef>
                <a:spcPts val="0"/>
              </a:spcBef>
              <a:spcAft>
                <a:spcPts val="0"/>
              </a:spcAft>
              <a:buSzPts val="1400"/>
              <a:buNone/>
              <a:defRPr sz="1350"/>
            </a:lvl4pPr>
            <a:lvl5pPr lvl="4">
              <a:spcBef>
                <a:spcPts val="0"/>
              </a:spcBef>
              <a:spcAft>
                <a:spcPts val="0"/>
              </a:spcAft>
              <a:buSzPts val="1400"/>
              <a:buNone/>
              <a:defRPr sz="1350"/>
            </a:lvl5pPr>
            <a:lvl6pPr lvl="5">
              <a:spcBef>
                <a:spcPts val="0"/>
              </a:spcBef>
              <a:spcAft>
                <a:spcPts val="0"/>
              </a:spcAft>
              <a:buSzPts val="1400"/>
              <a:buNone/>
              <a:defRPr sz="1350"/>
            </a:lvl6pPr>
            <a:lvl7pPr lvl="6">
              <a:spcBef>
                <a:spcPts val="0"/>
              </a:spcBef>
              <a:spcAft>
                <a:spcPts val="0"/>
              </a:spcAft>
              <a:buSzPts val="1400"/>
              <a:buNone/>
              <a:defRPr sz="1350"/>
            </a:lvl7pPr>
            <a:lvl8pPr lvl="7">
              <a:spcBef>
                <a:spcPts val="0"/>
              </a:spcBef>
              <a:spcAft>
                <a:spcPts val="0"/>
              </a:spcAft>
              <a:buSzPts val="1400"/>
              <a:buNone/>
              <a:defRPr sz="1350"/>
            </a:lvl8pPr>
            <a:lvl9pPr lvl="8">
              <a:spcBef>
                <a:spcPts val="0"/>
              </a:spcBef>
              <a:spcAft>
                <a:spcPts val="0"/>
              </a:spcAft>
              <a:buSzPts val="1400"/>
              <a:buNone/>
              <a:defRPr sz="1350"/>
            </a:lvl9pPr>
          </a:lstStyle>
          <a:p>
            <a:endParaRPr dirty="0"/>
          </a:p>
        </p:txBody>
      </p:sp>
      <p:sp>
        <p:nvSpPr>
          <p:cNvPr id="40" name="Google Shape;40;p3"/>
          <p:cNvSpPr txBox="1">
            <a:spLocks noGrp="1"/>
          </p:cNvSpPr>
          <p:nvPr>
            <p:ph type="body" idx="1"/>
          </p:nvPr>
        </p:nvSpPr>
        <p:spPr>
          <a:xfrm>
            <a:off x="1600201" y="1388225"/>
            <a:ext cx="7162800" cy="5330536"/>
          </a:xfrm>
          <a:prstGeom prst="rect">
            <a:avLst/>
          </a:prstGeom>
          <a:noFill/>
          <a:ln>
            <a:noFill/>
          </a:ln>
        </p:spPr>
        <p:txBody>
          <a:bodyPr spcFirstLastPara="1" wrap="square" lIns="91425" tIns="45700" rIns="91425" bIns="45700" anchor="t" anchorCtr="0"/>
          <a:lstStyle>
            <a:lvl1pPr marL="342900" marR="0" lvl="0" indent="-285750" algn="l" rtl="0">
              <a:spcBef>
                <a:spcPts val="360"/>
              </a:spcBef>
              <a:spcAft>
                <a:spcPts val="0"/>
              </a:spcAft>
              <a:buClr>
                <a:schemeClr val="lt1"/>
              </a:buClr>
              <a:buSzPts val="2400"/>
              <a:buFont typeface="Arial"/>
              <a:buChar char="•"/>
              <a:defRPr sz="1800" b="0" i="0" u="none" strike="noStrike" cap="none">
                <a:solidFill>
                  <a:schemeClr val="lt1"/>
                </a:solidFill>
                <a:latin typeface="Calibri"/>
                <a:ea typeface="Calibri"/>
                <a:cs typeface="Calibri"/>
                <a:sym typeface="Calibri"/>
              </a:defRPr>
            </a:lvl1pPr>
            <a:lvl2pPr marL="685800" marR="0" lvl="1" indent="-276225" algn="l" rtl="0">
              <a:spcBef>
                <a:spcPts val="330"/>
              </a:spcBef>
              <a:spcAft>
                <a:spcPts val="0"/>
              </a:spcAft>
              <a:buClr>
                <a:schemeClr val="lt1"/>
              </a:buClr>
              <a:buSzPts val="2200"/>
              <a:buFont typeface="Arial"/>
              <a:buChar char="–"/>
              <a:defRPr sz="1650" b="0" i="0" u="none" strike="noStrike" cap="none">
                <a:solidFill>
                  <a:schemeClr val="lt1"/>
                </a:solidFill>
                <a:latin typeface="Calibri"/>
                <a:ea typeface="Calibri"/>
                <a:cs typeface="Calibri"/>
                <a:sym typeface="Calibri"/>
              </a:defRPr>
            </a:lvl2pPr>
            <a:lvl3pPr marL="1028700" marR="0" lvl="2" indent="-266700" algn="l" rtl="0">
              <a:spcBef>
                <a:spcPts val="300"/>
              </a:spcBef>
              <a:spcAft>
                <a:spcPts val="0"/>
              </a:spcAft>
              <a:buClr>
                <a:schemeClr val="lt1"/>
              </a:buClr>
              <a:buSzPts val="2000"/>
              <a:buFont typeface="Arial"/>
              <a:buChar char="•"/>
              <a:defRPr sz="1500" b="0" i="0" u="none" strike="noStrike" cap="none">
                <a:solidFill>
                  <a:schemeClr val="lt1"/>
                </a:solidFill>
                <a:latin typeface="Calibri"/>
                <a:ea typeface="Calibri"/>
                <a:cs typeface="Calibri"/>
                <a:sym typeface="Calibri"/>
              </a:defRPr>
            </a:lvl3pPr>
            <a:lvl4pPr marL="1371600" marR="0" lvl="3" indent="-257175" algn="l" rtl="0">
              <a:spcBef>
                <a:spcPts val="270"/>
              </a:spcBef>
              <a:spcAft>
                <a:spcPts val="0"/>
              </a:spcAft>
              <a:buClr>
                <a:schemeClr val="lt1"/>
              </a:buClr>
              <a:buSzPts val="1800"/>
              <a:buFont typeface="Arial"/>
              <a:buChar char="–"/>
              <a:defRPr sz="1350" b="0" i="0" u="none" strike="noStrike" cap="none">
                <a:solidFill>
                  <a:schemeClr val="lt1"/>
                </a:solidFill>
                <a:latin typeface="Calibri"/>
                <a:ea typeface="Calibri"/>
                <a:cs typeface="Calibri"/>
                <a:sym typeface="Calibri"/>
              </a:defRPr>
            </a:lvl4pPr>
            <a:lvl5pPr marL="1714500" marR="0" lvl="4" indent="-266700" algn="l" rtl="0">
              <a:spcBef>
                <a:spcPts val="300"/>
              </a:spcBef>
              <a:spcAft>
                <a:spcPts val="0"/>
              </a:spcAft>
              <a:buClr>
                <a:schemeClr val="lt1"/>
              </a:buClr>
              <a:buSzPts val="2000"/>
              <a:buFont typeface="Arial"/>
              <a:buChar char="»"/>
              <a:defRPr sz="1500" b="0" i="0" u="none" strike="noStrike" cap="none">
                <a:solidFill>
                  <a:schemeClr val="lt1"/>
                </a:solidFill>
                <a:latin typeface="Calibri"/>
                <a:ea typeface="Calibri"/>
                <a:cs typeface="Calibri"/>
                <a:sym typeface="Calibri"/>
              </a:defRPr>
            </a:lvl5pPr>
            <a:lvl6pPr marL="2057400" marR="0" lvl="5" indent="-266700" algn="l" rtl="0">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rtl="0">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rtl="0">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rtl="0">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dirty="0"/>
          </a:p>
        </p:txBody>
      </p:sp>
      <p:pic>
        <p:nvPicPr>
          <p:cNvPr id="9" name="Picture 8">
            <a:extLst>
              <a:ext uri="{FF2B5EF4-FFF2-40B4-BE49-F238E27FC236}">
                <a16:creationId xmlns:a16="http://schemas.microsoft.com/office/drawing/2014/main" id="{BE202B42-58F7-4A61-907D-1BCCB2EF0E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939" y="-1"/>
            <a:ext cx="1371555" cy="1388763"/>
          </a:xfrm>
          <a:prstGeom prst="rect">
            <a:avLst/>
          </a:prstGeom>
          <a:ln w="22225">
            <a:solidFill>
              <a:schemeClr val="bg1"/>
            </a:solidFill>
          </a:ln>
        </p:spPr>
      </p:pic>
      <p:pic>
        <p:nvPicPr>
          <p:cNvPr id="13" name="Picture 12">
            <a:extLst>
              <a:ext uri="{FF2B5EF4-FFF2-40B4-BE49-F238E27FC236}">
                <a16:creationId xmlns:a16="http://schemas.microsoft.com/office/drawing/2014/main" id="{75453B37-B2A1-46CA-96C5-FA5AD3EB324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447" y="3604823"/>
            <a:ext cx="1389941" cy="948127"/>
          </a:xfrm>
          <a:prstGeom prst="rect">
            <a:avLst/>
          </a:prstGeom>
          <a:ln w="22225">
            <a:solidFill>
              <a:schemeClr val="bg1"/>
            </a:solidFill>
          </a:ln>
        </p:spPr>
      </p:pic>
      <p:pic>
        <p:nvPicPr>
          <p:cNvPr id="15" name="Picture 14">
            <a:extLst>
              <a:ext uri="{FF2B5EF4-FFF2-40B4-BE49-F238E27FC236}">
                <a16:creationId xmlns:a16="http://schemas.microsoft.com/office/drawing/2014/main" id="{C9DF5C4C-508C-4662-A1B0-E2D48612A71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940" y="5391150"/>
            <a:ext cx="1371556" cy="1452891"/>
          </a:xfrm>
          <a:prstGeom prst="rect">
            <a:avLst/>
          </a:prstGeom>
          <a:ln w="22225">
            <a:solidFill>
              <a:schemeClr val="bg1"/>
            </a:solidFill>
          </a:ln>
        </p:spPr>
      </p:pic>
      <p:pic>
        <p:nvPicPr>
          <p:cNvPr id="5" name="Picture 4">
            <a:extLst>
              <a:ext uri="{FF2B5EF4-FFF2-40B4-BE49-F238E27FC236}">
                <a16:creationId xmlns:a16="http://schemas.microsoft.com/office/drawing/2014/main" id="{CA5B5167-3D6D-4BC9-83D1-BD74306647F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2940" y="1285087"/>
            <a:ext cx="1371556" cy="1267614"/>
          </a:xfrm>
          <a:prstGeom prst="rect">
            <a:avLst/>
          </a:prstGeom>
          <a:ln w="22225">
            <a:solidFill>
              <a:schemeClr val="bg1"/>
            </a:solidFill>
          </a:ln>
        </p:spPr>
      </p:pic>
      <p:pic>
        <p:nvPicPr>
          <p:cNvPr id="11" name="Picture 10">
            <a:extLst>
              <a:ext uri="{FF2B5EF4-FFF2-40B4-BE49-F238E27FC236}">
                <a16:creationId xmlns:a16="http://schemas.microsoft.com/office/drawing/2014/main" id="{E4DA7D68-65E4-4CF7-B1B3-81712456FFA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5447" y="2552562"/>
            <a:ext cx="1384496" cy="1020269"/>
          </a:xfrm>
          <a:prstGeom prst="rect">
            <a:avLst/>
          </a:prstGeom>
          <a:ln w="22225">
            <a:solidFill>
              <a:schemeClr val="bg1"/>
            </a:solidFill>
          </a:ln>
        </p:spPr>
      </p:pic>
      <p:pic>
        <p:nvPicPr>
          <p:cNvPr id="2" name="Picture 1">
            <a:extLst>
              <a:ext uri="{FF2B5EF4-FFF2-40B4-BE49-F238E27FC236}">
                <a16:creationId xmlns:a16="http://schemas.microsoft.com/office/drawing/2014/main" id="{B0E5E86C-E09F-D936-D1D9-765A5574FE6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2939" y="4584942"/>
            <a:ext cx="1366110" cy="948127"/>
          </a:xfrm>
          <a:prstGeom prst="rect">
            <a:avLst/>
          </a:prstGeom>
          <a:ln w="22225">
            <a:solidFill>
              <a:schemeClr val="bg1"/>
            </a:solidFill>
          </a:ln>
        </p:spPr>
      </p:pic>
    </p:spTree>
    <p:extLst>
      <p:ext uri="{BB962C8B-B14F-4D97-AF65-F5344CB8AC3E}">
        <p14:creationId xmlns:p14="http://schemas.microsoft.com/office/powerpoint/2010/main" val="1157039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84AD3BE-257E-4059-B330-DE7FCFE13B30}"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DC339-DD5E-41E1-B7DC-C44F4FA92BDB}" type="slidenum">
              <a:rPr lang="en-US" smtClean="0"/>
              <a:t>‹#›</a:t>
            </a:fld>
            <a:endParaRPr lang="en-US"/>
          </a:p>
        </p:txBody>
      </p:sp>
    </p:spTree>
    <p:extLst>
      <p:ext uri="{BB962C8B-B14F-4D97-AF65-F5344CB8AC3E}">
        <p14:creationId xmlns:p14="http://schemas.microsoft.com/office/powerpoint/2010/main" val="20408375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Staff Meeting</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E648C1-389F-4061-8930-7C892D30E1F8}" type="datetimeFigureOut">
              <a:rPr lang="en-US" smtClean="0"/>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02129D-A4A0-4ECA-9675-C954CFAE4759}" type="slidenum">
              <a:rPr lang="en-US" smtClean="0"/>
              <a:t>‹#›</a:t>
            </a:fld>
            <a:endParaRPr lang="en-US"/>
          </a:p>
        </p:txBody>
      </p:sp>
      <p:pic>
        <p:nvPicPr>
          <p:cNvPr id="7" name="Picture 2" descr="U.S. Fish and Wildlife Service&#10;emblem"/>
          <p:cNvPicPr>
            <a:picLocks noChangeAspect="1" noChangeArrowheads="1"/>
          </p:cNvPicPr>
          <p:nvPr/>
        </p:nvPicPr>
        <p:blipFill>
          <a:blip r:embed="rId15" cstate="print"/>
          <a:srcRect/>
          <a:stretch>
            <a:fillRect/>
          </a:stretch>
        </p:blipFill>
        <p:spPr bwMode="auto">
          <a:xfrm>
            <a:off x="0" y="0"/>
            <a:ext cx="685800" cy="762000"/>
          </a:xfrm>
          <a:prstGeom prst="rect">
            <a:avLst/>
          </a:prstGeom>
          <a:noFill/>
          <a:ln w="9525">
            <a:noFill/>
            <a:miter lim="800000"/>
            <a:headEnd/>
            <a:tailEnd/>
          </a:ln>
        </p:spPr>
      </p:pic>
      <p:sp>
        <p:nvSpPr>
          <p:cNvPr id="10" name="Rectangle 9"/>
          <p:cNvSpPr/>
          <p:nvPr/>
        </p:nvSpPr>
        <p:spPr>
          <a:xfrm>
            <a:off x="685800" y="0"/>
            <a:ext cx="8458200" cy="304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85800" y="-32266"/>
            <a:ext cx="8458200" cy="369332"/>
          </a:xfrm>
          <a:prstGeom prst="rect">
            <a:avLst/>
          </a:prstGeom>
          <a:solidFill>
            <a:schemeClr val="accent1">
              <a:lumMod val="75000"/>
            </a:schemeClr>
          </a:solidFill>
        </p:spPr>
        <p:txBody>
          <a:bodyPr wrap="square" rtlCol="0">
            <a:spAutoFit/>
          </a:bodyPr>
          <a:lstStyle/>
          <a:p>
            <a:r>
              <a:rPr lang="en-US" dirty="0">
                <a:solidFill>
                  <a:schemeClr val="bg1"/>
                </a:solidFill>
              </a:rPr>
              <a:t>Southeast Region – Raleigh Ecological Services Field Office</a:t>
            </a:r>
          </a:p>
        </p:txBody>
      </p:sp>
      <p:sp>
        <p:nvSpPr>
          <p:cNvPr id="12" name="TextBox 11"/>
          <p:cNvSpPr txBox="1"/>
          <p:nvPr/>
        </p:nvSpPr>
        <p:spPr>
          <a:xfrm>
            <a:off x="4343400" y="2362200"/>
            <a:ext cx="8458200" cy="369332"/>
          </a:xfrm>
          <a:prstGeom prst="rect">
            <a:avLst/>
          </a:prstGeom>
          <a:noFill/>
        </p:spPr>
        <p:txBody>
          <a:bodyPr wrap="square" rtlCol="0">
            <a:spAutoFit/>
          </a:bodyPr>
          <a:lstStyle/>
          <a:p>
            <a:r>
              <a:rPr lang="en-US">
                <a:solidFill>
                  <a:schemeClr val="bg1"/>
                </a:solidFill>
              </a:rPr>
              <a:t>Mississippi</a:t>
            </a:r>
            <a:r>
              <a:rPr lang="en-US" baseline="0">
                <a:solidFill>
                  <a:schemeClr val="bg1"/>
                </a:solidFill>
              </a:rPr>
              <a:t> Field Office</a:t>
            </a:r>
            <a:endParaRPr lang="en-US">
              <a:solidFill>
                <a:schemeClr val="bg1"/>
              </a:solidFill>
            </a:endParaRPr>
          </a:p>
        </p:txBody>
      </p:sp>
    </p:spTree>
    <p:extLst>
      <p:ext uri="{BB962C8B-B14F-4D97-AF65-F5344CB8AC3E}">
        <p14:creationId xmlns:p14="http://schemas.microsoft.com/office/powerpoint/2010/main" val="1803306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 id="214748367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F243E"/>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1301066487"/>
      </p:ext>
    </p:extLst>
  </p:cSld>
  <p:clrMap bg1="lt1" tx1="dk1" bg2="dk2" tx2="lt2" accent1="accent1" accent2="accent2" accent3="accent3" accent4="accent4" accent5="accent5" accent6="accent6" hlink="hlink" folHlink="folHlink"/>
  <p:sldLayoutIdLst>
    <p:sldLayoutId id="2147483676" r:id="rId1"/>
    <p:sldLayoutId id="2147483677"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chrome-extension://efaidnbmnnnibpcajpcglclefindmkaj/https:/www.fws.gov/sites/default/files/policy/pdfs/fws-esa-compensatory-mitigation-policy-amended_20260213.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54A7680-6D6A-07E7-8097-9E6557FAE997}"/>
              </a:ext>
            </a:extLst>
          </p:cNvPr>
          <p:cNvSpPr txBox="1">
            <a:spLocks/>
          </p:cNvSpPr>
          <p:nvPr/>
        </p:nvSpPr>
        <p:spPr>
          <a:xfrm>
            <a:off x="1557493" y="618405"/>
            <a:ext cx="7027119" cy="257642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400"/>
              <a:buFont typeface="Cambria"/>
              <a:buNone/>
              <a:defRPr sz="3300" b="0" i="0" u="none" strike="noStrike" cap="none">
                <a:solidFill>
                  <a:schemeClr val="lt1"/>
                </a:solidFill>
                <a:latin typeface="Cambria"/>
                <a:ea typeface="Cambria"/>
                <a:cs typeface="Cambria"/>
                <a:sym typeface="Cambria"/>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pPr algn="ctr"/>
            <a:br>
              <a:rPr lang="en-US" sz="4800" kern="0" dirty="0"/>
            </a:br>
            <a:r>
              <a:rPr lang="en-US" sz="4800" kern="0" dirty="0"/>
              <a:t>RCW Conservation Strategy </a:t>
            </a:r>
          </a:p>
          <a:p>
            <a:pPr algn="ctr"/>
            <a:r>
              <a:rPr lang="en-US" sz="4800" kern="0" dirty="0"/>
              <a:t>for North Carolina</a:t>
            </a:r>
            <a:br>
              <a:rPr lang="en-US" sz="4800" kern="0" dirty="0"/>
            </a:br>
            <a:endParaRPr lang="en-US" sz="4800" kern="0" dirty="0"/>
          </a:p>
        </p:txBody>
      </p:sp>
      <p:sp>
        <p:nvSpPr>
          <p:cNvPr id="9" name="Subtitle 2">
            <a:extLst>
              <a:ext uri="{FF2B5EF4-FFF2-40B4-BE49-F238E27FC236}">
                <a16:creationId xmlns:a16="http://schemas.microsoft.com/office/drawing/2014/main" id="{BDB58B1D-9BFD-1231-024D-8FC8BF027862}"/>
              </a:ext>
            </a:extLst>
          </p:cNvPr>
          <p:cNvSpPr txBox="1">
            <a:spLocks/>
          </p:cNvSpPr>
          <p:nvPr/>
        </p:nvSpPr>
        <p:spPr>
          <a:xfrm>
            <a:off x="1870652" y="4350936"/>
            <a:ext cx="6400800" cy="2182528"/>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L="342900" marR="0" lvl="0" indent="-285750" algn="l" rtl="0">
              <a:lnSpc>
                <a:spcPct val="100000"/>
              </a:lnSpc>
              <a:spcBef>
                <a:spcPts val="360"/>
              </a:spcBef>
              <a:spcAft>
                <a:spcPts val="0"/>
              </a:spcAft>
              <a:buClr>
                <a:schemeClr val="lt1"/>
              </a:buClr>
              <a:buSzPts val="2400"/>
              <a:buFont typeface="Arial"/>
              <a:buChar char="•"/>
              <a:defRPr sz="1800" b="0" i="0" u="none" strike="noStrike" cap="none">
                <a:solidFill>
                  <a:schemeClr val="lt1"/>
                </a:solidFill>
                <a:latin typeface="Calibri"/>
                <a:ea typeface="Calibri"/>
                <a:cs typeface="Calibri"/>
                <a:sym typeface="Calibri"/>
              </a:defRPr>
            </a:lvl1pPr>
            <a:lvl2pPr marL="685800" marR="0" lvl="1" indent="-276225" algn="l" rtl="0">
              <a:lnSpc>
                <a:spcPct val="100000"/>
              </a:lnSpc>
              <a:spcBef>
                <a:spcPts val="330"/>
              </a:spcBef>
              <a:spcAft>
                <a:spcPts val="0"/>
              </a:spcAft>
              <a:buClr>
                <a:schemeClr val="lt1"/>
              </a:buClr>
              <a:buSzPts val="2200"/>
              <a:buFont typeface="Arial"/>
              <a:buChar char="–"/>
              <a:defRPr sz="1650" b="0" i="0" u="none" strike="noStrike" cap="none">
                <a:solidFill>
                  <a:schemeClr val="lt1"/>
                </a:solidFill>
                <a:latin typeface="Calibri"/>
                <a:ea typeface="Calibri"/>
                <a:cs typeface="Calibri"/>
                <a:sym typeface="Calibri"/>
              </a:defRPr>
            </a:lvl2pPr>
            <a:lvl3pPr marL="1028700" marR="0" lvl="2" indent="-266700" algn="l" rtl="0">
              <a:lnSpc>
                <a:spcPct val="100000"/>
              </a:lnSpc>
              <a:spcBef>
                <a:spcPts val="300"/>
              </a:spcBef>
              <a:spcAft>
                <a:spcPts val="0"/>
              </a:spcAft>
              <a:buClr>
                <a:schemeClr val="lt1"/>
              </a:buClr>
              <a:buSzPts val="2000"/>
              <a:buFont typeface="Arial"/>
              <a:buChar char="•"/>
              <a:defRPr sz="1500" b="0" i="0" u="none" strike="noStrike" cap="none">
                <a:solidFill>
                  <a:schemeClr val="lt1"/>
                </a:solidFill>
                <a:latin typeface="Calibri"/>
                <a:ea typeface="Calibri"/>
                <a:cs typeface="Calibri"/>
                <a:sym typeface="Calibri"/>
              </a:defRPr>
            </a:lvl3pPr>
            <a:lvl4pPr marL="1371600" marR="0" lvl="3" indent="-257175" algn="l" rtl="0">
              <a:lnSpc>
                <a:spcPct val="100000"/>
              </a:lnSpc>
              <a:spcBef>
                <a:spcPts val="270"/>
              </a:spcBef>
              <a:spcAft>
                <a:spcPts val="0"/>
              </a:spcAft>
              <a:buClr>
                <a:schemeClr val="lt1"/>
              </a:buClr>
              <a:buSzPts val="1800"/>
              <a:buFont typeface="Arial"/>
              <a:buChar char="–"/>
              <a:defRPr sz="1350" b="0" i="0" u="none" strike="noStrike" cap="none">
                <a:solidFill>
                  <a:schemeClr val="lt1"/>
                </a:solidFill>
                <a:latin typeface="Calibri"/>
                <a:ea typeface="Calibri"/>
                <a:cs typeface="Calibri"/>
                <a:sym typeface="Calibri"/>
              </a:defRPr>
            </a:lvl4pPr>
            <a:lvl5pPr marL="1714500" marR="0" lvl="4" indent="-266700" algn="l" rtl="0">
              <a:lnSpc>
                <a:spcPct val="100000"/>
              </a:lnSpc>
              <a:spcBef>
                <a:spcPts val="300"/>
              </a:spcBef>
              <a:spcAft>
                <a:spcPts val="0"/>
              </a:spcAft>
              <a:buClr>
                <a:schemeClr val="lt1"/>
              </a:buClr>
              <a:buSzPts val="2000"/>
              <a:buFont typeface="Arial"/>
              <a:buChar char="»"/>
              <a:defRPr sz="1500" b="0" i="0" u="none" strike="noStrike" cap="none">
                <a:solidFill>
                  <a:schemeClr val="lt1"/>
                </a:solidFill>
                <a:latin typeface="Calibri"/>
                <a:ea typeface="Calibri"/>
                <a:cs typeface="Calibri"/>
                <a:sym typeface="Calibri"/>
              </a:defRPr>
            </a:lvl5pPr>
            <a:lvl6pPr marL="2057400" marR="0" lvl="5" indent="-266700"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pPr marL="57150" indent="0" algn="ctr">
              <a:buNone/>
            </a:pPr>
            <a:r>
              <a:rPr lang="en-US" sz="2400" kern="0" dirty="0"/>
              <a:t>September 2026 – NCSCP</a:t>
            </a:r>
          </a:p>
          <a:p>
            <a:pPr marL="57150" indent="0" algn="ctr">
              <a:buNone/>
            </a:pPr>
            <a:endParaRPr lang="en-US" sz="2400" kern="0" dirty="0"/>
          </a:p>
          <a:p>
            <a:pPr marL="57150" indent="0" algn="ctr">
              <a:buNone/>
            </a:pPr>
            <a:r>
              <a:rPr lang="en-US" sz="2400" kern="0" dirty="0"/>
              <a:t>Nicole Sikula</a:t>
            </a:r>
          </a:p>
          <a:p>
            <a:pPr marL="57150" indent="0" algn="ctr">
              <a:buNone/>
            </a:pPr>
            <a:r>
              <a:rPr lang="en-US" sz="2400" kern="0" dirty="0"/>
              <a:t>USFWS, Acting Deputy Field Supervisor</a:t>
            </a:r>
          </a:p>
          <a:p>
            <a:pPr marL="57150" indent="0" algn="ctr">
              <a:buNone/>
            </a:pPr>
            <a:r>
              <a:rPr lang="en-US" sz="2400" kern="0" dirty="0"/>
              <a:t>Raleigh Ecological Services Field Office</a:t>
            </a:r>
          </a:p>
          <a:p>
            <a:pPr marL="57150" indent="0" algn="ctr">
              <a:buNone/>
            </a:pPr>
            <a:endParaRPr lang="en-US" sz="2400" kern="0" dirty="0"/>
          </a:p>
        </p:txBody>
      </p:sp>
    </p:spTree>
    <p:extLst>
      <p:ext uri="{BB962C8B-B14F-4D97-AF65-F5344CB8AC3E}">
        <p14:creationId xmlns:p14="http://schemas.microsoft.com/office/powerpoint/2010/main" val="2910686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2AFB4-CF68-6672-6D3C-49A5F59B50D6}"/>
              </a:ext>
            </a:extLst>
          </p:cNvPr>
          <p:cNvSpPr>
            <a:spLocks noGrp="1"/>
          </p:cNvSpPr>
          <p:nvPr>
            <p:ph type="title"/>
          </p:nvPr>
        </p:nvSpPr>
        <p:spPr>
          <a:xfrm>
            <a:off x="457200" y="408453"/>
            <a:ext cx="8229600" cy="833726"/>
          </a:xfrm>
        </p:spPr>
        <p:txBody>
          <a:bodyPr/>
          <a:lstStyle/>
          <a:p>
            <a:r>
              <a:rPr lang="en-US" dirty="0"/>
              <a:t>Outline</a:t>
            </a:r>
          </a:p>
        </p:txBody>
      </p:sp>
      <p:sp>
        <p:nvSpPr>
          <p:cNvPr id="3" name="Content Placeholder 2">
            <a:extLst>
              <a:ext uri="{FF2B5EF4-FFF2-40B4-BE49-F238E27FC236}">
                <a16:creationId xmlns:a16="http://schemas.microsoft.com/office/drawing/2014/main" id="{B2838D29-D2B7-6E78-92D2-24D3D3CDB25A}"/>
              </a:ext>
            </a:extLst>
          </p:cNvPr>
          <p:cNvSpPr>
            <a:spLocks noGrp="1"/>
          </p:cNvSpPr>
          <p:nvPr>
            <p:ph idx="1"/>
          </p:nvPr>
        </p:nvSpPr>
        <p:spPr>
          <a:xfrm>
            <a:off x="747132" y="1538868"/>
            <a:ext cx="7939667" cy="5319132"/>
          </a:xfrm>
        </p:spPr>
        <p:txBody>
          <a:bodyPr>
            <a:normAutofit/>
          </a:bodyPr>
          <a:lstStyle/>
          <a:p>
            <a:pPr>
              <a:spcBef>
                <a:spcPts val="1200"/>
              </a:spcBef>
            </a:pPr>
            <a:r>
              <a:rPr lang="en-US" sz="2600" dirty="0"/>
              <a:t>Purpose and Need</a:t>
            </a:r>
          </a:p>
          <a:p>
            <a:pPr>
              <a:spcBef>
                <a:spcPts val="1200"/>
              </a:spcBef>
            </a:pPr>
            <a:r>
              <a:rPr lang="en-US" sz="2600" dirty="0"/>
              <a:t>Timeline</a:t>
            </a:r>
            <a:endParaRPr lang="en-US" sz="2400" dirty="0"/>
          </a:p>
          <a:p>
            <a:pPr>
              <a:spcBef>
                <a:spcPts val="1200"/>
              </a:spcBef>
            </a:pPr>
            <a:r>
              <a:rPr lang="en-US" sz="2600" dirty="0"/>
              <a:t>Overall Structure of the Strategy</a:t>
            </a:r>
          </a:p>
          <a:p>
            <a:pPr>
              <a:spcBef>
                <a:spcPts val="1200"/>
              </a:spcBef>
            </a:pPr>
            <a:r>
              <a:rPr lang="en-US" sz="2600" dirty="0"/>
              <a:t>Standard RCW AMMs </a:t>
            </a:r>
            <a:r>
              <a:rPr lang="en-US" sz="2000" dirty="0"/>
              <a:t>(Avoidance &amp; Minimization Measures)</a:t>
            </a:r>
          </a:p>
          <a:p>
            <a:pPr>
              <a:spcBef>
                <a:spcPts val="1200"/>
              </a:spcBef>
            </a:pPr>
            <a:r>
              <a:rPr lang="en-US" sz="2600" dirty="0"/>
              <a:t>Conservation-focused Consultation Options</a:t>
            </a:r>
          </a:p>
          <a:p>
            <a:pPr>
              <a:spcBef>
                <a:spcPts val="1200"/>
              </a:spcBef>
            </a:pPr>
            <a:r>
              <a:rPr lang="en-US" sz="2600" dirty="0"/>
              <a:t>Strategy’s Conservation Measures</a:t>
            </a:r>
          </a:p>
          <a:p>
            <a:pPr>
              <a:spcBef>
                <a:spcPts val="1200"/>
              </a:spcBef>
            </a:pPr>
            <a:r>
              <a:rPr lang="en-US" sz="2600" dirty="0"/>
              <a:t>Strategy’s Mitigation Measures</a:t>
            </a:r>
          </a:p>
          <a:p>
            <a:pPr>
              <a:spcBef>
                <a:spcPts val="1200"/>
              </a:spcBef>
            </a:pPr>
            <a:r>
              <a:rPr lang="en-US" sz="2600" dirty="0"/>
              <a:t>Effectiveness Monitoring</a:t>
            </a:r>
          </a:p>
          <a:p>
            <a:pPr>
              <a:spcBef>
                <a:spcPts val="1200"/>
              </a:spcBef>
            </a:pPr>
            <a:r>
              <a:rPr lang="en-US" sz="2600" dirty="0"/>
              <a:t>An RCW Fund </a:t>
            </a:r>
          </a:p>
        </p:txBody>
      </p:sp>
    </p:spTree>
    <p:extLst>
      <p:ext uri="{BB962C8B-B14F-4D97-AF65-F5344CB8AC3E}">
        <p14:creationId xmlns:p14="http://schemas.microsoft.com/office/powerpoint/2010/main" val="298049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23FC-8AE1-9718-3CF1-D0587338AE5D}"/>
              </a:ext>
            </a:extLst>
          </p:cNvPr>
          <p:cNvSpPr>
            <a:spLocks noGrp="1"/>
          </p:cNvSpPr>
          <p:nvPr>
            <p:ph type="title"/>
          </p:nvPr>
        </p:nvSpPr>
        <p:spPr/>
        <p:txBody>
          <a:bodyPr/>
          <a:lstStyle/>
          <a:p>
            <a:r>
              <a:rPr lang="en-US" dirty="0"/>
              <a:t>Purpose and Need</a:t>
            </a:r>
          </a:p>
        </p:txBody>
      </p:sp>
      <p:sp>
        <p:nvSpPr>
          <p:cNvPr id="3" name="Content Placeholder 2">
            <a:extLst>
              <a:ext uri="{FF2B5EF4-FFF2-40B4-BE49-F238E27FC236}">
                <a16:creationId xmlns:a16="http://schemas.microsoft.com/office/drawing/2014/main" id="{7458D364-5CDE-40C9-E116-45E278494177}"/>
              </a:ext>
            </a:extLst>
          </p:cNvPr>
          <p:cNvSpPr>
            <a:spLocks noGrp="1"/>
          </p:cNvSpPr>
          <p:nvPr>
            <p:ph idx="1"/>
          </p:nvPr>
        </p:nvSpPr>
        <p:spPr/>
        <p:txBody>
          <a:bodyPr>
            <a:normAutofit fontScale="92500" lnSpcReduction="10000"/>
          </a:bodyPr>
          <a:lstStyle/>
          <a:p>
            <a:pPr marL="514350" indent="-514350">
              <a:buFont typeface="+mj-lt"/>
              <a:buAutoNum type="arabicPeriod"/>
            </a:pPr>
            <a:r>
              <a:rPr lang="en-US" dirty="0"/>
              <a:t>Prioritize our greatest needs for expanding NC RCW populations.</a:t>
            </a:r>
          </a:p>
          <a:p>
            <a:pPr marL="514350" indent="-514350">
              <a:buFont typeface="+mj-lt"/>
              <a:buAutoNum type="arabicPeriod"/>
            </a:pPr>
            <a:endParaRPr lang="en-US" dirty="0"/>
          </a:p>
          <a:p>
            <a:pPr marL="514350" indent="-514350">
              <a:buFont typeface="+mj-lt"/>
              <a:buAutoNum type="arabicPeriod"/>
            </a:pPr>
            <a:r>
              <a:rPr lang="en-US" dirty="0"/>
              <a:t>Provide streamlined RCW consultation options for small projects that may “take” RCWs.</a:t>
            </a:r>
          </a:p>
          <a:p>
            <a:pPr marL="514350" indent="-514350">
              <a:buFont typeface="+mj-lt"/>
              <a:buAutoNum type="arabicPeriod"/>
            </a:pPr>
            <a:endParaRPr lang="en-US" dirty="0"/>
          </a:p>
          <a:p>
            <a:pPr marL="514350" indent="-514350">
              <a:buFont typeface="+mj-lt"/>
              <a:buAutoNum type="arabicPeriod"/>
            </a:pPr>
            <a:r>
              <a:rPr lang="en-US" dirty="0"/>
              <a:t>Develop a means to implement prioritized RCW conservation actions using offsets from the streamlined consultation process.</a:t>
            </a:r>
          </a:p>
          <a:p>
            <a:pPr marL="0" indent="0">
              <a:buNone/>
            </a:pPr>
            <a:endParaRPr lang="en-US" dirty="0"/>
          </a:p>
        </p:txBody>
      </p:sp>
    </p:spTree>
    <p:extLst>
      <p:ext uri="{BB962C8B-B14F-4D97-AF65-F5344CB8AC3E}">
        <p14:creationId xmlns:p14="http://schemas.microsoft.com/office/powerpoint/2010/main" val="1413386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3F8DE-44AD-EECC-CF4E-2402D248F8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95D663-3CB4-B89E-2150-163BBC22A311}"/>
              </a:ext>
            </a:extLst>
          </p:cNvPr>
          <p:cNvSpPr>
            <a:spLocks noGrp="1"/>
          </p:cNvSpPr>
          <p:nvPr>
            <p:ph type="title"/>
          </p:nvPr>
        </p:nvSpPr>
        <p:spPr>
          <a:xfrm>
            <a:off x="457200" y="274638"/>
            <a:ext cx="8229600" cy="833726"/>
          </a:xfrm>
        </p:spPr>
        <p:txBody>
          <a:bodyPr/>
          <a:lstStyle/>
          <a:p>
            <a:r>
              <a:rPr lang="en-US" dirty="0"/>
              <a:t>Timeline</a:t>
            </a:r>
          </a:p>
        </p:txBody>
      </p:sp>
      <p:cxnSp>
        <p:nvCxnSpPr>
          <p:cNvPr id="7" name="Straight Connector 6">
            <a:extLst>
              <a:ext uri="{FF2B5EF4-FFF2-40B4-BE49-F238E27FC236}">
                <a16:creationId xmlns:a16="http://schemas.microsoft.com/office/drawing/2014/main" id="{C9AABAF0-7B14-2939-0EF6-C8DE63BDB3BB}"/>
              </a:ext>
            </a:extLst>
          </p:cNvPr>
          <p:cNvCxnSpPr>
            <a:cxnSpLocks/>
          </p:cNvCxnSpPr>
          <p:nvPr/>
        </p:nvCxnSpPr>
        <p:spPr>
          <a:xfrm flipV="1">
            <a:off x="713678" y="1349296"/>
            <a:ext cx="0" cy="429321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E7F0606-DA22-A3C3-F63E-62E6E33F0407}"/>
              </a:ext>
            </a:extLst>
          </p:cNvPr>
          <p:cNvSpPr txBox="1"/>
          <p:nvPr/>
        </p:nvSpPr>
        <p:spPr>
          <a:xfrm>
            <a:off x="903254" y="1282390"/>
            <a:ext cx="8240746" cy="4801314"/>
          </a:xfrm>
          <a:prstGeom prst="rect">
            <a:avLst/>
          </a:prstGeom>
          <a:noFill/>
        </p:spPr>
        <p:txBody>
          <a:bodyPr wrap="square" rtlCol="0">
            <a:spAutoFit/>
          </a:bodyPr>
          <a:lstStyle/>
          <a:p>
            <a:pPr marL="285750" indent="-285750">
              <a:buFont typeface="Arial" panose="020B0604020202020204" pitchFamily="34" charset="0"/>
              <a:buChar char="•"/>
            </a:pPr>
            <a:r>
              <a:rPr lang="en-US" dirty="0"/>
              <a:t>August 27, 2025 – Internal Mtg with USFWS Region &amp; RCW Recovery Coordinator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January 27, 2026 – Virtual Mtg with NC RCW experts</a:t>
            </a:r>
          </a:p>
          <a:p>
            <a:pPr marL="285750" indent="-285750">
              <a:buFont typeface="Arial" panose="020B0604020202020204" pitchFamily="34" charset="0"/>
              <a:buChar char="•"/>
            </a:pPr>
            <a:r>
              <a:rPr lang="en-US" dirty="0"/>
              <a:t>January 27, 2026 – Rough draft provided to RCW experts for review</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May 6, 2026 – Version 2 provided to internal USFWS Region 4 RCW experts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August 4, 2026 – Version 3 provided to RCW stakeholders for final review</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Hope to finalize Strategy and its Programmatic BO by end of calendar year.</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078787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1008-713B-A1DE-532A-B47793BA37AC}"/>
              </a:ext>
            </a:extLst>
          </p:cNvPr>
          <p:cNvSpPr>
            <a:spLocks noGrp="1"/>
          </p:cNvSpPr>
          <p:nvPr>
            <p:ph type="title"/>
          </p:nvPr>
        </p:nvSpPr>
        <p:spPr/>
        <p:txBody>
          <a:bodyPr/>
          <a:lstStyle/>
          <a:p>
            <a:r>
              <a:rPr lang="en-US" dirty="0"/>
              <a:t>Overall Structure of the Strategy</a:t>
            </a:r>
          </a:p>
        </p:txBody>
      </p:sp>
      <p:sp>
        <p:nvSpPr>
          <p:cNvPr id="3" name="Content Placeholder 2">
            <a:extLst>
              <a:ext uri="{FF2B5EF4-FFF2-40B4-BE49-F238E27FC236}">
                <a16:creationId xmlns:a16="http://schemas.microsoft.com/office/drawing/2014/main" id="{43B496FE-2D99-0B99-A76F-A88B80CA33F4}"/>
              </a:ext>
            </a:extLst>
          </p:cNvPr>
          <p:cNvSpPr>
            <a:spLocks noGrp="1"/>
          </p:cNvSpPr>
          <p:nvPr>
            <p:ph idx="1"/>
          </p:nvPr>
        </p:nvSpPr>
        <p:spPr/>
        <p:txBody>
          <a:bodyPr/>
          <a:lstStyle/>
          <a:p>
            <a:r>
              <a:rPr lang="en-US" dirty="0"/>
              <a:t>Introductory Sections 1-4</a:t>
            </a:r>
          </a:p>
          <a:p>
            <a:r>
              <a:rPr lang="en-US" dirty="0"/>
              <a:t>NC Conservation Priorities, Section 5</a:t>
            </a:r>
          </a:p>
          <a:p>
            <a:r>
              <a:rPr lang="en-US" dirty="0"/>
              <a:t>RCW Standard AMMs, Section 6</a:t>
            </a:r>
          </a:p>
          <a:p>
            <a:r>
              <a:rPr lang="en-US" dirty="0"/>
              <a:t>Conservation-focused Consultation Options (CFCOs), Section 7</a:t>
            </a:r>
          </a:p>
          <a:p>
            <a:pPr lvl="1"/>
            <a:r>
              <a:rPr lang="en-US" dirty="0"/>
              <a:t>Strategy’s Conservation Measures (for the Service’s PBO)</a:t>
            </a:r>
          </a:p>
          <a:p>
            <a:r>
              <a:rPr lang="en-US" dirty="0"/>
              <a:t>Effectiveness Monitoring, Section 8</a:t>
            </a:r>
          </a:p>
        </p:txBody>
      </p:sp>
    </p:spTree>
    <p:extLst>
      <p:ext uri="{BB962C8B-B14F-4D97-AF65-F5344CB8AC3E}">
        <p14:creationId xmlns:p14="http://schemas.microsoft.com/office/powerpoint/2010/main" val="2562671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08B0E-060B-1FBA-B29A-E2750B814789}"/>
              </a:ext>
            </a:extLst>
          </p:cNvPr>
          <p:cNvSpPr>
            <a:spLocks noGrp="1"/>
          </p:cNvSpPr>
          <p:nvPr>
            <p:ph type="title"/>
          </p:nvPr>
        </p:nvSpPr>
        <p:spPr>
          <a:xfrm>
            <a:off x="457200" y="274638"/>
            <a:ext cx="8229600" cy="918542"/>
          </a:xfrm>
        </p:spPr>
        <p:txBody>
          <a:bodyPr/>
          <a:lstStyle/>
          <a:p>
            <a:r>
              <a:rPr lang="en-US" dirty="0"/>
              <a:t>Priority Conservation Areas</a:t>
            </a:r>
          </a:p>
        </p:txBody>
      </p:sp>
      <p:pic>
        <p:nvPicPr>
          <p:cNvPr id="5" name="Content Placeholder 4">
            <a:extLst>
              <a:ext uri="{FF2B5EF4-FFF2-40B4-BE49-F238E27FC236}">
                <a16:creationId xmlns:a16="http://schemas.microsoft.com/office/drawing/2014/main" id="{31C14776-898D-5624-EBC1-1A3ADB4CAD5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5188" y="1092821"/>
            <a:ext cx="7245529" cy="5765180"/>
          </a:xfrm>
          <a:prstGeom prst="rect">
            <a:avLst/>
          </a:prstGeom>
        </p:spPr>
      </p:pic>
    </p:spTree>
    <p:extLst>
      <p:ext uri="{BB962C8B-B14F-4D97-AF65-F5344CB8AC3E}">
        <p14:creationId xmlns:p14="http://schemas.microsoft.com/office/powerpoint/2010/main" val="2999744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EA92-D4A1-FA5C-34F7-7C26BF4E9B4F}"/>
              </a:ext>
            </a:extLst>
          </p:cNvPr>
          <p:cNvSpPr>
            <a:spLocks noGrp="1"/>
          </p:cNvSpPr>
          <p:nvPr>
            <p:ph type="title"/>
          </p:nvPr>
        </p:nvSpPr>
        <p:spPr>
          <a:xfrm>
            <a:off x="457200" y="274638"/>
            <a:ext cx="8229600" cy="918542"/>
          </a:xfrm>
        </p:spPr>
        <p:txBody>
          <a:bodyPr/>
          <a:lstStyle/>
          <a:p>
            <a:r>
              <a:rPr lang="en-US" dirty="0"/>
              <a:t>Conservation Priorities</a:t>
            </a:r>
          </a:p>
        </p:txBody>
      </p:sp>
      <p:sp>
        <p:nvSpPr>
          <p:cNvPr id="6" name="Content Placeholder 5">
            <a:extLst>
              <a:ext uri="{FF2B5EF4-FFF2-40B4-BE49-F238E27FC236}">
                <a16:creationId xmlns:a16="http://schemas.microsoft.com/office/drawing/2014/main" id="{5FECED52-69AC-AED9-B4C4-20D06837E5DB}"/>
              </a:ext>
            </a:extLst>
          </p:cNvPr>
          <p:cNvSpPr>
            <a:spLocks noGrp="1"/>
          </p:cNvSpPr>
          <p:nvPr>
            <p:ph idx="1"/>
          </p:nvPr>
        </p:nvSpPr>
        <p:spPr>
          <a:xfrm>
            <a:off x="323385" y="1449660"/>
            <a:ext cx="8497229" cy="4821470"/>
          </a:xfrm>
        </p:spPr>
        <p:txBody>
          <a:bodyPr>
            <a:normAutofit fontScale="77500" lnSpcReduction="20000"/>
          </a:bodyPr>
          <a:lstStyle/>
          <a:p>
            <a:r>
              <a:rPr lang="en-US" b="1" u="sng" dirty="0"/>
              <a:t>Northeast PCA</a:t>
            </a:r>
            <a:r>
              <a:rPr lang="en-US" dirty="0"/>
              <a:t>: </a:t>
            </a:r>
            <a:r>
              <a:rPr lang="en-US" b="1" dirty="0"/>
              <a:t>Assess</a:t>
            </a:r>
            <a:r>
              <a:rPr lang="en-US" dirty="0"/>
              <a:t> the current baseline and future viability of Northeast North Carolina (NENC) populations and identify viable recruitment habitats. </a:t>
            </a:r>
            <a:r>
              <a:rPr lang="en-US" b="1" dirty="0"/>
              <a:t>Enhance</a:t>
            </a:r>
            <a:r>
              <a:rPr lang="en-US" dirty="0"/>
              <a:t> and </a:t>
            </a:r>
            <a:r>
              <a:rPr lang="en-US" b="1" dirty="0"/>
              <a:t>augment</a:t>
            </a:r>
            <a:r>
              <a:rPr lang="en-US" dirty="0"/>
              <a:t> viable habitats.</a:t>
            </a:r>
          </a:p>
          <a:p>
            <a:r>
              <a:rPr lang="en-US" b="1" u="sng" dirty="0"/>
              <a:t>Coastal Plain PCA</a:t>
            </a:r>
            <a:r>
              <a:rPr lang="en-US" dirty="0"/>
              <a:t>: </a:t>
            </a:r>
            <a:r>
              <a:rPr lang="en-US" b="1" dirty="0"/>
              <a:t>Assess</a:t>
            </a:r>
            <a:r>
              <a:rPr lang="en-US" dirty="0"/>
              <a:t> protected lands’ capacity for sustaining RCW populations. Increase and </a:t>
            </a:r>
            <a:r>
              <a:rPr lang="en-US" b="1" dirty="0"/>
              <a:t>expand</a:t>
            </a:r>
            <a:r>
              <a:rPr lang="en-US" dirty="0"/>
              <a:t> current populations using strategic recruitment and habitat </a:t>
            </a:r>
            <a:r>
              <a:rPr lang="en-US" b="1" dirty="0"/>
              <a:t>enhance</a:t>
            </a:r>
            <a:r>
              <a:rPr lang="en-US" dirty="0"/>
              <a:t>ment. Strengthen protections for vulnerable populations and </a:t>
            </a:r>
            <a:r>
              <a:rPr lang="en-US" b="1" dirty="0"/>
              <a:t>maintain</a:t>
            </a:r>
            <a:r>
              <a:rPr lang="en-US" dirty="0"/>
              <a:t> habitats with routine prescribed fire.</a:t>
            </a:r>
          </a:p>
          <a:p>
            <a:r>
              <a:rPr lang="en-US" b="1" u="sng" dirty="0"/>
              <a:t>Sandhills PCA</a:t>
            </a:r>
            <a:r>
              <a:rPr lang="en-US" dirty="0"/>
              <a:t>: </a:t>
            </a:r>
            <a:r>
              <a:rPr lang="en-US" b="1" dirty="0"/>
              <a:t>Maintain</a:t>
            </a:r>
            <a:r>
              <a:rPr lang="en-US" dirty="0"/>
              <a:t> the combined East and West Sandhills population by strengthening connectivity and seek opportunities to further </a:t>
            </a:r>
            <a:r>
              <a:rPr lang="en-US" b="1" dirty="0"/>
              <a:t>expand</a:t>
            </a:r>
            <a:r>
              <a:rPr lang="en-US" dirty="0"/>
              <a:t> protected and occupied habitats.</a:t>
            </a:r>
          </a:p>
          <a:p>
            <a:endParaRPr lang="en-US" dirty="0"/>
          </a:p>
        </p:txBody>
      </p:sp>
    </p:spTree>
    <p:extLst>
      <p:ext uri="{BB962C8B-B14F-4D97-AF65-F5344CB8AC3E}">
        <p14:creationId xmlns:p14="http://schemas.microsoft.com/office/powerpoint/2010/main" val="4060135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91027-A334-96BE-A2D5-FA05A319E73A}"/>
              </a:ext>
            </a:extLst>
          </p:cNvPr>
          <p:cNvSpPr>
            <a:spLocks noGrp="1"/>
          </p:cNvSpPr>
          <p:nvPr>
            <p:ph type="title"/>
          </p:nvPr>
        </p:nvSpPr>
        <p:spPr>
          <a:xfrm>
            <a:off x="457200" y="274638"/>
            <a:ext cx="8229600" cy="795879"/>
          </a:xfrm>
        </p:spPr>
        <p:txBody>
          <a:bodyPr/>
          <a:lstStyle/>
          <a:p>
            <a:r>
              <a:rPr lang="en-US"/>
              <a:t>Draft Conservation </a:t>
            </a:r>
            <a:r>
              <a:rPr lang="en-US" dirty="0"/>
              <a:t>Priorities</a:t>
            </a:r>
          </a:p>
        </p:txBody>
      </p:sp>
      <p:graphicFrame>
        <p:nvGraphicFramePr>
          <p:cNvPr id="4" name="Table 3">
            <a:extLst>
              <a:ext uri="{FF2B5EF4-FFF2-40B4-BE49-F238E27FC236}">
                <a16:creationId xmlns:a16="http://schemas.microsoft.com/office/drawing/2014/main" id="{36E223BE-8DAF-9616-7BC1-1B61CBACC6C4}"/>
              </a:ext>
            </a:extLst>
          </p:cNvPr>
          <p:cNvGraphicFramePr>
            <a:graphicFrameLocks noGrp="1"/>
          </p:cNvGraphicFramePr>
          <p:nvPr>
            <p:extLst>
              <p:ext uri="{D42A27DB-BD31-4B8C-83A1-F6EECF244321}">
                <p14:modId xmlns:p14="http://schemas.microsoft.com/office/powerpoint/2010/main" val="1344379045"/>
              </p:ext>
            </p:extLst>
          </p:nvPr>
        </p:nvGraphicFramePr>
        <p:xfrm>
          <a:off x="1438508" y="936702"/>
          <a:ext cx="6021658" cy="15717074"/>
        </p:xfrm>
        <a:graphic>
          <a:graphicData uri="http://schemas.openxmlformats.org/drawingml/2006/table">
            <a:tbl>
              <a:tblPr firstRow="1" firstCol="1" bandRow="1"/>
              <a:tblGrid>
                <a:gridCol w="356062">
                  <a:extLst>
                    <a:ext uri="{9D8B030D-6E8A-4147-A177-3AD203B41FA5}">
                      <a16:colId xmlns:a16="http://schemas.microsoft.com/office/drawing/2014/main" val="1552861886"/>
                    </a:ext>
                  </a:extLst>
                </a:gridCol>
                <a:gridCol w="1131025">
                  <a:extLst>
                    <a:ext uri="{9D8B030D-6E8A-4147-A177-3AD203B41FA5}">
                      <a16:colId xmlns:a16="http://schemas.microsoft.com/office/drawing/2014/main" val="2887581922"/>
                    </a:ext>
                  </a:extLst>
                </a:gridCol>
                <a:gridCol w="1134166">
                  <a:extLst>
                    <a:ext uri="{9D8B030D-6E8A-4147-A177-3AD203B41FA5}">
                      <a16:colId xmlns:a16="http://schemas.microsoft.com/office/drawing/2014/main" val="3560623672"/>
                    </a:ext>
                  </a:extLst>
                </a:gridCol>
                <a:gridCol w="1131547">
                  <a:extLst>
                    <a:ext uri="{9D8B030D-6E8A-4147-A177-3AD203B41FA5}">
                      <a16:colId xmlns:a16="http://schemas.microsoft.com/office/drawing/2014/main" val="3400787202"/>
                    </a:ext>
                  </a:extLst>
                </a:gridCol>
                <a:gridCol w="1136262">
                  <a:extLst>
                    <a:ext uri="{9D8B030D-6E8A-4147-A177-3AD203B41FA5}">
                      <a16:colId xmlns:a16="http://schemas.microsoft.com/office/drawing/2014/main" val="2196413762"/>
                    </a:ext>
                  </a:extLst>
                </a:gridCol>
                <a:gridCol w="1132596">
                  <a:extLst>
                    <a:ext uri="{9D8B030D-6E8A-4147-A177-3AD203B41FA5}">
                      <a16:colId xmlns:a16="http://schemas.microsoft.com/office/drawing/2014/main" val="3714860120"/>
                    </a:ext>
                  </a:extLst>
                </a:gridCol>
              </a:tblGrid>
              <a:tr h="162116">
                <a:tc>
                  <a:txBody>
                    <a:bodyPr/>
                    <a:lstStyle/>
                    <a:p>
                      <a:pPr marL="0" marR="0" algn="ctr">
                        <a:lnSpc>
                          <a:spcPct val="107000"/>
                        </a:lnSpc>
                        <a:spcBef>
                          <a:spcPts val="600"/>
                        </a:spcBef>
                        <a:spcAft>
                          <a:spcPts val="800"/>
                        </a:spcAft>
                        <a:buNone/>
                      </a:pPr>
                      <a:r>
                        <a:rPr lang="en-US" sz="1000" b="1"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PCA</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600"/>
                        </a:spcBef>
                        <a:spcAft>
                          <a:spcPts val="800"/>
                        </a:spcAft>
                        <a:buNone/>
                      </a:pPr>
                      <a:r>
                        <a:rPr lang="en-US" sz="1000" b="1"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Assess</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600"/>
                        </a:spcBef>
                        <a:spcAft>
                          <a:spcPts val="800"/>
                        </a:spcAft>
                        <a:buNone/>
                      </a:pPr>
                      <a:r>
                        <a:rPr lang="en-US" sz="1000" b="1"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Enhance</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Expand</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Augment</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Maintain</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81432444"/>
                  </a:ext>
                </a:extLst>
              </a:tr>
              <a:tr h="3525328">
                <a:tc>
                  <a:txBody>
                    <a:bodyPr/>
                    <a:lstStyle/>
                    <a:p>
                      <a:pPr marL="0" marR="0" algn="ctr">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Northeast </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marL="0" marR="0">
                        <a:lnSpc>
                          <a:spcPct val="107000"/>
                        </a:lnSpc>
                        <a:spcBef>
                          <a:spcPts val="600"/>
                        </a:spcBef>
                        <a:spcAft>
                          <a:spcPts val="800"/>
                        </a:spcAft>
                        <a:buNone/>
                      </a:pP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*Partner with grant opportunities to fund a full assessment of the current status and habitat viability of NENC recovery populations. Determine if Dare County Bombing Range pilots could assist with helicopter surveys on: Alligator River &amp; Pocosin Lakes NWRs, Dare County Bombing Range, Gull Rock &amp; North River Game Lands, P3, and Buckridge Coastal Reserve.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*Identify high ground habitats within recruitment distance of active clusters.</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600"/>
                        </a:spcBef>
                        <a:spcAft>
                          <a:spcPts val="800"/>
                        </a:spcAft>
                        <a:buNone/>
                      </a:pP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*Enhance identified recruitment habitats as needed on USFWS NWRs, NCWRC Game Lands, Dare County Bombing Range, NCDEQ Buckridge Coastal Reserve, and other protected areas.</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*Enhance Dare County Bombing Range habitats to prepare for translocation.</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600"/>
                        </a:spcBef>
                        <a:spcAft>
                          <a:spcPts val="800"/>
                        </a:spcAft>
                        <a:buNone/>
                      </a:pP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*Incentivize RCW conservation on high-ground habitats in Currituck, Dare and Tyrrell Counties.</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600"/>
                        </a:spcBef>
                        <a:spcAft>
                          <a:spcPts val="800"/>
                        </a:spcAft>
                        <a:buNone/>
                      </a:pP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Evaluate genetic diversity and develop and implement a PCA translocation plan. </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*Translocate RCW to Dare County Bombing Range as appropriate in partnership with the Virginia USFWS </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600"/>
                        </a:spcBef>
                        <a:spcAft>
                          <a:spcPts val="800"/>
                        </a:spcAft>
                        <a:buNone/>
                      </a:pP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*Establish a drone helicopter monitoring program in partnership with UNC Chapel Hill and Dare County Bombing Range.</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*Promote land management practices that preserve large live pine trees.</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3416811"/>
                  </a:ext>
                </a:extLst>
              </a:tr>
              <a:tr h="7263494">
                <a:tc>
                  <a:txBody>
                    <a:bodyPr/>
                    <a:lstStyle/>
                    <a:p>
                      <a:pPr marL="0" marR="0" algn="ctr">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Coastal Plain</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4D93D9"/>
                    </a:solidFill>
                  </a:tcPr>
                </a:tc>
                <a:tc>
                  <a:txBody>
                    <a:bodyPr/>
                    <a:lstStyle/>
                    <a:p>
                      <a:pPr marL="0" marR="0">
                        <a:lnSpc>
                          <a:spcPct val="107000"/>
                        </a:lnSpc>
                        <a:spcBef>
                          <a:spcPts val="600"/>
                        </a:spcBef>
                        <a:spcAft>
                          <a:spcPts val="800"/>
                        </a:spcAft>
                        <a:buNone/>
                      </a:pP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*Survey number of active cavities and amount of nesting and foraging habitats on: Croatan NF, Holly Shelter &amp; Angola Bay Game Lands, Boiling Spring Lakes (BSL), Plant Conservation Reserve, 421 Sand Ridge, and Bladen Lakes.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*Identify areas where pine trees can be planted in protection for 100 years.</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Bef>
                          <a:spcPts val="600"/>
                        </a:spcBef>
                        <a:spcAft>
                          <a:spcPts val="800"/>
                        </a:spcAft>
                        <a:buNone/>
                      </a:pP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*Partner with Croatan NF to increase RCW populations by enhancing habitat.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*Partner with NCWRC to enhance habitats as needed on Game Lands.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*Partner with NCDNCR to enhance/maintain habitats on Land &amp; Water Fund Project lands and State Parks as appropriate.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*Partner with NCDA and the City of Boiling Spring Lakes to enhance habitats as needed.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*Partner with NCFS &amp; NCWRC to enhance habitat on Bladen Lakes State Forest.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Bef>
                          <a:spcPts val="600"/>
                        </a:spcBef>
                        <a:spcAft>
                          <a:spcPts val="800"/>
                        </a:spcAft>
                        <a:buNone/>
                      </a:pP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*Utilize translocation or artificial cavities for strategic recruitment into enhanced habitats and dispersal corridors.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*Incentivize RCW dispersal corridors among Croatan NF, Camp Lejeune, and Holly Shelter Game Lands in County and City/Town open spaces within Onslow and Pender Counties.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Encourage Camp Lejeune’s RASP to reach recovery goal off-base, incentivizing RCW dispersal on Stone’s Creek and Bear Garden.</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*Incentivize RCW a dispersal corridor from MOTSU/BSL to Green Swamp and through existing managed areas in Brunswick, Bladen, Pender and Sampson Counties, including 421 Sand Ridge,  to Bladen Lakes State Forest.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Bef>
                          <a:spcPts val="600"/>
                        </a:spcBef>
                        <a:spcAft>
                          <a:spcPts val="800"/>
                        </a:spcAft>
                        <a:buNone/>
                      </a:pP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*Evaluate genetic diversity among populations and develop and implement a PCA translocation plan. </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*Evaluate potential to translocate birds to Suggs Mill Pond Game Land, Green Swamp Preserve, Jones Lake State Park, Singletary Lake State Park, and Bladen Lakes State Forest. </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nSpc>
                          <a:spcPct val="107000"/>
                        </a:lnSpc>
                        <a:spcBef>
                          <a:spcPts val="600"/>
                        </a:spcBef>
                        <a:spcAft>
                          <a:spcPts val="800"/>
                        </a:spcAft>
                        <a:buNone/>
                      </a:pP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*Evaluate and strengthen land use protections for vulnerable populations. </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*Establish a prescribed fire strike team for the Coastal Plain with highly skilled burn boss able to manage urban interfaces. </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*Establish routine monitoring and maintenance at any new corridor clusters.</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*Develop an effective RCW public outreach campaign so that property owners understand how to conserve RCW in developing areas.</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959351475"/>
                  </a:ext>
                </a:extLst>
              </a:tr>
              <a:tr h="162116">
                <a:tc>
                  <a:txBody>
                    <a:bodyPr/>
                    <a:lstStyle/>
                    <a:p>
                      <a:pPr marL="0" marR="0" algn="ctr">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PCA</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Assess</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Enhance</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Expand</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Augment</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Maintain</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24236723"/>
                  </a:ext>
                </a:extLst>
              </a:tr>
              <a:tr h="4222510">
                <a:tc>
                  <a:txBody>
                    <a:bodyPr/>
                    <a:lstStyle/>
                    <a:p>
                      <a:pPr marL="0" marR="0" algn="ctr">
                        <a:lnSpc>
                          <a:spcPct val="107000"/>
                        </a:lnSpc>
                        <a:spcBef>
                          <a:spcPts val="600"/>
                        </a:spcBef>
                        <a:spcAft>
                          <a:spcPts val="800"/>
                        </a:spcAft>
                        <a:buNone/>
                      </a:pPr>
                      <a:r>
                        <a:rPr lang="en-US" sz="1000" b="1"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Sandhills</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7132"/>
                    </a:solidFill>
                  </a:tcPr>
                </a:tc>
                <a:tc>
                  <a:txBody>
                    <a:bodyPr/>
                    <a:lstStyle/>
                    <a:p>
                      <a:pPr marL="0" marR="0">
                        <a:lnSpc>
                          <a:spcPct val="107000"/>
                        </a:lnSpc>
                        <a:spcBef>
                          <a:spcPts val="600"/>
                        </a:spcBef>
                        <a:spcAft>
                          <a:spcPts val="800"/>
                        </a:spcAft>
                        <a:buNone/>
                      </a:pP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*Assess amount of suitable habitat on Uwharrie NF and viability of RCW translocations.</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*Partner SEI, TNC, and private landowners to survey RCW nesting and foraging habitats on SHA lands.</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*Identify historic clusters that may be restored. *Identify areas where pine trees can be planted in protection for 100 years.  </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600"/>
                        </a:spcBef>
                        <a:spcAft>
                          <a:spcPts val="800"/>
                        </a:spcAft>
                        <a:buNone/>
                      </a:pP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*Partner with NCWRC, the US Army, USFS, NCDA at McCain Forest and Eastwood, TNC, Three Rivers Land Trust, and State Parks to maintain/enhance habitats.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*Incentivize RCW habitat enhancements on private lands.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*Restore identified historic clusters.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*Plant pines in identified areas for 100-year growth.</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600"/>
                        </a:spcBef>
                        <a:spcAft>
                          <a:spcPts val="800"/>
                        </a:spcAft>
                        <a:buNone/>
                      </a:pP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*Continue to capitalize on opportunities to fill gaps between East and West Sandhills. </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*Support western expansion in collaboration with the Uwharrie Corridor project.</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*Support NCWRC in restoring habitat connecting Sandhills GL blocks B to C.</a:t>
                      </a:r>
                      <a:b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*Incentivize RCW conservation easements in ENCSL priority areas in Harnett, Hoke, Moore, Richmond, and Scotland Counties.</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600"/>
                        </a:spcBef>
                        <a:spcAft>
                          <a:spcPts val="800"/>
                        </a:spcAft>
                        <a:buNone/>
                      </a:pPr>
                      <a:r>
                        <a:rPr lang="en-US" sz="1000" kern="1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*Evaluate need and opportunity to translocate RCWs to the Uwharrie NF where suitable habitat is present. </a:t>
                      </a:r>
                      <a:endParaRPr lang="en-US" sz="10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600"/>
                        </a:spcBef>
                        <a:spcAft>
                          <a:spcPts val="800"/>
                        </a:spcAft>
                        <a:buNone/>
                      </a:pP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Establish routine monitoring and maintenance at any new corridor clusters.</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*Maintain capacity for controlled burning and resource sharing among partners. </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*Reduce use of and dependence on artificial cavities in viable populations.</a:t>
                      </a:r>
                      <a:b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br>
                      <a:r>
                        <a:rPr lang="en-US" sz="1000" kern="1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*Develop an effective RCW public outreach campaign so that property owners understand how to conserve RCW in developing areas.</a:t>
                      </a:r>
                      <a:endParaRPr lang="en-US"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31196" marR="311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9579900"/>
                  </a:ext>
                </a:extLst>
              </a:tr>
            </a:tbl>
          </a:graphicData>
        </a:graphic>
      </p:graphicFrame>
    </p:spTree>
    <p:extLst>
      <p:ext uri="{BB962C8B-B14F-4D97-AF65-F5344CB8AC3E}">
        <p14:creationId xmlns:p14="http://schemas.microsoft.com/office/powerpoint/2010/main" val="840340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A9A3B-6195-EB40-5AFA-8CE8A917D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2DD6E7-AD23-8A7C-B5A1-EAC3A4D57EF2}"/>
              </a:ext>
            </a:extLst>
          </p:cNvPr>
          <p:cNvSpPr>
            <a:spLocks noGrp="1"/>
          </p:cNvSpPr>
          <p:nvPr>
            <p:ph type="title"/>
          </p:nvPr>
        </p:nvSpPr>
        <p:spPr>
          <a:xfrm>
            <a:off x="457200" y="274638"/>
            <a:ext cx="8229600" cy="795879"/>
          </a:xfrm>
        </p:spPr>
        <p:txBody>
          <a:bodyPr/>
          <a:lstStyle/>
          <a:p>
            <a:r>
              <a:rPr lang="en-US" dirty="0"/>
              <a:t>Draft Conservation Priorities</a:t>
            </a:r>
          </a:p>
        </p:txBody>
      </p:sp>
      <p:pic>
        <p:nvPicPr>
          <p:cNvPr id="5" name="Picture 4">
            <a:extLst>
              <a:ext uri="{FF2B5EF4-FFF2-40B4-BE49-F238E27FC236}">
                <a16:creationId xmlns:a16="http://schemas.microsoft.com/office/drawing/2014/main" id="{0CF48B2E-02D3-7FBE-63CE-C2076BFFA7B2}"/>
              </a:ext>
            </a:extLst>
          </p:cNvPr>
          <p:cNvPicPr>
            <a:picLocks noChangeAspect="1"/>
          </p:cNvPicPr>
          <p:nvPr/>
        </p:nvPicPr>
        <p:blipFill>
          <a:blip r:embed="rId2"/>
          <a:stretch>
            <a:fillRect/>
          </a:stretch>
        </p:blipFill>
        <p:spPr>
          <a:xfrm>
            <a:off x="457200" y="1351947"/>
            <a:ext cx="8040029" cy="5125518"/>
          </a:xfrm>
          <a:prstGeom prst="rect">
            <a:avLst/>
          </a:prstGeom>
        </p:spPr>
      </p:pic>
    </p:spTree>
    <p:extLst>
      <p:ext uri="{BB962C8B-B14F-4D97-AF65-F5344CB8AC3E}">
        <p14:creationId xmlns:p14="http://schemas.microsoft.com/office/powerpoint/2010/main" val="3114263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47CCE-F527-52DF-B28B-8E6B2120DE7F}"/>
              </a:ext>
            </a:extLst>
          </p:cNvPr>
          <p:cNvSpPr>
            <a:spLocks noGrp="1"/>
          </p:cNvSpPr>
          <p:nvPr>
            <p:ph type="title"/>
          </p:nvPr>
        </p:nvSpPr>
        <p:spPr>
          <a:xfrm>
            <a:off x="457200" y="274638"/>
            <a:ext cx="8229600" cy="951996"/>
          </a:xfrm>
        </p:spPr>
        <p:txBody>
          <a:bodyPr/>
          <a:lstStyle/>
          <a:p>
            <a:r>
              <a:rPr lang="en-US" dirty="0"/>
              <a:t>Standard RCW AMMs</a:t>
            </a:r>
          </a:p>
        </p:txBody>
      </p:sp>
      <p:graphicFrame>
        <p:nvGraphicFramePr>
          <p:cNvPr id="5" name="Content Placeholder 4">
            <a:extLst>
              <a:ext uri="{FF2B5EF4-FFF2-40B4-BE49-F238E27FC236}">
                <a16:creationId xmlns:a16="http://schemas.microsoft.com/office/drawing/2014/main" id="{327011B2-6E64-CECF-8618-F7D49B10AD47}"/>
              </a:ext>
            </a:extLst>
          </p:cNvPr>
          <p:cNvGraphicFramePr>
            <a:graphicFrameLocks noGrp="1"/>
          </p:cNvGraphicFramePr>
          <p:nvPr>
            <p:ph idx="1"/>
            <p:extLst>
              <p:ext uri="{D42A27DB-BD31-4B8C-83A1-F6EECF244321}">
                <p14:modId xmlns:p14="http://schemas.microsoft.com/office/powerpoint/2010/main" val="3040872132"/>
              </p:ext>
            </p:extLst>
          </p:nvPr>
        </p:nvGraphicFramePr>
        <p:xfrm>
          <a:off x="133815" y="1388998"/>
          <a:ext cx="8865219" cy="5457423"/>
        </p:xfrm>
        <a:graphic>
          <a:graphicData uri="http://schemas.openxmlformats.org/drawingml/2006/table">
            <a:tbl>
              <a:tblPr firstRow="1" bandRow="1">
                <a:tableStyleId>{5C22544A-7EE6-4342-B048-85BDC9FD1C3A}</a:tableStyleId>
              </a:tblPr>
              <a:tblGrid>
                <a:gridCol w="1633698">
                  <a:extLst>
                    <a:ext uri="{9D8B030D-6E8A-4147-A177-3AD203B41FA5}">
                      <a16:colId xmlns:a16="http://schemas.microsoft.com/office/drawing/2014/main" val="2616030214"/>
                    </a:ext>
                  </a:extLst>
                </a:gridCol>
                <a:gridCol w="7231521">
                  <a:extLst>
                    <a:ext uri="{9D8B030D-6E8A-4147-A177-3AD203B41FA5}">
                      <a16:colId xmlns:a16="http://schemas.microsoft.com/office/drawing/2014/main" val="3024525012"/>
                    </a:ext>
                  </a:extLst>
                </a:gridCol>
              </a:tblGrid>
              <a:tr h="950649">
                <a:tc>
                  <a:txBody>
                    <a:bodyPr/>
                    <a:lstStyle/>
                    <a:p>
                      <a:pPr algn="ctr"/>
                      <a:r>
                        <a:rPr lang="en-US" b="1" dirty="0"/>
                        <a:t>Distance to Active Cavity Tree </a:t>
                      </a:r>
                    </a:p>
                  </a:txBody>
                  <a:tcPr/>
                </a:tc>
                <a:tc>
                  <a:txBody>
                    <a:bodyPr/>
                    <a:lstStyle/>
                    <a:p>
                      <a:pPr algn="ctr"/>
                      <a:r>
                        <a:rPr lang="en-US" dirty="0"/>
                        <a:t>Avoidance &amp; Minimization Measures</a:t>
                      </a:r>
                    </a:p>
                  </a:txBody>
                  <a:tcPr anchor="ctr"/>
                </a:tc>
                <a:extLst>
                  <a:ext uri="{0D108BD9-81ED-4DB2-BD59-A6C34878D82A}">
                    <a16:rowId xmlns:a16="http://schemas.microsoft.com/office/drawing/2014/main" val="1059223351"/>
                  </a:ext>
                </a:extLst>
              </a:tr>
              <a:tr h="385541">
                <a:tc>
                  <a:txBody>
                    <a:bodyPr/>
                    <a:lstStyle/>
                    <a:p>
                      <a:pPr algn="ctr"/>
                      <a:r>
                        <a:rPr lang="en-US" b="1" dirty="0"/>
                        <a:t>0 ft</a:t>
                      </a:r>
                    </a:p>
                  </a:txBody>
                  <a:tcPr/>
                </a:tc>
                <a:tc>
                  <a:txBody>
                    <a:bodyPr/>
                    <a:lstStyle/>
                    <a:p>
                      <a:r>
                        <a:rPr lang="en-US" dirty="0"/>
                        <a:t>Avoid</a:t>
                      </a:r>
                    </a:p>
                  </a:txBody>
                  <a:tcPr/>
                </a:tc>
                <a:extLst>
                  <a:ext uri="{0D108BD9-81ED-4DB2-BD59-A6C34878D82A}">
                    <a16:rowId xmlns:a16="http://schemas.microsoft.com/office/drawing/2014/main" val="2687244423"/>
                  </a:ext>
                </a:extLst>
              </a:tr>
              <a:tr h="950649">
                <a:tc>
                  <a:txBody>
                    <a:bodyPr/>
                    <a:lstStyle/>
                    <a:p>
                      <a:pPr algn="ctr"/>
                      <a:r>
                        <a:rPr lang="en-US" b="1" dirty="0"/>
                        <a:t>50 ft</a:t>
                      </a:r>
                    </a:p>
                  </a:txBody>
                  <a:tcPr/>
                </a:tc>
                <a:tc>
                  <a:txBody>
                    <a:bodyPr/>
                    <a:lstStyle/>
                    <a:p>
                      <a:r>
                        <a:rPr lang="en-US" dirty="0"/>
                        <a:t>Avoid disruption (e.g., heavy machinery, vehicles) during Apr 1-Jul 31 breeding season. Keep clear of structures/equipment. Remove all hardwoods, shrubs, and ornamentals.</a:t>
                      </a:r>
                    </a:p>
                  </a:txBody>
                  <a:tcPr/>
                </a:tc>
                <a:extLst>
                  <a:ext uri="{0D108BD9-81ED-4DB2-BD59-A6C34878D82A}">
                    <a16:rowId xmlns:a16="http://schemas.microsoft.com/office/drawing/2014/main" val="104783895"/>
                  </a:ext>
                </a:extLst>
              </a:tr>
              <a:tr h="665455">
                <a:tc>
                  <a:txBody>
                    <a:bodyPr/>
                    <a:lstStyle/>
                    <a:p>
                      <a:pPr algn="ctr"/>
                      <a:r>
                        <a:rPr lang="en-US" b="1" dirty="0"/>
                        <a:t>200 ft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Avoid removal of pine trees that meet or exceed the minimum size for the habitat type.</a:t>
                      </a:r>
                      <a:endParaRPr lang="en-US" dirty="0"/>
                    </a:p>
                  </a:txBody>
                  <a:tcPr/>
                </a:tc>
                <a:extLst>
                  <a:ext uri="{0D108BD9-81ED-4DB2-BD59-A6C34878D82A}">
                    <a16:rowId xmlns:a16="http://schemas.microsoft.com/office/drawing/2014/main" val="2412502850"/>
                  </a:ext>
                </a:extLst>
              </a:tr>
              <a:tr h="665455">
                <a:tc>
                  <a:txBody>
                    <a:bodyPr/>
                    <a:lstStyle/>
                    <a:p>
                      <a:pPr algn="ctr"/>
                      <a:r>
                        <a:rPr lang="en-US" b="1" dirty="0"/>
                        <a:t>0.25 mi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Recommend: Maintain at least 75 ac of mature, pine forest with stands not separated by ≥ 200 ft. </a:t>
                      </a:r>
                      <a:r>
                        <a:rPr lang="en-US" sz="1800" kern="1200" dirty="0">
                          <a:solidFill>
                            <a:schemeClr val="dk1"/>
                          </a:solidFill>
                          <a:effectLst/>
                          <a:latin typeface="+mn-lt"/>
                          <a:ea typeface="+mn-ea"/>
                          <a:cs typeface="+mn-cs"/>
                        </a:rPr>
                        <a:t>Conserve 30-40 sq ft per acre of large live pine basal area.</a:t>
                      </a:r>
                      <a:endParaRPr lang="en-US" dirty="0"/>
                    </a:p>
                  </a:txBody>
                  <a:tcPr/>
                </a:tc>
                <a:extLst>
                  <a:ext uri="{0D108BD9-81ED-4DB2-BD59-A6C34878D82A}">
                    <a16:rowId xmlns:a16="http://schemas.microsoft.com/office/drawing/2014/main" val="3065051637"/>
                  </a:ext>
                </a:extLst>
              </a:tr>
              <a:tr h="950649">
                <a:tc>
                  <a:txBody>
                    <a:bodyPr/>
                    <a:lstStyle/>
                    <a:p>
                      <a:pPr algn="ctr"/>
                      <a:r>
                        <a:rPr lang="en-US" b="1" dirty="0"/>
                        <a:t>0.5 mi</a:t>
                      </a:r>
                    </a:p>
                  </a:txBody>
                  <a:tcPr/>
                </a:tc>
                <a:tc>
                  <a:txBody>
                    <a:bodyPr/>
                    <a:lstStyle/>
                    <a:p>
                      <a:r>
                        <a:rPr lang="en-US" dirty="0"/>
                        <a:t>Where the above is already lost, minimize further loss by maintaining the standard within its foraging partition. Ideally, maintain ≥ 120 unfragmented acres and minimize habitat loss to &lt; 50% of existing pine forest.</a:t>
                      </a:r>
                    </a:p>
                  </a:txBody>
                  <a:tcPr/>
                </a:tc>
                <a:extLst>
                  <a:ext uri="{0D108BD9-81ED-4DB2-BD59-A6C34878D82A}">
                    <a16:rowId xmlns:a16="http://schemas.microsoft.com/office/drawing/2014/main" val="1447961719"/>
                  </a:ext>
                </a:extLst>
              </a:tr>
              <a:tr h="385541">
                <a:tc>
                  <a:txBody>
                    <a:bodyPr/>
                    <a:lstStyle/>
                    <a:p>
                      <a:pPr algn="ctr"/>
                      <a:r>
                        <a:rPr lang="en-US" b="1" dirty="0"/>
                        <a:t>6 km</a:t>
                      </a:r>
                    </a:p>
                  </a:txBody>
                  <a:tcPr/>
                </a:tc>
                <a:tc>
                  <a:txBody>
                    <a:bodyPr/>
                    <a:lstStyle/>
                    <a:p>
                      <a:r>
                        <a:rPr lang="en-US" sz="1800" kern="1200" dirty="0">
                          <a:solidFill>
                            <a:schemeClr val="dk1"/>
                          </a:solidFill>
                          <a:effectLst/>
                          <a:latin typeface="+mn-lt"/>
                          <a:ea typeface="+mn-ea"/>
                          <a:cs typeface="+mn-cs"/>
                        </a:rPr>
                        <a:t>Avoidance is accomplished by performing a species survey to verify absence of the RCW within a 0.5 mi radius of the project perimeter. </a:t>
                      </a:r>
                      <a:endParaRPr lang="en-US" dirty="0"/>
                    </a:p>
                  </a:txBody>
                  <a:tcPr/>
                </a:tc>
                <a:extLst>
                  <a:ext uri="{0D108BD9-81ED-4DB2-BD59-A6C34878D82A}">
                    <a16:rowId xmlns:a16="http://schemas.microsoft.com/office/drawing/2014/main" val="1556039041"/>
                  </a:ext>
                </a:extLst>
              </a:tr>
            </a:tbl>
          </a:graphicData>
        </a:graphic>
      </p:graphicFrame>
      <p:sp>
        <p:nvSpPr>
          <p:cNvPr id="4" name="TextBox 3">
            <a:extLst>
              <a:ext uri="{FF2B5EF4-FFF2-40B4-BE49-F238E27FC236}">
                <a16:creationId xmlns:a16="http://schemas.microsoft.com/office/drawing/2014/main" id="{58C4FA5D-0BA1-F59E-726B-DAD5FA9F0C19}"/>
              </a:ext>
            </a:extLst>
          </p:cNvPr>
          <p:cNvSpPr txBox="1"/>
          <p:nvPr/>
        </p:nvSpPr>
        <p:spPr>
          <a:xfrm>
            <a:off x="3088888" y="1019666"/>
            <a:ext cx="2966224" cy="369332"/>
          </a:xfrm>
          <a:prstGeom prst="rect">
            <a:avLst/>
          </a:prstGeom>
          <a:noFill/>
        </p:spPr>
        <p:txBody>
          <a:bodyPr wrap="square" rtlCol="0">
            <a:spAutoFit/>
          </a:bodyPr>
          <a:lstStyle/>
          <a:p>
            <a:r>
              <a:rPr lang="en-US" dirty="0"/>
              <a:t>From the 2003 Recovery Plan</a:t>
            </a:r>
          </a:p>
        </p:txBody>
      </p:sp>
    </p:spTree>
    <p:extLst>
      <p:ext uri="{BB962C8B-B14F-4D97-AF65-F5344CB8AC3E}">
        <p14:creationId xmlns:p14="http://schemas.microsoft.com/office/powerpoint/2010/main" val="3647708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0A981-12A4-4E26-9BE5-12CE9A49A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D9A1A1-1C91-F521-8845-A7D12E629E73}"/>
              </a:ext>
            </a:extLst>
          </p:cNvPr>
          <p:cNvSpPr>
            <a:spLocks noGrp="1"/>
          </p:cNvSpPr>
          <p:nvPr>
            <p:ph type="title"/>
          </p:nvPr>
        </p:nvSpPr>
        <p:spPr>
          <a:xfrm>
            <a:off x="457200" y="274638"/>
            <a:ext cx="8229600" cy="951996"/>
          </a:xfrm>
        </p:spPr>
        <p:txBody>
          <a:bodyPr/>
          <a:lstStyle/>
          <a:p>
            <a:r>
              <a:rPr lang="en-US" dirty="0"/>
              <a:t>Standard RCW AMMs</a:t>
            </a:r>
          </a:p>
        </p:txBody>
      </p:sp>
      <p:graphicFrame>
        <p:nvGraphicFramePr>
          <p:cNvPr id="5" name="Content Placeholder 4">
            <a:extLst>
              <a:ext uri="{FF2B5EF4-FFF2-40B4-BE49-F238E27FC236}">
                <a16:creationId xmlns:a16="http://schemas.microsoft.com/office/drawing/2014/main" id="{FDDD0AA5-8BBB-A498-C24F-5A71A0850FB4}"/>
              </a:ext>
            </a:extLst>
          </p:cNvPr>
          <p:cNvGraphicFramePr>
            <a:graphicFrameLocks noGrp="1"/>
          </p:cNvGraphicFramePr>
          <p:nvPr>
            <p:ph idx="1"/>
            <p:extLst>
              <p:ext uri="{D42A27DB-BD31-4B8C-83A1-F6EECF244321}">
                <p14:modId xmlns:p14="http://schemas.microsoft.com/office/powerpoint/2010/main" val="4216429191"/>
              </p:ext>
            </p:extLst>
          </p:nvPr>
        </p:nvGraphicFramePr>
        <p:xfrm>
          <a:off x="457200" y="1623173"/>
          <a:ext cx="8229600" cy="2779449"/>
        </p:xfrm>
        <a:graphic>
          <a:graphicData uri="http://schemas.openxmlformats.org/drawingml/2006/table">
            <a:tbl>
              <a:tblPr firstRow="1" bandRow="1">
                <a:tableStyleId>{5C22544A-7EE6-4342-B048-85BDC9FD1C3A}</a:tableStyleId>
              </a:tblPr>
              <a:tblGrid>
                <a:gridCol w="1594624">
                  <a:extLst>
                    <a:ext uri="{9D8B030D-6E8A-4147-A177-3AD203B41FA5}">
                      <a16:colId xmlns:a16="http://schemas.microsoft.com/office/drawing/2014/main" val="2616030214"/>
                    </a:ext>
                  </a:extLst>
                </a:gridCol>
                <a:gridCol w="6634976">
                  <a:extLst>
                    <a:ext uri="{9D8B030D-6E8A-4147-A177-3AD203B41FA5}">
                      <a16:colId xmlns:a16="http://schemas.microsoft.com/office/drawing/2014/main" val="3024525012"/>
                    </a:ext>
                  </a:extLst>
                </a:gridCol>
              </a:tblGrid>
              <a:tr h="950649">
                <a:tc>
                  <a:txBody>
                    <a:bodyPr/>
                    <a:lstStyle/>
                    <a:p>
                      <a:pPr algn="ctr"/>
                      <a:r>
                        <a:rPr lang="en-US" b="1" dirty="0"/>
                        <a:t>Distance to Active Cavity Tree </a:t>
                      </a:r>
                    </a:p>
                  </a:txBody>
                  <a:tcPr/>
                </a:tc>
                <a:tc>
                  <a:txBody>
                    <a:bodyPr/>
                    <a:lstStyle/>
                    <a:p>
                      <a:pPr algn="ctr"/>
                      <a:r>
                        <a:rPr lang="en-US" dirty="0"/>
                        <a:t>Minimization Measures</a:t>
                      </a:r>
                    </a:p>
                  </a:txBody>
                  <a:tcPr anchor="ctr"/>
                </a:tc>
                <a:extLst>
                  <a:ext uri="{0D108BD9-81ED-4DB2-BD59-A6C34878D82A}">
                    <a16:rowId xmlns:a16="http://schemas.microsoft.com/office/drawing/2014/main" val="1059223351"/>
                  </a:ext>
                </a:extLst>
              </a:tr>
              <a:tr h="665455">
                <a:tc>
                  <a:txBody>
                    <a:bodyPr/>
                    <a:lstStyle/>
                    <a:p>
                      <a:pPr algn="ctr"/>
                      <a:r>
                        <a:rPr lang="en-US" b="1" dirty="0"/>
                        <a:t>0 ft – 0.5 mi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Ensure remaining pine trees are not damaged by construction or soil compaction. Ideally, set a protective barrier at least 1 foot away from the trunk for every 1 inch of the tree’s diameter.</a:t>
                      </a:r>
                    </a:p>
                  </a:txBody>
                  <a:tcPr/>
                </a:tc>
                <a:extLst>
                  <a:ext uri="{0D108BD9-81ED-4DB2-BD59-A6C34878D82A}">
                    <a16:rowId xmlns:a16="http://schemas.microsoft.com/office/drawing/2014/main" val="2412502850"/>
                  </a:ext>
                </a:extLst>
              </a:tr>
              <a:tr h="665455">
                <a:tc>
                  <a:txBody>
                    <a:bodyPr/>
                    <a:lstStyle/>
                    <a:p>
                      <a:pPr algn="ctr"/>
                      <a:r>
                        <a:rPr lang="en-US" b="1" dirty="0"/>
                        <a:t>0 ft – 0.5 mi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Maintain the property, post construction, to ensure the habitat remains suitable for the RCW and does not contribute to further habitat loss through degradation or unsuitable modifications. </a:t>
                      </a:r>
                    </a:p>
                  </a:txBody>
                  <a:tcPr/>
                </a:tc>
                <a:extLst>
                  <a:ext uri="{0D108BD9-81ED-4DB2-BD59-A6C34878D82A}">
                    <a16:rowId xmlns:a16="http://schemas.microsoft.com/office/drawing/2014/main" val="3065051637"/>
                  </a:ext>
                </a:extLst>
              </a:tr>
            </a:tbl>
          </a:graphicData>
        </a:graphic>
      </p:graphicFrame>
      <p:sp>
        <p:nvSpPr>
          <p:cNvPr id="4" name="TextBox 3">
            <a:extLst>
              <a:ext uri="{FF2B5EF4-FFF2-40B4-BE49-F238E27FC236}">
                <a16:creationId xmlns:a16="http://schemas.microsoft.com/office/drawing/2014/main" id="{697C2D51-1861-FF7A-DADE-821B2A407609}"/>
              </a:ext>
            </a:extLst>
          </p:cNvPr>
          <p:cNvSpPr txBox="1"/>
          <p:nvPr/>
        </p:nvSpPr>
        <p:spPr>
          <a:xfrm>
            <a:off x="2882590" y="1055571"/>
            <a:ext cx="3378820" cy="369332"/>
          </a:xfrm>
          <a:prstGeom prst="rect">
            <a:avLst/>
          </a:prstGeom>
          <a:noFill/>
        </p:spPr>
        <p:txBody>
          <a:bodyPr wrap="square" rtlCol="0">
            <a:spAutoFit/>
          </a:bodyPr>
          <a:lstStyle/>
          <a:p>
            <a:r>
              <a:rPr lang="en-US" dirty="0"/>
              <a:t>Additional Conservation Measures</a:t>
            </a:r>
          </a:p>
        </p:txBody>
      </p:sp>
    </p:spTree>
    <p:extLst>
      <p:ext uri="{BB962C8B-B14F-4D97-AF65-F5344CB8AC3E}">
        <p14:creationId xmlns:p14="http://schemas.microsoft.com/office/powerpoint/2010/main" val="1180112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841A-EC38-6A43-728B-DD58D3D29525}"/>
              </a:ext>
            </a:extLst>
          </p:cNvPr>
          <p:cNvSpPr>
            <a:spLocks noGrp="1"/>
          </p:cNvSpPr>
          <p:nvPr>
            <p:ph type="title"/>
          </p:nvPr>
        </p:nvSpPr>
        <p:spPr/>
        <p:txBody>
          <a:bodyPr>
            <a:normAutofit fontScale="90000"/>
          </a:bodyPr>
          <a:lstStyle/>
          <a:p>
            <a:r>
              <a:rPr lang="en-US" dirty="0"/>
              <a:t>Conservation-focused Consultation Options (CFCOs)</a:t>
            </a:r>
          </a:p>
        </p:txBody>
      </p:sp>
      <p:sp>
        <p:nvSpPr>
          <p:cNvPr id="3" name="Content Placeholder 2">
            <a:extLst>
              <a:ext uri="{FF2B5EF4-FFF2-40B4-BE49-F238E27FC236}">
                <a16:creationId xmlns:a16="http://schemas.microsoft.com/office/drawing/2014/main" id="{D5B93A22-77BF-0529-0513-F0C962ECC176}"/>
              </a:ext>
            </a:extLst>
          </p:cNvPr>
          <p:cNvSpPr>
            <a:spLocks noGrp="1"/>
          </p:cNvSpPr>
          <p:nvPr>
            <p:ph idx="1"/>
          </p:nvPr>
        </p:nvSpPr>
        <p:spPr>
          <a:xfrm>
            <a:off x="457200" y="1760460"/>
            <a:ext cx="8229600" cy="4822902"/>
          </a:xfrm>
        </p:spPr>
        <p:txBody>
          <a:bodyPr>
            <a:normAutofit/>
          </a:bodyPr>
          <a:lstStyle/>
          <a:p>
            <a:pPr marL="0" indent="0">
              <a:buNone/>
            </a:pPr>
            <a:r>
              <a:rPr lang="en-US" sz="2000" dirty="0"/>
              <a:t>The Service is developing a Programmatic Biological Opinion (PBO) that will cover all take associated with implementation of the Strategy.</a:t>
            </a:r>
          </a:p>
          <a:p>
            <a:pPr lvl="1">
              <a:spcBef>
                <a:spcPts val="1200"/>
              </a:spcBef>
              <a:spcAft>
                <a:spcPts val="600"/>
              </a:spcAft>
              <a:buFont typeface="Wingdings" panose="05000000000000000000" pitchFamily="2" charset="2"/>
              <a:buChar char="q"/>
            </a:pPr>
            <a:r>
              <a:rPr lang="en-US" sz="1800" dirty="0"/>
              <a:t>&lt; 8000 acres of RCW occupied habitat permanently lost over 10 years.</a:t>
            </a:r>
          </a:p>
          <a:p>
            <a:pPr lvl="2">
              <a:spcBef>
                <a:spcPts val="600"/>
              </a:spcBef>
              <a:buFont typeface="Wingdings" panose="05000000000000000000" pitchFamily="2" charset="2"/>
              <a:buChar char="§"/>
            </a:pPr>
            <a:r>
              <a:rPr lang="en-US" sz="1600" dirty="0"/>
              <a:t>13 PBGs (1% of 2025 Baseline)</a:t>
            </a:r>
          </a:p>
          <a:p>
            <a:pPr lvl="2">
              <a:spcBef>
                <a:spcPts val="600"/>
              </a:spcBef>
              <a:buFont typeface="Wingdings" panose="05000000000000000000" pitchFamily="2" charset="2"/>
              <a:buChar char="§"/>
            </a:pPr>
            <a:r>
              <a:rPr lang="en-US" sz="1600" dirty="0"/>
              <a:t>52 active cavities</a:t>
            </a:r>
          </a:p>
          <a:p>
            <a:pPr lvl="2">
              <a:spcBef>
                <a:spcPts val="600"/>
              </a:spcBef>
              <a:buFont typeface="Wingdings" panose="05000000000000000000" pitchFamily="2" charset="2"/>
              <a:buChar char="§"/>
            </a:pPr>
            <a:r>
              <a:rPr lang="en-US" sz="1600" dirty="0"/>
              <a:t>Tracked by “Habitat Zone” (distance to nearest active cavity/cluster)</a:t>
            </a:r>
          </a:p>
          <a:p>
            <a:pPr lvl="1">
              <a:spcBef>
                <a:spcPts val="600"/>
              </a:spcBef>
              <a:buFont typeface="Wingdings" panose="05000000000000000000" pitchFamily="2" charset="2"/>
              <a:buChar char="q"/>
            </a:pPr>
            <a:endParaRPr lang="en-US" sz="1000" dirty="0"/>
          </a:p>
          <a:p>
            <a:pPr lvl="1">
              <a:buFont typeface="Wingdings" panose="05000000000000000000" pitchFamily="2" charset="2"/>
              <a:buChar char="q"/>
            </a:pPr>
            <a:r>
              <a:rPr lang="en-US" sz="1800" dirty="0"/>
              <a:t>Capable of serving 1,000 – 2,000 small projects over 10 years.</a:t>
            </a:r>
          </a:p>
          <a:p>
            <a:pPr lvl="1">
              <a:buFont typeface="Wingdings" panose="05000000000000000000" pitchFamily="2" charset="2"/>
              <a:buChar char="q"/>
            </a:pPr>
            <a:endParaRPr lang="en-US" sz="1000" dirty="0"/>
          </a:p>
          <a:p>
            <a:pPr lvl="1">
              <a:buFont typeface="Wingdings" panose="05000000000000000000" pitchFamily="2" charset="2"/>
              <a:buChar char="q"/>
            </a:pPr>
            <a:r>
              <a:rPr lang="en-US" sz="1800" dirty="0"/>
              <a:t>Take authorized under the Strategy must be in exchange for benefits to the RCW via in-kind or in-lieu fee offsets.</a:t>
            </a:r>
          </a:p>
          <a:p>
            <a:pPr marL="457200" lvl="1" indent="0">
              <a:buNone/>
            </a:pPr>
            <a:endParaRPr lang="en-US" sz="1000" dirty="0"/>
          </a:p>
          <a:p>
            <a:pPr lvl="1">
              <a:buFont typeface="Wingdings" panose="05000000000000000000" pitchFamily="2" charset="2"/>
              <a:buChar char="q"/>
            </a:pPr>
            <a:r>
              <a:rPr lang="en-US" sz="1800" dirty="0"/>
              <a:t>Take authorized for translocation (for conservation, not recovery purposes) of up to 13 PBGs. </a:t>
            </a:r>
          </a:p>
          <a:p>
            <a:pPr lvl="1">
              <a:buFont typeface="Wingdings" panose="05000000000000000000" pitchFamily="2" charset="2"/>
              <a:buChar char="q"/>
            </a:pPr>
            <a:endParaRPr lang="en-US" sz="1000" dirty="0"/>
          </a:p>
          <a:p>
            <a:pPr lvl="1">
              <a:buFont typeface="Wingdings" panose="05000000000000000000" pitchFamily="2" charset="2"/>
              <a:buChar char="q"/>
            </a:pPr>
            <a:r>
              <a:rPr lang="en-US" sz="1800" dirty="0"/>
              <a:t>Take associated with RCW habitat enhancement up to 32,000 acres.</a:t>
            </a:r>
          </a:p>
          <a:p>
            <a:pPr lvl="1">
              <a:buFont typeface="Wingdings" panose="05000000000000000000" pitchFamily="2" charset="2"/>
              <a:buChar char="q"/>
            </a:pPr>
            <a:endParaRPr lang="en-US" sz="1800" dirty="0"/>
          </a:p>
        </p:txBody>
      </p:sp>
    </p:spTree>
    <p:extLst>
      <p:ext uri="{BB962C8B-B14F-4D97-AF65-F5344CB8AC3E}">
        <p14:creationId xmlns:p14="http://schemas.microsoft.com/office/powerpoint/2010/main" val="1246835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CDAD-A9FA-0E15-9DCA-14F1CE8D8E59}"/>
              </a:ext>
            </a:extLst>
          </p:cNvPr>
          <p:cNvSpPr>
            <a:spLocks noGrp="1"/>
          </p:cNvSpPr>
          <p:nvPr>
            <p:ph type="title"/>
          </p:nvPr>
        </p:nvSpPr>
        <p:spPr/>
        <p:txBody>
          <a:bodyPr/>
          <a:lstStyle/>
          <a:p>
            <a:r>
              <a:rPr lang="en-US" dirty="0"/>
              <a:t>Strategy’s Conservation Measures</a:t>
            </a:r>
          </a:p>
        </p:txBody>
      </p:sp>
      <p:sp>
        <p:nvSpPr>
          <p:cNvPr id="3" name="Content Placeholder 2">
            <a:extLst>
              <a:ext uri="{FF2B5EF4-FFF2-40B4-BE49-F238E27FC236}">
                <a16:creationId xmlns:a16="http://schemas.microsoft.com/office/drawing/2014/main" id="{986E9A88-12AF-6A8B-8963-16AC814237DF}"/>
              </a:ext>
            </a:extLst>
          </p:cNvPr>
          <p:cNvSpPr>
            <a:spLocks noGrp="1"/>
          </p:cNvSpPr>
          <p:nvPr>
            <p:ph idx="1"/>
          </p:nvPr>
        </p:nvSpPr>
        <p:spPr/>
        <p:txBody>
          <a:bodyPr>
            <a:normAutofit lnSpcReduction="10000"/>
          </a:bodyPr>
          <a:lstStyle/>
          <a:p>
            <a:pPr marL="0" indent="0">
              <a:buNone/>
            </a:pPr>
            <a:r>
              <a:rPr lang="en-US" sz="2000" dirty="0"/>
              <a:t>How will the Service limit CFCO’s to avoid, minimize, and mitigate for take of RCWs?</a:t>
            </a:r>
          </a:p>
          <a:p>
            <a:pPr marL="0" indent="0">
              <a:buNone/>
            </a:pPr>
            <a:endParaRPr lang="en-US" sz="800" dirty="0"/>
          </a:p>
          <a:p>
            <a:pPr lvl="1">
              <a:spcBef>
                <a:spcPts val="1200"/>
              </a:spcBef>
              <a:buFont typeface="Wingdings" panose="05000000000000000000" pitchFamily="2" charset="2"/>
              <a:buChar char="v"/>
            </a:pPr>
            <a:r>
              <a:rPr lang="en-US" sz="1800" dirty="0"/>
              <a:t>Prevent cumulative loss of &gt;20% of the local RCW population over 10 yrs. </a:t>
            </a:r>
          </a:p>
          <a:p>
            <a:pPr lvl="2">
              <a:spcBef>
                <a:spcPts val="600"/>
              </a:spcBef>
              <a:buFont typeface="Wingdings" panose="05000000000000000000" pitchFamily="2" charset="2"/>
              <a:buChar char="v"/>
            </a:pPr>
            <a:r>
              <a:rPr lang="en-US" sz="1600" dirty="0"/>
              <a:t>Example: A city has 10 PBGs. Take under the Strategy is authorized for up to 2 PBGs; thereafter no more take may be issued using the Strategy’s CFCO’s.</a:t>
            </a:r>
          </a:p>
          <a:p>
            <a:pPr lvl="2">
              <a:spcBef>
                <a:spcPts val="600"/>
              </a:spcBef>
              <a:buFont typeface="Wingdings" panose="05000000000000000000" pitchFamily="2" charset="2"/>
              <a:buChar char="v"/>
            </a:pPr>
            <a:endParaRPr lang="en-US" sz="1400" dirty="0"/>
          </a:p>
          <a:p>
            <a:pPr lvl="1">
              <a:spcBef>
                <a:spcPts val="600"/>
              </a:spcBef>
              <a:buFont typeface="Wingdings" panose="05000000000000000000" pitchFamily="2" charset="2"/>
              <a:buChar char="v"/>
            </a:pPr>
            <a:r>
              <a:rPr lang="en-US" sz="1800" dirty="0"/>
              <a:t>Minimize the amount of acres lost per project and per year based on impacts to RCW. Proposed Action caps, with some exceptions depending on resiliency of the local RCW population, are:</a:t>
            </a:r>
          </a:p>
          <a:p>
            <a:pPr lvl="2">
              <a:spcBef>
                <a:spcPts val="600"/>
              </a:spcBef>
              <a:buFont typeface="Wingdings" panose="05000000000000000000" pitchFamily="2" charset="2"/>
              <a:buChar char="v"/>
            </a:pPr>
            <a:r>
              <a:rPr lang="en-US" sz="1600" dirty="0"/>
              <a:t>Within 200 ft: ≤ 1 ac/project and cumulative annual loss ≤ 20 ac/yr</a:t>
            </a:r>
          </a:p>
          <a:p>
            <a:pPr lvl="2">
              <a:spcBef>
                <a:spcPts val="600"/>
              </a:spcBef>
              <a:buFont typeface="Wingdings" panose="05000000000000000000" pitchFamily="2" charset="2"/>
              <a:buChar char="v"/>
            </a:pPr>
            <a:r>
              <a:rPr lang="en-US" sz="1600" dirty="0"/>
              <a:t>Within 0.25 mi: ≤ 5 ac/project and cumulative annual loss ≤ 125 ac/yr  </a:t>
            </a:r>
          </a:p>
          <a:p>
            <a:pPr lvl="2">
              <a:spcBef>
                <a:spcPts val="600"/>
              </a:spcBef>
              <a:buFont typeface="Wingdings" panose="05000000000000000000" pitchFamily="2" charset="2"/>
              <a:buChar char="v"/>
            </a:pPr>
            <a:r>
              <a:rPr lang="en-US" sz="1600" dirty="0"/>
              <a:t>Within 0.5 mi: ≤ 7 ac/project and cumulative annual loss ≤ 148 ac/yr</a:t>
            </a:r>
          </a:p>
          <a:p>
            <a:pPr lvl="2">
              <a:spcBef>
                <a:spcPts val="600"/>
              </a:spcBef>
              <a:buFont typeface="Wingdings" panose="05000000000000000000" pitchFamily="2" charset="2"/>
              <a:buChar char="v"/>
            </a:pPr>
            <a:endParaRPr lang="en-US" sz="1400" dirty="0"/>
          </a:p>
          <a:p>
            <a:pPr lvl="1">
              <a:spcBef>
                <a:spcPts val="600"/>
              </a:spcBef>
              <a:buFont typeface="Wingdings" panose="05000000000000000000" pitchFamily="2" charset="2"/>
              <a:buChar char="v"/>
            </a:pPr>
            <a:r>
              <a:rPr lang="en-US" sz="1800" dirty="0"/>
              <a:t>Require take authorized under the Strategy to be mitigated at ratio’s appropriate for the relative level of harm and harassment expected.</a:t>
            </a:r>
          </a:p>
        </p:txBody>
      </p:sp>
    </p:spTree>
    <p:extLst>
      <p:ext uri="{BB962C8B-B14F-4D97-AF65-F5344CB8AC3E}">
        <p14:creationId xmlns:p14="http://schemas.microsoft.com/office/powerpoint/2010/main" val="1823060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6E91A-1C49-BDB5-AEB0-51EE9DB10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764EF-89A7-17E0-3D4A-EB77217391DD}"/>
              </a:ext>
            </a:extLst>
          </p:cNvPr>
          <p:cNvSpPr>
            <a:spLocks noGrp="1"/>
          </p:cNvSpPr>
          <p:nvPr>
            <p:ph type="title"/>
          </p:nvPr>
        </p:nvSpPr>
        <p:spPr>
          <a:xfrm>
            <a:off x="457200" y="274638"/>
            <a:ext cx="8229600" cy="951996"/>
          </a:xfrm>
        </p:spPr>
        <p:txBody>
          <a:bodyPr>
            <a:normAutofit fontScale="90000"/>
          </a:bodyPr>
          <a:lstStyle/>
          <a:p>
            <a:r>
              <a:rPr lang="en-US" dirty="0"/>
              <a:t>Strategy’s RCW Mitigation Measures</a:t>
            </a:r>
          </a:p>
        </p:txBody>
      </p:sp>
      <p:graphicFrame>
        <p:nvGraphicFramePr>
          <p:cNvPr id="5" name="Content Placeholder 4">
            <a:extLst>
              <a:ext uri="{FF2B5EF4-FFF2-40B4-BE49-F238E27FC236}">
                <a16:creationId xmlns:a16="http://schemas.microsoft.com/office/drawing/2014/main" id="{23D6F163-45CD-7111-0FE6-5D81B52C1257}"/>
              </a:ext>
            </a:extLst>
          </p:cNvPr>
          <p:cNvGraphicFramePr>
            <a:graphicFrameLocks noGrp="1"/>
          </p:cNvGraphicFramePr>
          <p:nvPr>
            <p:ph idx="1"/>
            <p:extLst>
              <p:ext uri="{D42A27DB-BD31-4B8C-83A1-F6EECF244321}">
                <p14:modId xmlns:p14="http://schemas.microsoft.com/office/powerpoint/2010/main" val="2852127860"/>
              </p:ext>
            </p:extLst>
          </p:nvPr>
        </p:nvGraphicFramePr>
        <p:xfrm>
          <a:off x="390294" y="1411300"/>
          <a:ext cx="8408020" cy="5172229"/>
        </p:xfrm>
        <a:graphic>
          <a:graphicData uri="http://schemas.openxmlformats.org/drawingml/2006/table">
            <a:tbl>
              <a:tblPr firstRow="1" bandRow="1">
                <a:tableStyleId>{5C22544A-7EE6-4342-B048-85BDC9FD1C3A}</a:tableStyleId>
              </a:tblPr>
              <a:tblGrid>
                <a:gridCol w="1549446">
                  <a:extLst>
                    <a:ext uri="{9D8B030D-6E8A-4147-A177-3AD203B41FA5}">
                      <a16:colId xmlns:a16="http://schemas.microsoft.com/office/drawing/2014/main" val="2616030214"/>
                    </a:ext>
                  </a:extLst>
                </a:gridCol>
                <a:gridCol w="6858574">
                  <a:extLst>
                    <a:ext uri="{9D8B030D-6E8A-4147-A177-3AD203B41FA5}">
                      <a16:colId xmlns:a16="http://schemas.microsoft.com/office/drawing/2014/main" val="3024525012"/>
                    </a:ext>
                  </a:extLst>
                </a:gridCol>
              </a:tblGrid>
              <a:tr h="950649">
                <a:tc>
                  <a:txBody>
                    <a:bodyPr/>
                    <a:lstStyle/>
                    <a:p>
                      <a:pPr algn="ctr"/>
                      <a:r>
                        <a:rPr lang="en-US" b="1" dirty="0"/>
                        <a:t>Distance to Active Cavity Tree </a:t>
                      </a:r>
                    </a:p>
                  </a:txBody>
                  <a:tcPr/>
                </a:tc>
                <a:tc>
                  <a:txBody>
                    <a:bodyPr/>
                    <a:lstStyle/>
                    <a:p>
                      <a:pPr algn="ctr"/>
                      <a:r>
                        <a:rPr lang="en-US" dirty="0"/>
                        <a:t>Mitigation Measures</a:t>
                      </a:r>
                    </a:p>
                  </a:txBody>
                  <a:tcPr anchor="ctr"/>
                </a:tc>
                <a:extLst>
                  <a:ext uri="{0D108BD9-81ED-4DB2-BD59-A6C34878D82A}">
                    <a16:rowId xmlns:a16="http://schemas.microsoft.com/office/drawing/2014/main" val="1059223351"/>
                  </a:ext>
                </a:extLst>
              </a:tr>
              <a:tr h="385541">
                <a:tc>
                  <a:txBody>
                    <a:bodyPr/>
                    <a:lstStyle/>
                    <a:p>
                      <a:pPr algn="ctr"/>
                      <a:r>
                        <a:rPr lang="en-US" b="1" dirty="0"/>
                        <a:t>0 ft</a:t>
                      </a:r>
                    </a:p>
                  </a:txBody>
                  <a:tcPr/>
                </a:tc>
                <a:tc>
                  <a:txBody>
                    <a:bodyPr/>
                    <a:lstStyle/>
                    <a:p>
                      <a:r>
                        <a:rPr lang="en-US" dirty="0"/>
                        <a:t>Translocate birds if needed, replace cavities at a 2:1 ratio with artificial cavities, and contribute ~$500 to RCW.</a:t>
                      </a:r>
                    </a:p>
                  </a:txBody>
                  <a:tcPr/>
                </a:tc>
                <a:extLst>
                  <a:ext uri="{0D108BD9-81ED-4DB2-BD59-A6C34878D82A}">
                    <a16:rowId xmlns:a16="http://schemas.microsoft.com/office/drawing/2014/main" val="2687244423"/>
                  </a:ext>
                </a:extLst>
              </a:tr>
              <a:tr h="644420">
                <a:tc>
                  <a:txBody>
                    <a:bodyPr/>
                    <a:lstStyle/>
                    <a:p>
                      <a:pPr algn="ctr"/>
                      <a:r>
                        <a:rPr lang="en-US" b="1" dirty="0"/>
                        <a:t>50 ft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Translocate birds if needed, add 1-2 artificial cavities to the local population, and contribute to the RCW Fund at a 4:1 ratio.</a:t>
                      </a:r>
                    </a:p>
                    <a:p>
                      <a:endParaRPr lang="en-US" dirty="0"/>
                    </a:p>
                  </a:txBody>
                  <a:tcPr/>
                </a:tc>
                <a:extLst>
                  <a:ext uri="{0D108BD9-81ED-4DB2-BD59-A6C34878D82A}">
                    <a16:rowId xmlns:a16="http://schemas.microsoft.com/office/drawing/2014/main" val="104783895"/>
                  </a:ext>
                </a:extLst>
              </a:tr>
              <a:tr h="665455">
                <a:tc>
                  <a:txBody>
                    <a:bodyPr/>
                    <a:lstStyle/>
                    <a:p>
                      <a:pPr algn="ctr"/>
                      <a:r>
                        <a:rPr lang="en-US" b="1" dirty="0"/>
                        <a:t>200 ft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Contribute to the RCW Fund at a 2.5 – 3.5 :1 ratio.</a:t>
                      </a:r>
                    </a:p>
                  </a:txBody>
                  <a:tcPr/>
                </a:tc>
                <a:extLst>
                  <a:ext uri="{0D108BD9-81ED-4DB2-BD59-A6C34878D82A}">
                    <a16:rowId xmlns:a16="http://schemas.microsoft.com/office/drawing/2014/main" val="2412502850"/>
                  </a:ext>
                </a:extLst>
              </a:tr>
              <a:tr h="665455">
                <a:tc>
                  <a:txBody>
                    <a:bodyPr/>
                    <a:lstStyle/>
                    <a:p>
                      <a:pPr algn="ctr"/>
                      <a:r>
                        <a:rPr lang="en-US" b="1" dirty="0"/>
                        <a:t>0.25 mi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Contribute to the RCW Fund at a 1.75 – 2.5 :1 ratio.</a:t>
                      </a:r>
                    </a:p>
                    <a:p>
                      <a:endParaRPr lang="en-US" dirty="0"/>
                    </a:p>
                  </a:txBody>
                  <a:tcPr/>
                </a:tc>
                <a:extLst>
                  <a:ext uri="{0D108BD9-81ED-4DB2-BD59-A6C34878D82A}">
                    <a16:rowId xmlns:a16="http://schemas.microsoft.com/office/drawing/2014/main" val="3065051637"/>
                  </a:ext>
                </a:extLst>
              </a:tr>
              <a:tr h="950649">
                <a:tc>
                  <a:txBody>
                    <a:bodyPr/>
                    <a:lstStyle/>
                    <a:p>
                      <a:pPr algn="ctr"/>
                      <a:r>
                        <a:rPr lang="en-US" b="1" dirty="0"/>
                        <a:t>0.5 mi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Contribute to the RCW Fund at a 1 – 1.5 :1 ratio.</a:t>
                      </a:r>
                    </a:p>
                    <a:p>
                      <a:endParaRPr lang="en-US" dirty="0"/>
                    </a:p>
                  </a:txBody>
                  <a:tcPr/>
                </a:tc>
                <a:extLst>
                  <a:ext uri="{0D108BD9-81ED-4DB2-BD59-A6C34878D82A}">
                    <a16:rowId xmlns:a16="http://schemas.microsoft.com/office/drawing/2014/main" val="1447961719"/>
                  </a:ext>
                </a:extLst>
              </a:tr>
              <a:tr h="385541">
                <a:tc>
                  <a:txBody>
                    <a:bodyPr/>
                    <a:lstStyle/>
                    <a:p>
                      <a:pPr algn="ctr"/>
                      <a:r>
                        <a:rPr lang="en-US" b="1" dirty="0"/>
                        <a:t>6 km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Survey for NLAA or contribute to the RCW Fund at a 0.25 – 0.5 :1 ratio.</a:t>
                      </a:r>
                    </a:p>
                  </a:txBody>
                  <a:tcPr/>
                </a:tc>
                <a:extLst>
                  <a:ext uri="{0D108BD9-81ED-4DB2-BD59-A6C34878D82A}">
                    <a16:rowId xmlns:a16="http://schemas.microsoft.com/office/drawing/2014/main" val="1556039041"/>
                  </a:ext>
                </a:extLst>
              </a:tr>
            </a:tbl>
          </a:graphicData>
        </a:graphic>
      </p:graphicFrame>
    </p:spTree>
    <p:extLst>
      <p:ext uri="{BB962C8B-B14F-4D97-AF65-F5344CB8AC3E}">
        <p14:creationId xmlns:p14="http://schemas.microsoft.com/office/powerpoint/2010/main" val="2111530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C2DAD-4A2A-7B5E-BAB6-A590A4D696F8}"/>
              </a:ext>
            </a:extLst>
          </p:cNvPr>
          <p:cNvSpPr>
            <a:spLocks noGrp="1"/>
          </p:cNvSpPr>
          <p:nvPr>
            <p:ph type="title"/>
          </p:nvPr>
        </p:nvSpPr>
        <p:spPr/>
        <p:txBody>
          <a:bodyPr/>
          <a:lstStyle/>
          <a:p>
            <a:r>
              <a:rPr lang="en-US" dirty="0"/>
              <a:t>Effectiveness Monitoring</a:t>
            </a:r>
          </a:p>
        </p:txBody>
      </p:sp>
      <p:sp>
        <p:nvSpPr>
          <p:cNvPr id="3" name="Content Placeholder 2">
            <a:extLst>
              <a:ext uri="{FF2B5EF4-FFF2-40B4-BE49-F238E27FC236}">
                <a16:creationId xmlns:a16="http://schemas.microsoft.com/office/drawing/2014/main" id="{95471851-D79B-D5AE-B229-BB8D22CCD9E7}"/>
              </a:ext>
            </a:extLst>
          </p:cNvPr>
          <p:cNvSpPr>
            <a:spLocks noGrp="1"/>
          </p:cNvSpPr>
          <p:nvPr>
            <p:ph idx="1"/>
          </p:nvPr>
        </p:nvSpPr>
        <p:spPr/>
        <p:txBody>
          <a:bodyPr>
            <a:normAutofit lnSpcReduction="10000"/>
          </a:bodyPr>
          <a:lstStyle/>
          <a:p>
            <a:pPr marL="0" indent="0">
              <a:buNone/>
            </a:pPr>
            <a:r>
              <a:rPr lang="en-US" sz="2000" dirty="0"/>
              <a:t>How will the Service monitor for effectiveness of the Strategy in contributing to the conservation and recovery of RCW?</a:t>
            </a:r>
          </a:p>
          <a:p>
            <a:pPr marL="0" indent="0">
              <a:buNone/>
            </a:pPr>
            <a:endParaRPr lang="en-US" sz="2000" dirty="0"/>
          </a:p>
          <a:p>
            <a:pPr marL="0" indent="0">
              <a:buNone/>
            </a:pPr>
            <a:r>
              <a:rPr lang="en-US" sz="2000" dirty="0"/>
              <a:t>Targets:</a:t>
            </a:r>
          </a:p>
          <a:p>
            <a:pPr lvl="2">
              <a:spcBef>
                <a:spcPts val="1200"/>
              </a:spcBef>
              <a:buFont typeface="+mj-lt"/>
              <a:buAutoNum type="arabicPeriod"/>
            </a:pPr>
            <a:r>
              <a:rPr lang="en-US" sz="1800" dirty="0"/>
              <a:t>The current NC RCW population will be compared to the 2030 &amp; 2035 NC RCW population to determine if its growth rate exceeds 1-2%.</a:t>
            </a:r>
          </a:p>
          <a:p>
            <a:pPr lvl="2">
              <a:spcBef>
                <a:spcPts val="1200"/>
              </a:spcBef>
              <a:buFont typeface="+mj-lt"/>
              <a:buAutoNum type="arabicPeriod"/>
            </a:pPr>
            <a:r>
              <a:rPr lang="en-US" sz="1800" dirty="0"/>
              <a:t>The amount of PBG’s authorized for take over 10 yrs should be half the amount gained through strategic recruitment and protection of dispersal habitats (i.e., replacement at a 2:1 ratio).</a:t>
            </a:r>
          </a:p>
          <a:p>
            <a:pPr lvl="2">
              <a:spcBef>
                <a:spcPts val="1200"/>
              </a:spcBef>
              <a:buFont typeface="+mj-lt"/>
              <a:buAutoNum type="arabicPeriod"/>
            </a:pPr>
            <a:r>
              <a:rPr lang="en-US" sz="1800" dirty="0"/>
              <a:t>The quantity of good-quality, protected habitat established under the Strategy through In-Kind, In-lieu Fee, and Conservation Banking should be twice the amount of habitat impacted under the CFCOs.</a:t>
            </a:r>
          </a:p>
          <a:p>
            <a:pPr marL="0" indent="0">
              <a:spcBef>
                <a:spcPts val="1200"/>
              </a:spcBef>
              <a:buNone/>
            </a:pPr>
            <a:r>
              <a:rPr lang="en-US" sz="2000" dirty="0"/>
              <a:t>Reported at the 5 and 10-yr marks.</a:t>
            </a:r>
          </a:p>
          <a:p>
            <a:pPr lvl="2">
              <a:spcBef>
                <a:spcPts val="1200"/>
              </a:spcBef>
              <a:buFont typeface="+mj-lt"/>
              <a:buAutoNum type="arabicPeriod"/>
            </a:pPr>
            <a:endParaRPr lang="en-US" sz="1800" dirty="0"/>
          </a:p>
        </p:txBody>
      </p:sp>
    </p:spTree>
    <p:extLst>
      <p:ext uri="{BB962C8B-B14F-4D97-AF65-F5344CB8AC3E}">
        <p14:creationId xmlns:p14="http://schemas.microsoft.com/office/powerpoint/2010/main" val="2554256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EF2A3-FDA5-7E4E-3351-A085FE969645}"/>
              </a:ext>
            </a:extLst>
          </p:cNvPr>
          <p:cNvSpPr>
            <a:spLocks noGrp="1"/>
          </p:cNvSpPr>
          <p:nvPr>
            <p:ph type="title"/>
          </p:nvPr>
        </p:nvSpPr>
        <p:spPr/>
        <p:txBody>
          <a:bodyPr/>
          <a:lstStyle/>
          <a:p>
            <a:r>
              <a:rPr lang="en-US" dirty="0"/>
              <a:t>An NC-RCW Fund</a:t>
            </a:r>
          </a:p>
        </p:txBody>
      </p:sp>
      <p:sp>
        <p:nvSpPr>
          <p:cNvPr id="3" name="Content Placeholder 2">
            <a:extLst>
              <a:ext uri="{FF2B5EF4-FFF2-40B4-BE49-F238E27FC236}">
                <a16:creationId xmlns:a16="http://schemas.microsoft.com/office/drawing/2014/main" id="{FF02C1ED-8417-B296-0168-489AA9E292C7}"/>
              </a:ext>
            </a:extLst>
          </p:cNvPr>
          <p:cNvSpPr>
            <a:spLocks noGrp="1"/>
          </p:cNvSpPr>
          <p:nvPr>
            <p:ph idx="1"/>
          </p:nvPr>
        </p:nvSpPr>
        <p:spPr/>
        <p:txBody>
          <a:bodyPr>
            <a:normAutofit fontScale="92500" lnSpcReduction="20000"/>
          </a:bodyPr>
          <a:lstStyle/>
          <a:p>
            <a:pPr marL="0" indent="0">
              <a:buNone/>
            </a:pPr>
            <a:r>
              <a:rPr lang="en-US" sz="2200" dirty="0"/>
              <a:t>We are currently seeking a third-party partner willing to establish a Service-approved in-lieu fee fund.</a:t>
            </a:r>
          </a:p>
          <a:p>
            <a:pPr marL="0" indent="0">
              <a:buNone/>
            </a:pPr>
            <a:endParaRPr lang="en-US" sz="2000" dirty="0"/>
          </a:p>
          <a:p>
            <a:pPr lvl="1">
              <a:spcBef>
                <a:spcPts val="1800"/>
              </a:spcBef>
              <a:buFont typeface="Wingdings" panose="05000000000000000000" pitchFamily="2" charset="2"/>
              <a:buChar char="Ø"/>
            </a:pPr>
            <a:r>
              <a:rPr lang="en-US" sz="1900" dirty="0"/>
              <a:t>Ability to accept funds from mostly private landowners and other donors.</a:t>
            </a:r>
          </a:p>
          <a:p>
            <a:pPr lvl="1">
              <a:spcBef>
                <a:spcPts val="1800"/>
              </a:spcBef>
              <a:buFont typeface="Wingdings" panose="05000000000000000000" pitchFamily="2" charset="2"/>
              <a:buChar char="Ø"/>
            </a:pPr>
            <a:r>
              <a:rPr lang="en-US" sz="1900" dirty="0"/>
              <a:t>Funds must be accounted for: 1) tracked by Priority Conservation Area or Service Area if outside, and 2) used solely to benefit the RCW and administer the program.</a:t>
            </a:r>
          </a:p>
          <a:p>
            <a:pPr lvl="1">
              <a:spcBef>
                <a:spcPts val="1800"/>
              </a:spcBef>
              <a:buFont typeface="Wingdings" panose="05000000000000000000" pitchFamily="2" charset="2"/>
              <a:buChar char="Ø"/>
            </a:pPr>
            <a:r>
              <a:rPr lang="en-US" sz="1900" dirty="0"/>
              <a:t>Funds deposited into the NC-RCW Fund can be allocated to any project or conservation effort that aligns with the conservation priorities established in Section 5 of the Strategy.</a:t>
            </a:r>
          </a:p>
          <a:p>
            <a:pPr lvl="1">
              <a:spcBef>
                <a:spcPts val="1800"/>
              </a:spcBef>
              <a:buFont typeface="Wingdings" panose="05000000000000000000" pitchFamily="2" charset="2"/>
              <a:buChar char="Ø"/>
            </a:pPr>
            <a:r>
              <a:rPr lang="en-US" sz="1900" dirty="0"/>
              <a:t>Projects using the RCW funds should follow the Service’s </a:t>
            </a:r>
            <a:r>
              <a:rPr lang="en-US" sz="1900" u="sng" dirty="0">
                <a:hlinkClick r:id="rId2"/>
              </a:rPr>
              <a:t>ESA Compensatory Mitigation Policy</a:t>
            </a:r>
            <a:r>
              <a:rPr lang="en-US" sz="1900" dirty="0"/>
              <a:t> unless otherwise agreed upon by the Service.</a:t>
            </a:r>
          </a:p>
          <a:p>
            <a:pPr lvl="1">
              <a:spcBef>
                <a:spcPts val="1800"/>
              </a:spcBef>
              <a:buFont typeface="Wingdings" panose="05000000000000000000" pitchFamily="2" charset="2"/>
              <a:buChar char="Ø"/>
            </a:pPr>
            <a:r>
              <a:rPr lang="en-US" sz="1900" dirty="0"/>
              <a:t>Projects within the same Service Area that implement PCA-Specific </a:t>
            </a:r>
            <a:r>
              <a:rPr lang="en-US" sz="1900"/>
              <a:t>Objectives should </a:t>
            </a:r>
            <a:r>
              <a:rPr lang="en-US" sz="1900" dirty="0"/>
              <a:t>be prioritized above any projects that do not meet these criteria.</a:t>
            </a:r>
          </a:p>
          <a:p>
            <a:pPr marL="0" indent="0">
              <a:buNone/>
            </a:pPr>
            <a:endParaRPr lang="en-US" sz="2000" dirty="0"/>
          </a:p>
        </p:txBody>
      </p:sp>
    </p:spTree>
    <p:extLst>
      <p:ext uri="{BB962C8B-B14F-4D97-AF65-F5344CB8AC3E}">
        <p14:creationId xmlns:p14="http://schemas.microsoft.com/office/powerpoint/2010/main" val="2658264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91ACF2-EB6D-2C6E-B1A2-E625E0F23F0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762833"/>
            <a:ext cx="9144000" cy="6096000"/>
          </a:xfrm>
          <a:prstGeom prst="rect">
            <a:avLst/>
          </a:prstGeom>
        </p:spPr>
      </p:pic>
      <p:sp>
        <p:nvSpPr>
          <p:cNvPr id="2" name="Title 1">
            <a:extLst>
              <a:ext uri="{FF2B5EF4-FFF2-40B4-BE49-F238E27FC236}">
                <a16:creationId xmlns:a16="http://schemas.microsoft.com/office/drawing/2014/main" id="{0CC7FF8E-F0EA-52C3-E3FF-DAF1D86D4DA4}"/>
              </a:ext>
            </a:extLst>
          </p:cNvPr>
          <p:cNvSpPr>
            <a:spLocks noGrp="1"/>
          </p:cNvSpPr>
          <p:nvPr>
            <p:ph type="title"/>
          </p:nvPr>
        </p:nvSpPr>
        <p:spPr>
          <a:xfrm>
            <a:off x="457200" y="1798773"/>
            <a:ext cx="8229600" cy="2421652"/>
          </a:xfrm>
        </p:spPr>
        <p:txBody>
          <a:bodyPr>
            <a:normAutofit/>
          </a:bodyPr>
          <a:lstStyle/>
          <a:p>
            <a:r>
              <a:rPr lang="en-US" sz="7200" dirty="0">
                <a:solidFill>
                  <a:schemeClr val="bg1"/>
                </a:solidFill>
              </a:rPr>
              <a:t>Questions</a:t>
            </a:r>
          </a:p>
        </p:txBody>
      </p:sp>
    </p:spTree>
    <p:extLst>
      <p:ext uri="{BB962C8B-B14F-4D97-AF65-F5344CB8AC3E}">
        <p14:creationId xmlns:p14="http://schemas.microsoft.com/office/powerpoint/2010/main" val="356354959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AD762CF3F34F24D808DCD93F17B7E30" ma:contentTypeVersion="20" ma:contentTypeDescription="Create a new document." ma:contentTypeScope="" ma:versionID="ed49439ae648a5dbf1569846e95c0842">
  <xsd:schema xmlns:xsd="http://www.w3.org/2001/XMLSchema" xmlns:xs="http://www.w3.org/2001/XMLSchema" xmlns:p="http://schemas.microsoft.com/office/2006/metadata/properties" xmlns:ns2="2086e553-0402-4a7b-a090-99883c1a9be4" xmlns:ns3="b32e1ece-03a3-4c38-a4c5-bfbf6fffedf9" xmlns:ns4="31062a0d-ede8-4112-b4bb-00a9c1bc8e16" targetNamespace="http://schemas.microsoft.com/office/2006/metadata/properties" ma:root="true" ma:fieldsID="e69af84e56d417d57b09a029017cf2b1" ns2:_="" ns3:_="" ns4:_="">
    <xsd:import namespace="2086e553-0402-4a7b-a090-99883c1a9be4"/>
    <xsd:import namespace="b32e1ece-03a3-4c38-a4c5-bfbf6fffedf9"/>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4:TaxCatchAll" minOccurs="0"/>
                <xsd:element ref="ns2:DueDate" minOccurs="0"/>
                <xsd:element ref="ns2:Notes" minOccurs="0"/>
                <xsd:element ref="ns2:DateReceived"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86e553-0402-4a7b-a090-99883c1a9b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DueDate" ma:index="22" nillable="true" ma:displayName="Due Date" ma:default="[today]" ma:format="DateOnly" ma:internalName="DueDate">
      <xsd:simpleType>
        <xsd:restriction base="dms:DateTime"/>
      </xsd:simpleType>
    </xsd:element>
    <xsd:element name="Notes" ma:index="23" nillable="true" ma:displayName="Notes" ma:format="Dropdown" ma:internalName="Notes">
      <xsd:simpleType>
        <xsd:restriction base="dms:Text">
          <xsd:maxLength value="255"/>
        </xsd:restriction>
      </xsd:simpleType>
    </xsd:element>
    <xsd:element name="DateReceived" ma:index="24" nillable="true" ma:displayName="Date Received" ma:format="DateOnly" ma:internalName="DateReceiv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2e1ece-03a3-4c38-a4c5-bfbf6fffedf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073cf7dc-ba20-4acc-a649-ef362868cf4c}" ma:internalName="TaxCatchAll" ma:showField="CatchAllData" ma:web="b32e1ece-03a3-4c38-a4c5-bfbf6fffed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Received xmlns="2086e553-0402-4a7b-a090-99883c1a9be4" xsi:nil="true"/>
    <DueDate xmlns="2086e553-0402-4a7b-a090-99883c1a9be4">2023-08-25T15:42:40+00:00</DueDate>
    <lcf76f155ced4ddcb4097134ff3c332f xmlns="2086e553-0402-4a7b-a090-99883c1a9be4">
      <Terms xmlns="http://schemas.microsoft.com/office/infopath/2007/PartnerControls"/>
    </lcf76f155ced4ddcb4097134ff3c332f>
    <TaxCatchAll xmlns="31062a0d-ede8-4112-b4bb-00a9c1bc8e16" xsi:nil="true"/>
    <Notes xmlns="2086e553-0402-4a7b-a090-99883c1a9be4" xsi:nil="true"/>
  </documentManagement>
</p:properties>
</file>

<file path=customXml/itemProps1.xml><?xml version="1.0" encoding="utf-8"?>
<ds:datastoreItem xmlns:ds="http://schemas.openxmlformats.org/officeDocument/2006/customXml" ds:itemID="{ADD28ECB-49EA-40CB-9435-B5FE6436315E}">
  <ds:schemaRefs>
    <ds:schemaRef ds:uri="http://schemas.microsoft.com/sharepoint/v3/contenttype/forms"/>
  </ds:schemaRefs>
</ds:datastoreItem>
</file>

<file path=customXml/itemProps2.xml><?xml version="1.0" encoding="utf-8"?>
<ds:datastoreItem xmlns:ds="http://schemas.openxmlformats.org/officeDocument/2006/customXml" ds:itemID="{A549645D-02AB-45A0-85B8-E71CC0A19036}">
  <ds:schemaRefs>
    <ds:schemaRef ds:uri="2086e553-0402-4a7b-a090-99883c1a9be4"/>
    <ds:schemaRef ds:uri="31062a0d-ede8-4112-b4bb-00a9c1bc8e16"/>
    <ds:schemaRef ds:uri="b32e1ece-03a3-4c38-a4c5-bfbf6fffed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4C9423A-817E-4D05-A381-065590999644}">
  <ds:schemaRefs>
    <ds:schemaRef ds:uri="2086e553-0402-4a7b-a090-99883c1a9be4"/>
    <ds:schemaRef ds:uri="31062a0d-ede8-4112-b4bb-00a9c1bc8e16"/>
    <ds:schemaRef ds:uri="b32e1ece-03a3-4c38-a4c5-bfbf6fffedf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6dd02d64-b7f3-43f7-a145-cfd68d338edf}" enabled="1" method="Standard" siteId="{0693b5ba-4b18-4d7b-9341-f32f400a5494}" removed="0"/>
</clbl:labelList>
</file>

<file path=docProps/app.xml><?xml version="1.0" encoding="utf-8"?>
<Properties xmlns="http://schemas.openxmlformats.org/officeDocument/2006/extended-properties" xmlns:vt="http://schemas.openxmlformats.org/officeDocument/2006/docPropsVTypes">
  <Template/>
  <TotalTime>1048</TotalTime>
  <Words>2160</Words>
  <Application>Microsoft Office PowerPoint</Application>
  <PresentationFormat>On-screen Show (4:3)</PresentationFormat>
  <Paragraphs>166</Paragraphs>
  <Slides>17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Aptos Narrow</vt:lpstr>
      <vt:lpstr>Arial</vt:lpstr>
      <vt:lpstr>Calibri</vt:lpstr>
      <vt:lpstr>Cambria</vt:lpstr>
      <vt:lpstr>Times New Roman</vt:lpstr>
      <vt:lpstr>Wingdings</vt:lpstr>
      <vt:lpstr>1_Office Theme</vt:lpstr>
      <vt:lpstr>2_Office Theme</vt:lpstr>
      <vt:lpstr>PowerPoint Presentation</vt:lpstr>
      <vt:lpstr>Outline</vt:lpstr>
      <vt:lpstr>Purpose and Need</vt:lpstr>
      <vt:lpstr>Timeline</vt:lpstr>
      <vt:lpstr>Overall Structure of the Strategy</vt:lpstr>
      <vt:lpstr>Priority Conservation Areas</vt:lpstr>
      <vt:lpstr>Conservation Priorities</vt:lpstr>
      <vt:lpstr>Draft Conservation Priorities</vt:lpstr>
      <vt:lpstr>Draft Conservation Priorities</vt:lpstr>
      <vt:lpstr>Standard RCW AMMs</vt:lpstr>
      <vt:lpstr>Standard RCW AMMs</vt:lpstr>
      <vt:lpstr>Conservation-focused Consultation Options (CFCOs)</vt:lpstr>
      <vt:lpstr>Strategy’s Conservation Measures</vt:lpstr>
      <vt:lpstr>Strategy’s RCW Mitigation Measures</vt:lpstr>
      <vt:lpstr>Effectiveness Monitoring</vt:lpstr>
      <vt:lpstr>An NC-RCW Fund</vt:lpstr>
      <vt:lpstr>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Ricks, Stephen</dc:creator>
  <cp:lastModifiedBy>Sikula, Nicole R</cp:lastModifiedBy>
  <cp:revision>9</cp:revision>
  <cp:lastPrinted>2015-03-31T16:23:54Z</cp:lastPrinted>
  <dcterms:created xsi:type="dcterms:W3CDTF">2013-09-05T17:42:32Z</dcterms:created>
  <dcterms:modified xsi:type="dcterms:W3CDTF">2026-09-09T16:06:19Z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0x0101005AD762CF3F34F24D808DCD93F17B7E30</vt:lpwstr>
  </property>
  <property fmtid="{D5CDD505-2E9C-101B-9397-08002B2CF9AE}" pid="3" name="MediaServiceImageTags">
    <vt:lpwstr/>
  </property>
</Properties>
</file>