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72" r:id="rId3"/>
    <p:sldId id="273" r:id="rId4"/>
    <p:sldId id="266" r:id="rId5"/>
    <p:sldId id="268" r:id="rId6"/>
    <p:sldId id="271" r:id="rId7"/>
    <p:sldId id="269" r:id="rId8"/>
    <p:sldId id="270" r:id="rId9"/>
    <p:sldId id="26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autoAdjust="0"/>
    <p:restoredTop sz="99523" autoAdjust="0"/>
  </p:normalViewPr>
  <p:slideViewPr>
    <p:cSldViewPr>
      <p:cViewPr>
        <p:scale>
          <a:sx n="66" d="100"/>
          <a:sy n="66" d="100"/>
        </p:scale>
        <p:origin x="-1416" y="-3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FAB71A1-BA44-46A1-BAA2-67C9729F035E}" type="datetimeFigureOut">
              <a:rPr lang="en-US" smtClean="0"/>
              <a:pPr/>
              <a:t>10/13/2010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27CB02D-54CE-40A1-A609-5BE2F4B424DC}"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947D0B-618C-4F29-9164-B751E12556F3}" type="datetimeFigureOut">
              <a:rPr lang="en-US" smtClean="0"/>
              <a:pPr/>
              <a:t>10/13/2010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5F5CEEF-E539-43E0-BB07-81891504594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buFontTx/>
              <a:buNone/>
            </a:pPr>
            <a:r>
              <a:rPr lang="en-US" sz="1200" kern="1200" dirty="0" smtClean="0">
                <a:solidFill>
                  <a:schemeClr val="tx1"/>
                </a:solidFill>
                <a:latin typeface="+mn-lt"/>
                <a:ea typeface="+mn-ea"/>
                <a:cs typeface="+mn-cs"/>
              </a:rPr>
              <a:t>We are all here today to celebrate 10 years of collaborative conservation in the Sandhills.  It’s a fantastic accomplishment, and I’ve been very excited to be a part of the effort over the last two years.</a:t>
            </a:r>
          </a:p>
          <a:p>
            <a:pPr lvl="0">
              <a:buFontTx/>
              <a:buNone/>
            </a:pPr>
            <a:endParaRPr lang="en-US" sz="1200" kern="1200" dirty="0" smtClean="0">
              <a:solidFill>
                <a:schemeClr val="tx1"/>
              </a:solidFill>
              <a:latin typeface="+mn-lt"/>
              <a:ea typeface="+mn-ea"/>
              <a:cs typeface="+mn-cs"/>
            </a:endParaRPr>
          </a:p>
          <a:p>
            <a:pPr lvl="0">
              <a:buFontTx/>
              <a:buNone/>
            </a:pPr>
            <a:r>
              <a:rPr lang="en-US" sz="1200" kern="1200" dirty="0" smtClean="0">
                <a:solidFill>
                  <a:schemeClr val="tx1"/>
                </a:solidFill>
                <a:latin typeface="+mn-lt"/>
                <a:ea typeface="+mn-ea"/>
                <a:cs typeface="+mn-cs"/>
              </a:rPr>
              <a:t>Today, I am going to share with you some results from the Partnership review I’ve been facilitating over the last few months.  But first, I’d like to </a:t>
            </a:r>
            <a:r>
              <a:rPr lang="en-US" sz="1200" u="sng" kern="1200" dirty="0" smtClean="0">
                <a:solidFill>
                  <a:schemeClr val="tx1"/>
                </a:solidFill>
                <a:latin typeface="+mn-lt"/>
                <a:ea typeface="+mn-ea"/>
                <a:cs typeface="+mn-cs"/>
              </a:rPr>
              <a:t>start with some background </a:t>
            </a:r>
            <a:r>
              <a:rPr lang="en-US" sz="1200" kern="1200" dirty="0" smtClean="0">
                <a:solidFill>
                  <a:schemeClr val="tx1"/>
                </a:solidFill>
                <a:latin typeface="+mn-lt"/>
                <a:ea typeface="+mn-ea"/>
                <a:cs typeface="+mn-cs"/>
              </a:rPr>
              <a:t>and briefly </a:t>
            </a:r>
            <a:r>
              <a:rPr lang="en-US" sz="1200" u="sng" kern="1200" dirty="0" smtClean="0">
                <a:solidFill>
                  <a:schemeClr val="tx1"/>
                </a:solidFill>
                <a:latin typeface="+mn-lt"/>
                <a:ea typeface="+mn-ea"/>
                <a:cs typeface="+mn-cs"/>
              </a:rPr>
              <a:t>describe why we thought an internal review </a:t>
            </a:r>
            <a:r>
              <a:rPr lang="en-US" sz="1200" kern="1200" dirty="0" smtClean="0">
                <a:solidFill>
                  <a:schemeClr val="tx1"/>
                </a:solidFill>
                <a:latin typeface="+mn-lt"/>
                <a:ea typeface="+mn-ea"/>
                <a:cs typeface="+mn-cs"/>
              </a:rPr>
              <a:t>of the Partnership would be a worthwhile endeavor. </a:t>
            </a:r>
          </a:p>
          <a:p>
            <a:pPr lvl="0"/>
            <a:endParaRPr lang="en-US"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We all know the basic facts about the Partnership – how it was ultimately </a:t>
            </a:r>
            <a:r>
              <a:rPr lang="en-US" sz="1200" u="sng" kern="1200" dirty="0" smtClean="0">
                <a:solidFill>
                  <a:schemeClr val="tx1"/>
                </a:solidFill>
                <a:latin typeface="+mn-lt"/>
                <a:ea typeface="+mn-ea"/>
                <a:cs typeface="+mn-cs"/>
              </a:rPr>
              <a:t>conceived in response to the RCW conflict but that it took on the larger mission of working to conserve other native species and their homes in Sandhills.</a:t>
            </a:r>
          </a:p>
          <a:p>
            <a:pPr lvl="0">
              <a:buFont typeface="Arial" pitchFamily="34" charset="0"/>
              <a:buNone/>
            </a:pPr>
            <a:endParaRPr lang="en-US"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Many stakeholders that were already involved in the RCW situation elected to participate in the Partnership as an </a:t>
            </a:r>
            <a:r>
              <a:rPr lang="en-US" sz="1200" u="sng" kern="1200" dirty="0" smtClean="0">
                <a:solidFill>
                  <a:schemeClr val="tx1"/>
                </a:solidFill>
                <a:latin typeface="+mn-lt"/>
                <a:ea typeface="+mn-ea"/>
                <a:cs typeface="+mn-cs"/>
              </a:rPr>
              <a:t>obvious and logical step toward sustaining their work on RCW recovery</a:t>
            </a:r>
            <a:r>
              <a:rPr lang="en-US" sz="1200" kern="1200" dirty="0" smtClean="0">
                <a:solidFill>
                  <a:schemeClr val="tx1"/>
                </a:solidFill>
                <a:latin typeface="+mn-lt"/>
                <a:ea typeface="+mn-ea"/>
                <a:cs typeface="+mn-cs"/>
              </a:rPr>
              <a:t>. </a:t>
            </a:r>
          </a:p>
          <a:p>
            <a:pPr lvl="0">
              <a:buFont typeface="Arial" pitchFamily="34" charset="0"/>
              <a:buNone/>
            </a:pPr>
            <a:endParaRPr lang="en-US"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Other stakeholders chose to participate for a variety of reasons.  Because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they also wanted to play a role in RCW recovery, and/or they wanted to learn more about managing longleaf pine, and/or their geographic focus area overlapped with that of the Partnership. </a:t>
            </a:r>
          </a:p>
          <a:p>
            <a:pPr lvl="0">
              <a:buFont typeface="Arial" pitchFamily="34" charset="0"/>
              <a:buNone/>
            </a:pPr>
            <a:r>
              <a:rPr lang="en-US" sz="1200" kern="1200" dirty="0" smtClean="0">
                <a:solidFill>
                  <a:schemeClr val="tx1"/>
                </a:solidFill>
                <a:latin typeface="+mn-lt"/>
                <a:ea typeface="+mn-ea"/>
                <a:cs typeface="+mn-cs"/>
              </a:rPr>
              <a:t>  </a:t>
            </a:r>
          </a:p>
          <a:p>
            <a:pPr lvl="0">
              <a:buFont typeface="Arial" pitchFamily="34" charset="0"/>
              <a:buNone/>
            </a:pPr>
            <a:r>
              <a:rPr lang="en-US" sz="1200" u="sng" kern="1200" dirty="0" smtClean="0">
                <a:solidFill>
                  <a:schemeClr val="tx1"/>
                </a:solidFill>
                <a:latin typeface="+mn-lt"/>
                <a:ea typeface="+mn-ea"/>
                <a:cs typeface="+mn-cs"/>
              </a:rPr>
              <a:t>Whatever the initial motivation</a:t>
            </a:r>
            <a:r>
              <a:rPr lang="en-US" sz="1200" kern="1200" dirty="0" smtClean="0">
                <a:solidFill>
                  <a:schemeClr val="tx1"/>
                </a:solidFill>
                <a:latin typeface="+mn-lt"/>
                <a:ea typeface="+mn-ea"/>
                <a:cs typeface="+mn-cs"/>
              </a:rPr>
              <a:t>, most partners recognized that the Sandhills Conservation Partnership was a great opportunity to proactively and cooperatively plan and implement conservation strategies for Sandhills species and their habitats – </a:t>
            </a:r>
            <a:r>
              <a:rPr lang="en-US" sz="1200" u="sng" kern="1200" dirty="0" smtClean="0">
                <a:solidFill>
                  <a:schemeClr val="tx1"/>
                </a:solidFill>
                <a:latin typeface="+mn-lt"/>
                <a:ea typeface="+mn-ea"/>
                <a:cs typeface="+mn-cs"/>
              </a:rPr>
              <a:t>they recognized that by promoting this mutual interest, there was opportunity</a:t>
            </a:r>
            <a:r>
              <a:rPr lang="en-US" sz="1200" u="sng" kern="1200" baseline="0" dirty="0" smtClean="0">
                <a:solidFill>
                  <a:schemeClr val="tx1"/>
                </a:solidFill>
                <a:latin typeface="+mn-lt"/>
                <a:ea typeface="+mn-ea"/>
                <a:cs typeface="+mn-cs"/>
              </a:rPr>
              <a:t> for each participant to realize mutual gain. </a:t>
            </a:r>
            <a:endParaRPr lang="en-US" sz="1200" u="sng" kern="1200" dirty="0" smtClean="0">
              <a:solidFill>
                <a:schemeClr val="tx1"/>
              </a:solidFill>
              <a:latin typeface="+mn-lt"/>
              <a:ea typeface="+mn-ea"/>
              <a:cs typeface="+mn-cs"/>
            </a:endParaRPr>
          </a:p>
          <a:p>
            <a:pPr lvl="0">
              <a:buFont typeface="Arial" pitchFamily="34" charset="0"/>
              <a:buNone/>
            </a:pP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And over the years, partner contributions have </a:t>
            </a:r>
            <a:r>
              <a:rPr lang="en-US" sz="1200" u="sng" kern="1200" dirty="0" smtClean="0">
                <a:solidFill>
                  <a:schemeClr val="tx1"/>
                </a:solidFill>
                <a:latin typeface="+mn-lt"/>
                <a:ea typeface="+mn-ea"/>
                <a:cs typeface="+mn-cs"/>
              </a:rPr>
              <a:t>included everything from meeting space</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to funding for tracts</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to equipment for burning</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to capacity to lobby state and federal government and everything in between </a:t>
            </a:r>
            <a:r>
              <a:rPr lang="en-US" sz="1200" kern="1200" dirty="0" smtClean="0">
                <a:solidFill>
                  <a:schemeClr val="tx1"/>
                </a:solidFill>
                <a:latin typeface="+mn-lt"/>
                <a:ea typeface="+mn-ea"/>
                <a:cs typeface="+mn-cs"/>
              </a:rPr>
              <a:t>– the partners of the Sandhills Conservation Partnership</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wield a variety of capacity and expertise in contribution to the mission.</a:t>
            </a:r>
          </a:p>
          <a:p>
            <a:endParaRPr lang="en-US" dirty="0"/>
          </a:p>
        </p:txBody>
      </p:sp>
      <p:sp>
        <p:nvSpPr>
          <p:cNvPr id="4" name="Slide Number Placeholder 3"/>
          <p:cNvSpPr>
            <a:spLocks noGrp="1"/>
          </p:cNvSpPr>
          <p:nvPr>
            <p:ph type="sldNum" sz="quarter" idx="10"/>
          </p:nvPr>
        </p:nvSpPr>
        <p:spPr/>
        <p:txBody>
          <a:bodyPr/>
          <a:lstStyle/>
          <a:p>
            <a:fld id="{A5F5CEEF-E539-43E0-BB07-81891504594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 this benchmark of 10 years of collaborative conservation provided an ideal occasion to ‘check in’ with partners </a:t>
            </a:r>
            <a:r>
              <a:rPr lang="en-US" sz="1200" u="sng" kern="1200" dirty="0" smtClean="0">
                <a:solidFill>
                  <a:schemeClr val="tx1"/>
                </a:solidFill>
                <a:latin typeface="+mn-lt"/>
                <a:ea typeface="+mn-ea"/>
                <a:cs typeface="+mn-cs"/>
              </a:rPr>
              <a:t>to reflect on and learn from the past ten years</a:t>
            </a:r>
            <a:r>
              <a:rPr lang="en-US" sz="1200" kern="1200" dirty="0" smtClean="0">
                <a:solidFill>
                  <a:schemeClr val="tx1"/>
                </a:solidFill>
                <a:latin typeface="+mn-lt"/>
                <a:ea typeface="+mn-ea"/>
                <a:cs typeface="+mn-cs"/>
              </a:rPr>
              <a:t> in order to ensure the continuation of a collaborative path forward. </a:t>
            </a:r>
          </a:p>
          <a:p>
            <a:endParaRPr lang="en-US" dirty="0" smtClean="0"/>
          </a:p>
          <a:p>
            <a:r>
              <a:rPr lang="en-US" dirty="0" smtClean="0"/>
              <a:t>The purpose of the review:</a:t>
            </a:r>
          </a:p>
          <a:p>
            <a:endParaRPr lang="en-US" dirty="0" smtClean="0"/>
          </a:p>
          <a:p>
            <a:r>
              <a:rPr lang="en-US" dirty="0" smtClean="0"/>
              <a:t>1. Create opportunity for input, feedback</a:t>
            </a:r>
            <a:r>
              <a:rPr lang="en-US" baseline="0" dirty="0" smtClean="0"/>
              <a:t> </a:t>
            </a:r>
          </a:p>
          <a:p>
            <a:r>
              <a:rPr lang="en-US" baseline="0" dirty="0" smtClean="0"/>
              <a:t>2. Promote mutual understanding, collective action</a:t>
            </a:r>
          </a:p>
          <a:p>
            <a:r>
              <a:rPr lang="en-US" baseline="0" dirty="0" smtClean="0"/>
              <a:t>3. </a:t>
            </a:r>
            <a:r>
              <a:rPr lang="en-US" dirty="0" smtClean="0"/>
              <a:t>Sustain engagement/motivation, empower pa</a:t>
            </a:r>
            <a:r>
              <a:rPr lang="en-US" baseline="0" dirty="0" smtClean="0"/>
              <a:t>rtners to shape the way forward, secure buy-in/commitments</a:t>
            </a:r>
            <a:endParaRPr lang="en-US" dirty="0"/>
          </a:p>
        </p:txBody>
      </p:sp>
      <p:sp>
        <p:nvSpPr>
          <p:cNvPr id="4" name="Slide Number Placeholder 3"/>
          <p:cNvSpPr>
            <a:spLocks noGrp="1"/>
          </p:cNvSpPr>
          <p:nvPr>
            <p:ph type="sldNum" sz="quarter" idx="10"/>
          </p:nvPr>
        </p:nvSpPr>
        <p:spPr/>
        <p:txBody>
          <a:bodyPr/>
          <a:lstStyle/>
          <a:p>
            <a:fld id="{A5F5CEEF-E539-43E0-BB07-818915045942}"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Interviews</a:t>
            </a:r>
            <a:r>
              <a:rPr lang="en-US" baseline="0" dirty="0" smtClean="0"/>
              <a:t> &amp; Surveys – </a:t>
            </a:r>
            <a:r>
              <a:rPr lang="en-US" u="sng" baseline="0" dirty="0" smtClean="0"/>
              <a:t>the opportunity to think and tell about your experiences with the Partnership</a:t>
            </a:r>
          </a:p>
          <a:p>
            <a:endParaRPr lang="en-US" baseline="0" dirty="0" smtClean="0"/>
          </a:p>
          <a:p>
            <a:r>
              <a:rPr lang="en-US" baseline="0" dirty="0" smtClean="0"/>
              <a:t>Small workshops – </a:t>
            </a:r>
            <a:r>
              <a:rPr lang="en-US" u="sng" baseline="0" dirty="0" smtClean="0"/>
              <a:t>a chance for partners to collaboratively use results of the review to move the SCP forward</a:t>
            </a:r>
          </a:p>
          <a:p>
            <a:endParaRPr lang="en-US" baseline="0" dirty="0" smtClean="0"/>
          </a:p>
          <a:p>
            <a:pPr lvl="0"/>
            <a:r>
              <a:rPr lang="en-US" sz="1200" kern="1200" dirty="0" smtClean="0">
                <a:solidFill>
                  <a:schemeClr val="tx1"/>
                </a:solidFill>
                <a:latin typeface="+mn-lt"/>
                <a:ea typeface="+mn-ea"/>
                <a:cs typeface="+mn-cs"/>
              </a:rPr>
              <a:t>What I’ll focus on for the rest of this talk are some results from those interviews and surveys.  In particular, I want to focus on some of the </a:t>
            </a:r>
            <a:r>
              <a:rPr lang="en-US" sz="1200" u="sng" kern="1200" dirty="0" smtClean="0">
                <a:solidFill>
                  <a:schemeClr val="tx1"/>
                </a:solidFill>
                <a:latin typeface="+mn-lt"/>
                <a:ea typeface="+mn-ea"/>
                <a:cs typeface="+mn-cs"/>
              </a:rPr>
              <a:t>key benefits </a:t>
            </a:r>
            <a:r>
              <a:rPr lang="en-US" sz="1200" kern="1200" dirty="0" smtClean="0">
                <a:solidFill>
                  <a:schemeClr val="tx1"/>
                </a:solidFill>
                <a:latin typeface="+mn-lt"/>
                <a:ea typeface="+mn-ea"/>
                <a:cs typeface="+mn-cs"/>
              </a:rPr>
              <a:t>of the Partnership that were identified.  </a:t>
            </a:r>
          </a:p>
          <a:p>
            <a:pPr lvl="0"/>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5F5CEEF-E539-43E0-BB07-81891504594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Let’s start with benefits that were identified for partners - as individuals and as organizations.  </a:t>
            </a:r>
          </a:p>
          <a:p>
            <a:pPr lvl="0"/>
            <a:endParaRPr lang="en-US" sz="1200" kern="1200" dirty="0" smtClean="0">
              <a:solidFill>
                <a:schemeClr val="tx1"/>
              </a:solidFill>
              <a:latin typeface="+mn-lt"/>
              <a:ea typeface="+mn-ea"/>
              <a:cs typeface="+mn-cs"/>
            </a:endParaRPr>
          </a:p>
          <a:p>
            <a:pPr lvl="0"/>
            <a:r>
              <a:rPr lang="en-US" sz="1200" u="sng" kern="1200" dirty="0" smtClean="0">
                <a:solidFill>
                  <a:schemeClr val="tx1"/>
                </a:solidFill>
                <a:latin typeface="+mn-lt"/>
                <a:ea typeface="+mn-ea"/>
                <a:cs typeface="+mn-cs"/>
              </a:rPr>
              <a:t>Understanding, acknowledging, and documenting</a:t>
            </a:r>
            <a:r>
              <a:rPr lang="en-US" sz="1200" kern="1200" dirty="0" smtClean="0">
                <a:solidFill>
                  <a:schemeClr val="tx1"/>
                </a:solidFill>
                <a:latin typeface="+mn-lt"/>
                <a:ea typeface="+mn-ea"/>
                <a:cs typeface="+mn-cs"/>
              </a:rPr>
              <a:t> the value of the Partnership for its partners can be critical for </a:t>
            </a:r>
            <a:r>
              <a:rPr lang="en-US" sz="1200" u="sng" kern="1200" dirty="0" smtClean="0">
                <a:solidFill>
                  <a:schemeClr val="tx1"/>
                </a:solidFill>
                <a:latin typeface="+mn-lt"/>
                <a:ea typeface="+mn-ea"/>
                <a:cs typeface="+mn-cs"/>
              </a:rPr>
              <a:t>motivating continued involvement</a:t>
            </a:r>
            <a:r>
              <a:rPr lang="en-US" sz="1200" kern="1200" dirty="0" smtClean="0">
                <a:solidFill>
                  <a:schemeClr val="tx1"/>
                </a:solidFill>
                <a:latin typeface="+mn-lt"/>
                <a:ea typeface="+mn-ea"/>
                <a:cs typeface="+mn-cs"/>
              </a:rPr>
              <a:t> and for </a:t>
            </a:r>
            <a:r>
              <a:rPr lang="en-US" sz="1200" u="sng" kern="1200" dirty="0" smtClean="0">
                <a:solidFill>
                  <a:schemeClr val="tx1"/>
                </a:solidFill>
                <a:latin typeface="+mn-lt"/>
                <a:ea typeface="+mn-ea"/>
                <a:cs typeface="+mn-cs"/>
              </a:rPr>
              <a:t>justifying the logistical and financial support</a:t>
            </a:r>
            <a:r>
              <a:rPr lang="en-US" sz="1200" kern="1200" dirty="0" smtClean="0">
                <a:solidFill>
                  <a:schemeClr val="tx1"/>
                </a:solidFill>
                <a:latin typeface="+mn-lt"/>
                <a:ea typeface="+mn-ea"/>
                <a:cs typeface="+mn-cs"/>
              </a:rPr>
              <a:t> of that involvement.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So I’ll share with you some of the key messages I received that many partners had in common.  Most of what I heard can be summarized by this quote: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a:t>
            </a:r>
            <a:r>
              <a:rPr lang="en-US" sz="1200" u="sng" kern="1200" dirty="0" smtClean="0">
                <a:solidFill>
                  <a:schemeClr val="tx1"/>
                </a:solidFill>
                <a:latin typeface="+mn-lt"/>
                <a:ea typeface="+mn-ea"/>
                <a:cs typeface="+mn-cs"/>
              </a:rPr>
              <a:t>ability to leverage funding for acquisition and resources for management</a:t>
            </a:r>
            <a:r>
              <a:rPr lang="en-US" sz="1200" kern="1200" dirty="0" smtClean="0">
                <a:solidFill>
                  <a:schemeClr val="tx1"/>
                </a:solidFill>
                <a:latin typeface="+mn-lt"/>
                <a:ea typeface="+mn-ea"/>
                <a:cs typeface="+mn-cs"/>
              </a:rPr>
              <a:t>, the </a:t>
            </a:r>
            <a:r>
              <a:rPr lang="en-US" sz="1200" u="sng" kern="1200" dirty="0" smtClean="0">
                <a:solidFill>
                  <a:schemeClr val="tx1"/>
                </a:solidFill>
                <a:latin typeface="+mn-lt"/>
                <a:ea typeface="+mn-ea"/>
                <a:cs typeface="+mn-cs"/>
              </a:rPr>
              <a:t>establishment of stronger relationships that consistently help prevent major issues before they arise</a:t>
            </a:r>
            <a:r>
              <a:rPr lang="en-US" sz="1200" kern="1200" dirty="0" smtClean="0">
                <a:solidFill>
                  <a:schemeClr val="tx1"/>
                </a:solidFill>
                <a:latin typeface="+mn-lt"/>
                <a:ea typeface="+mn-ea"/>
                <a:cs typeface="+mn-cs"/>
              </a:rPr>
              <a:t>, and </a:t>
            </a:r>
            <a:r>
              <a:rPr lang="en-US" sz="1200" u="sng" kern="1200" dirty="0" smtClean="0">
                <a:solidFill>
                  <a:schemeClr val="tx1"/>
                </a:solidFill>
                <a:latin typeface="+mn-lt"/>
                <a:ea typeface="+mn-ea"/>
                <a:cs typeface="+mn-cs"/>
              </a:rPr>
              <a:t>access to data and other information that make our jobs easier</a:t>
            </a:r>
            <a:r>
              <a:rPr lang="en-US" sz="1200" kern="1200" dirty="0" smtClean="0">
                <a:solidFill>
                  <a:schemeClr val="tx1"/>
                </a:solidFill>
                <a:latin typeface="+mn-lt"/>
                <a:ea typeface="+mn-ea"/>
                <a:cs typeface="+mn-cs"/>
              </a:rPr>
              <a:t> are just a few of what might be considered some of the more routine or obvious benefits.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Some of the less obvious ones I’ll highlight include factors like:</a:t>
            </a:r>
          </a:p>
          <a:p>
            <a:pPr lvl="0"/>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CREDIBILITY - Partners mentioned that their work within such a diverse Partnership for a significant period of time has lent credibility to their professional interactions outside of the Partnership as well as to funding applications</a:t>
            </a:r>
            <a:r>
              <a:rPr lang="en-US" sz="1200" kern="1200" baseline="0" dirty="0" smtClean="0">
                <a:solidFill>
                  <a:schemeClr val="tx1"/>
                </a:solidFill>
                <a:latin typeface="+mn-lt"/>
                <a:ea typeface="+mn-ea"/>
                <a:cs typeface="+mn-cs"/>
              </a:rPr>
              <a:t> to </a:t>
            </a:r>
            <a:r>
              <a:rPr lang="en-US" sz="1200" kern="1200" dirty="0" smtClean="0">
                <a:solidFill>
                  <a:schemeClr val="tx1"/>
                </a:solidFill>
                <a:latin typeface="+mn-lt"/>
                <a:ea typeface="+mn-ea"/>
                <a:cs typeface="+mn-cs"/>
              </a:rPr>
              <a:t>competitive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sources. </a:t>
            </a:r>
          </a:p>
          <a:p>
            <a:pPr lvl="1"/>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INCREASED CAPACITY was mentioned in reference not just to money or management resources, but also for training and education such as with prescribed fire– the training is often offered here in the Sandhills by partners and supports training for TNC/DFR/Parks/Ft. Bragg.</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pPr lvl="1"/>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Partners also talked about how the work with the Partnership helped enhance recognition within their own agencies - it helped highlight how their role in the Partnership directly contributed to the mission of the agency as a whole.  This </a:t>
            </a:r>
            <a:r>
              <a:rPr lang="en-US" sz="1200" u="sng" kern="1200" dirty="0" smtClean="0">
                <a:solidFill>
                  <a:schemeClr val="tx1"/>
                </a:solidFill>
                <a:latin typeface="+mn-lt"/>
                <a:ea typeface="+mn-ea"/>
                <a:cs typeface="+mn-cs"/>
              </a:rPr>
              <a:t>INTERNAL RECOGNITION has often resulted in awards and many times has resulted in a direct increase in resources to support the agency’s work in Sandhills.</a:t>
            </a:r>
          </a:p>
          <a:p>
            <a:endParaRPr lang="en-US" dirty="0"/>
          </a:p>
        </p:txBody>
      </p:sp>
      <p:sp>
        <p:nvSpPr>
          <p:cNvPr id="4" name="Slide Number Placeholder 3"/>
          <p:cNvSpPr>
            <a:spLocks noGrp="1"/>
          </p:cNvSpPr>
          <p:nvPr>
            <p:ph type="sldNum" sz="quarter" idx="10"/>
          </p:nvPr>
        </p:nvSpPr>
        <p:spPr/>
        <p:txBody>
          <a:bodyPr/>
          <a:lstStyle/>
          <a:p>
            <a:fld id="{A5F5CEEF-E539-43E0-BB07-81891504594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I also want to highlight the contributions the Partnership has made to the greater conservation world that partners identified.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It’s important to acknowledge</a:t>
            </a:r>
            <a:r>
              <a:rPr lang="en-US" sz="1200" kern="1200" baseline="0" dirty="0" smtClean="0">
                <a:solidFill>
                  <a:schemeClr val="tx1"/>
                </a:solidFill>
                <a:latin typeface="+mn-lt"/>
                <a:ea typeface="+mn-ea"/>
                <a:cs typeface="+mn-cs"/>
              </a:rPr>
              <a:t> that the Partnership has been a leader in conservation and that many of the successes and lessons learned here in the Sandhills have been used to benefit conservation efforts across the state and even across the nation.    </a:t>
            </a:r>
          </a:p>
          <a:p>
            <a:pPr lvl="0"/>
            <a:endParaRPr lang="en-US" sz="1200" kern="1200" baseline="0" dirty="0" smtClean="0">
              <a:solidFill>
                <a:schemeClr val="tx1"/>
              </a:solidFill>
              <a:latin typeface="+mn-lt"/>
              <a:ea typeface="+mn-ea"/>
              <a:cs typeface="+mn-cs"/>
            </a:endParaRPr>
          </a:p>
          <a:p>
            <a:pPr lvl="0"/>
            <a:r>
              <a:rPr lang="en-US" sz="1200" kern="1200" baseline="0" dirty="0" smtClean="0">
                <a:solidFill>
                  <a:schemeClr val="tx1"/>
                </a:solidFill>
                <a:latin typeface="+mn-lt"/>
                <a:ea typeface="+mn-ea"/>
                <a:cs typeface="+mn-cs"/>
              </a:rPr>
              <a:t>So here are three quotes that summarize these major contributions: </a:t>
            </a:r>
            <a:endParaRPr lang="en-US" sz="1200" kern="1200" dirty="0" smtClean="0">
              <a:solidFill>
                <a:schemeClr val="tx1"/>
              </a:solidFill>
              <a:latin typeface="+mn-lt"/>
              <a:ea typeface="+mn-ea"/>
              <a:cs typeface="+mn-cs"/>
            </a:endParaRPr>
          </a:p>
          <a:p>
            <a:endParaRPr lang="en-US" dirty="0" smtClean="0"/>
          </a:p>
          <a:p>
            <a:pPr lvl="0"/>
            <a:r>
              <a:rPr lang="en-US" sz="1200" u="sng" kern="1200" dirty="0" smtClean="0">
                <a:solidFill>
                  <a:schemeClr val="tx1"/>
                </a:solidFill>
                <a:latin typeface="+mn-lt"/>
                <a:ea typeface="+mn-ea"/>
                <a:cs typeface="+mn-cs"/>
              </a:rPr>
              <a:t>‘A model group for how to make collaborative conservation a success’ - Proof of concept </a:t>
            </a:r>
            <a:r>
              <a:rPr lang="en-US" sz="1200" kern="1200" dirty="0" smtClean="0">
                <a:solidFill>
                  <a:schemeClr val="tx1"/>
                </a:solidFill>
                <a:latin typeface="+mn-lt"/>
                <a:ea typeface="+mn-ea"/>
                <a:cs typeface="+mn-cs"/>
              </a:rPr>
              <a:t>– SCP demonstrated the value and success of the multi-partner approach – this was mentioned at almost every interview and in almost every survey response</a:t>
            </a:r>
          </a:p>
          <a:p>
            <a:pPr lvl="0"/>
            <a:endParaRPr lang="en-US" sz="1200" kern="1200" dirty="0" smtClean="0">
              <a:solidFill>
                <a:schemeClr val="tx1"/>
              </a:solidFill>
              <a:latin typeface="+mn-lt"/>
              <a:ea typeface="+mn-ea"/>
              <a:cs typeface="+mn-cs"/>
            </a:endParaRPr>
          </a:p>
          <a:p>
            <a:pPr lvl="1" indent="-457200">
              <a:buFont typeface="Arial" pitchFamily="34" charset="0"/>
              <a:buChar char="•"/>
            </a:pPr>
            <a:r>
              <a:rPr lang="en-US" sz="1200" kern="1200" dirty="0" smtClean="0">
                <a:solidFill>
                  <a:schemeClr val="tx1"/>
                </a:solidFill>
                <a:latin typeface="+mn-lt"/>
                <a:ea typeface="+mn-ea"/>
                <a:cs typeface="+mn-cs"/>
              </a:rPr>
              <a:t>The</a:t>
            </a:r>
            <a:r>
              <a:rPr lang="en-US" sz="1200" kern="1200" baseline="0" dirty="0" smtClean="0">
                <a:solidFill>
                  <a:schemeClr val="tx1"/>
                </a:solidFill>
                <a:latin typeface="+mn-lt"/>
                <a:ea typeface="+mn-ea"/>
                <a:cs typeface="+mn-cs"/>
              </a:rPr>
              <a:t> SCP model has been used to </a:t>
            </a:r>
            <a:r>
              <a:rPr lang="en-US" sz="1200" u="sng" kern="1200" baseline="0" dirty="0" smtClean="0">
                <a:solidFill>
                  <a:schemeClr val="tx1"/>
                </a:solidFill>
                <a:latin typeface="+mn-lt"/>
                <a:ea typeface="+mn-ea"/>
                <a:cs typeface="+mn-cs"/>
              </a:rPr>
              <a:t>foster and </a:t>
            </a:r>
            <a:r>
              <a:rPr lang="en-US" sz="1200" u="sng" kern="1200" dirty="0" smtClean="0">
                <a:solidFill>
                  <a:schemeClr val="tx1"/>
                </a:solidFill>
                <a:latin typeface="+mn-lt"/>
                <a:ea typeface="+mn-ea"/>
                <a:cs typeface="+mn-cs"/>
              </a:rPr>
              <a:t>grow other conservation partnerships </a:t>
            </a:r>
            <a:r>
              <a:rPr lang="en-US" sz="1200" kern="1200" dirty="0" smtClean="0">
                <a:solidFill>
                  <a:schemeClr val="tx1"/>
                </a:solidFill>
                <a:latin typeface="+mn-lt"/>
                <a:ea typeface="+mn-ea"/>
                <a:cs typeface="+mn-cs"/>
              </a:rPr>
              <a:t>in the state like the Greater Uwharries Conservation Partnership and the Cape Fear Arch Conservation Collaboration.</a:t>
            </a:r>
            <a:r>
              <a:rPr lang="en-US" sz="1200" kern="1200" baseline="0" dirty="0" smtClean="0">
                <a:solidFill>
                  <a:schemeClr val="tx1"/>
                </a:solidFill>
                <a:latin typeface="+mn-lt"/>
                <a:ea typeface="+mn-ea"/>
                <a:cs typeface="+mn-cs"/>
              </a:rPr>
              <a:t> </a:t>
            </a:r>
          </a:p>
          <a:p>
            <a:pPr lvl="1" indent="-457200">
              <a:buFont typeface="Arial" pitchFamily="34" charset="0"/>
              <a:buChar char="•"/>
            </a:pPr>
            <a:r>
              <a:rPr lang="en-US" sz="1200" kern="1200" dirty="0" smtClean="0">
                <a:solidFill>
                  <a:schemeClr val="tx1"/>
                </a:solidFill>
                <a:latin typeface="+mn-lt"/>
                <a:ea typeface="+mn-ea"/>
                <a:cs typeface="+mn-cs"/>
              </a:rPr>
              <a:t>Successes and lessons learned have also </a:t>
            </a:r>
            <a:r>
              <a:rPr lang="en-US" sz="1200" u="sng" kern="1200" dirty="0" smtClean="0">
                <a:solidFill>
                  <a:schemeClr val="tx1"/>
                </a:solidFill>
                <a:latin typeface="+mn-lt"/>
                <a:ea typeface="+mn-ea"/>
                <a:cs typeface="+mn-cs"/>
              </a:rPr>
              <a:t>influenced the approach taken by partners in their work in other landscapes, or regions, or states</a:t>
            </a:r>
            <a:r>
              <a:rPr lang="en-US" sz="1200" kern="1200" dirty="0" smtClean="0">
                <a:solidFill>
                  <a:schemeClr val="tx1"/>
                </a:solidFill>
                <a:latin typeface="+mn-lt"/>
                <a:ea typeface="+mn-ea"/>
                <a:cs typeface="+mn-cs"/>
              </a:rPr>
              <a:t>.  </a:t>
            </a:r>
          </a:p>
          <a:p>
            <a:pPr lvl="1" indent="-457200">
              <a:buFont typeface="Arial" pitchFamily="34" charset="0"/>
              <a:buNone/>
            </a:pPr>
            <a:endParaRPr lang="en-US" baseline="0" dirty="0" smtClean="0"/>
          </a:p>
          <a:p>
            <a:r>
              <a:rPr lang="en-US" u="sng" baseline="0" dirty="0" smtClean="0"/>
              <a:t>‘Created conservation champions’ - Energized a non-traditional  base of support </a:t>
            </a:r>
            <a:r>
              <a:rPr lang="en-US" baseline="0" dirty="0" smtClean="0"/>
              <a:t>- the more diverse the voices are that are out in support of conservation the better our chances of success. </a:t>
            </a:r>
          </a:p>
          <a:p>
            <a:endParaRPr lang="en-US" baseline="0" dirty="0" smtClean="0"/>
          </a:p>
          <a:p>
            <a:pPr lvl="0"/>
            <a:r>
              <a:rPr lang="en-US" sz="1200" u="sng" kern="1200" dirty="0" smtClean="0">
                <a:solidFill>
                  <a:schemeClr val="tx1"/>
                </a:solidFill>
                <a:latin typeface="+mn-lt"/>
                <a:ea typeface="+mn-ea"/>
                <a:cs typeface="+mn-cs"/>
              </a:rPr>
              <a:t>‘A test bed of innovation’ - NCSCP provides built in support and flexibility</a:t>
            </a:r>
            <a:r>
              <a:rPr lang="en-US" sz="1200" u="sng" kern="1200" baseline="0" dirty="0" smtClean="0">
                <a:solidFill>
                  <a:schemeClr val="tx1"/>
                </a:solidFill>
                <a:latin typeface="+mn-lt"/>
                <a:ea typeface="+mn-ea"/>
                <a:cs typeface="+mn-cs"/>
              </a:rPr>
              <a:t> that allows us to experiment with new ways of doing business.  </a:t>
            </a:r>
          </a:p>
          <a:p>
            <a:pPr lvl="0"/>
            <a:endParaRPr lang="en-US" sz="1200" u="sng" kern="1200" dirty="0" smtClean="0">
              <a:solidFill>
                <a:schemeClr val="tx1"/>
              </a:solidFill>
              <a:latin typeface="+mn-lt"/>
              <a:ea typeface="+mn-ea"/>
              <a:cs typeface="+mn-cs"/>
            </a:endParaRPr>
          </a:p>
          <a:p>
            <a:pPr marL="457200" lvl="1" indent="-457200" algn="l" defTabSz="914400" rtl="0" eaLnBrk="1" latinLnBrk="0" hangingPunct="1">
              <a:buFont typeface="Arial" pitchFamily="34" charset="0"/>
              <a:buChar char="•"/>
            </a:pPr>
            <a:r>
              <a:rPr lang="en-US" sz="1200" kern="1200" dirty="0" smtClean="0">
                <a:solidFill>
                  <a:schemeClr val="tx1"/>
                </a:solidFill>
                <a:latin typeface="+mn-lt"/>
                <a:ea typeface="+mn-ea"/>
                <a:cs typeface="+mn-cs"/>
              </a:rPr>
              <a:t>New funding paradigm where military, state, and private funds can be leveraged.  </a:t>
            </a:r>
          </a:p>
          <a:p>
            <a:pPr marL="457200" lvl="1" indent="-457200" algn="l" defTabSz="914400" rtl="0" eaLnBrk="1" latinLnBrk="0" hangingPunct="1">
              <a:buFont typeface="Arial" pitchFamily="34" charset="0"/>
              <a:buChar char="•"/>
            </a:pPr>
            <a:r>
              <a:rPr lang="en-US" sz="1200" kern="1200" dirty="0" smtClean="0">
                <a:solidFill>
                  <a:schemeClr val="tx1"/>
                </a:solidFill>
                <a:latin typeface="+mn-lt"/>
                <a:ea typeface="+mn-ea"/>
                <a:cs typeface="+mn-cs"/>
              </a:rPr>
              <a:t>This Partnership has demonstrated a new strategy that conservation stakeholders,</a:t>
            </a:r>
            <a:r>
              <a:rPr lang="en-US" sz="1200" kern="1200" baseline="0" dirty="0" smtClean="0">
                <a:solidFill>
                  <a:schemeClr val="tx1"/>
                </a:solidFill>
                <a:latin typeface="+mn-lt"/>
                <a:ea typeface="+mn-ea"/>
                <a:cs typeface="+mn-cs"/>
              </a:rPr>
              <a:t> especially land trusts, can apply in other locations nears military installations. </a:t>
            </a:r>
            <a:endParaRPr lang="en-US" sz="1200" kern="1200" dirty="0" smtClean="0">
              <a:solidFill>
                <a:schemeClr val="tx1"/>
              </a:solidFill>
              <a:latin typeface="+mn-lt"/>
              <a:ea typeface="+mn-ea"/>
              <a:cs typeface="+mn-cs"/>
            </a:endParaRPr>
          </a:p>
          <a:p>
            <a:pPr marL="457200" lvl="1" indent="-457200" algn="l" defTabSz="914400" rtl="0" eaLnBrk="1" latinLnBrk="0" hangingPunct="1">
              <a:buFont typeface="Arial" pitchFamily="34" charset="0"/>
              <a:buChar char="•"/>
            </a:pPr>
            <a:r>
              <a:rPr lang="en-US" sz="1200" kern="1200" dirty="0" smtClean="0">
                <a:solidFill>
                  <a:schemeClr val="tx1"/>
                </a:solidFill>
                <a:latin typeface="+mn-lt"/>
                <a:ea typeface="+mn-ea"/>
                <a:cs typeface="+mn-cs"/>
              </a:rPr>
              <a:t>Results of the effort have impacted policies nationwide </a:t>
            </a:r>
          </a:p>
          <a:p>
            <a:pPr marL="457200" lvl="1" indent="-457200" algn="l" defTabSz="914400" rtl="0" eaLnBrk="1" latinLnBrk="0" hangingPunct="1">
              <a:buFont typeface="Arial" pitchFamily="34" charset="0"/>
              <a:buChar char="•"/>
            </a:pPr>
            <a:r>
              <a:rPr lang="en-US" sz="1200" kern="1200" dirty="0" smtClean="0">
                <a:solidFill>
                  <a:schemeClr val="tx1"/>
                </a:solidFill>
                <a:latin typeface="+mn-lt"/>
                <a:ea typeface="+mn-ea"/>
                <a:cs typeface="+mn-cs"/>
              </a:rPr>
              <a:t>Opportunity to continue to experiment to address future challenges, to stay at the forefront to stay competitive for funding, to stay relevant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5F5CEEF-E539-43E0-BB07-81891504594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sz="1200" kern="1200" dirty="0" smtClean="0">
                <a:solidFill>
                  <a:schemeClr val="tx1"/>
                </a:solidFill>
                <a:latin typeface="+mn-lt"/>
                <a:ea typeface="+mn-ea"/>
                <a:cs typeface="+mn-cs"/>
              </a:rPr>
              <a:t>Now looking forward, here’s what</a:t>
            </a:r>
            <a:r>
              <a:rPr lang="en-US" sz="1200" kern="1200" baseline="0" dirty="0" smtClean="0">
                <a:solidFill>
                  <a:schemeClr val="tx1"/>
                </a:solidFill>
                <a:latin typeface="+mn-lt"/>
                <a:ea typeface="+mn-ea"/>
                <a:cs typeface="+mn-cs"/>
              </a:rPr>
              <a:t> I heard from partners about our future priorities.</a:t>
            </a:r>
          </a:p>
          <a:p>
            <a:pPr lvl="0"/>
            <a:endParaRPr lang="en-US" sz="1200" kern="1200" baseline="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“Our work is NOT done” – This message is important in an environment where funding is becoming increasingly tight and competition is getting tougher.  </a:t>
            </a:r>
          </a:p>
          <a:p>
            <a:pPr lvl="0"/>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We need to continue to </a:t>
            </a:r>
            <a:r>
              <a:rPr lang="en-US" sz="1200" u="sng" kern="1200" dirty="0" smtClean="0">
                <a:solidFill>
                  <a:schemeClr val="tx1"/>
                </a:solidFill>
                <a:latin typeface="+mn-lt"/>
                <a:ea typeface="+mn-ea"/>
                <a:cs typeface="+mn-cs"/>
              </a:rPr>
              <a:t>focus on sustaining RCW recovery </a:t>
            </a:r>
            <a:r>
              <a:rPr lang="en-US" sz="1200" kern="1200" dirty="0" smtClean="0">
                <a:solidFill>
                  <a:schemeClr val="tx1"/>
                </a:solidFill>
                <a:latin typeface="+mn-lt"/>
                <a:ea typeface="+mn-ea"/>
                <a:cs typeface="+mn-cs"/>
              </a:rPr>
              <a:t>while at the same time </a:t>
            </a:r>
            <a:r>
              <a:rPr lang="en-US" sz="1200" u="sng" kern="1200" dirty="0" smtClean="0">
                <a:solidFill>
                  <a:schemeClr val="tx1"/>
                </a:solidFill>
                <a:latin typeface="+mn-lt"/>
                <a:ea typeface="+mn-ea"/>
                <a:cs typeface="+mn-cs"/>
              </a:rPr>
              <a:t>using the success of its recovery as a launching pad for successful conservation of other Sandhills species </a:t>
            </a:r>
            <a:r>
              <a:rPr lang="en-US" baseline="0" dirty="0" smtClean="0"/>
              <a:t>like the tiger salamander, gopher frog, St. Francis satyr, etc.</a:t>
            </a:r>
          </a:p>
          <a:p>
            <a:pPr lvl="1"/>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Focus on </a:t>
            </a:r>
            <a:r>
              <a:rPr lang="en-US" sz="1200" u="sng" kern="1200" dirty="0" smtClean="0">
                <a:solidFill>
                  <a:schemeClr val="tx1"/>
                </a:solidFill>
                <a:latin typeface="+mn-lt"/>
                <a:ea typeface="+mn-ea"/>
                <a:cs typeface="+mn-cs"/>
              </a:rPr>
              <a:t>acquiring those last big tracts that are left</a:t>
            </a:r>
            <a:r>
              <a:rPr lang="en-US" sz="1200" kern="1200" dirty="0" smtClean="0">
                <a:solidFill>
                  <a:schemeClr val="tx1"/>
                </a:solidFill>
                <a:latin typeface="+mn-lt"/>
                <a:ea typeface="+mn-ea"/>
                <a:cs typeface="+mn-cs"/>
              </a:rPr>
              <a:t>, which are either </a:t>
            </a:r>
            <a:r>
              <a:rPr lang="en-US" sz="1200" u="sng" kern="1200" dirty="0" smtClean="0">
                <a:solidFill>
                  <a:schemeClr val="tx1"/>
                </a:solidFill>
                <a:latin typeface="+mn-lt"/>
                <a:ea typeface="+mn-ea"/>
                <a:cs typeface="+mn-cs"/>
              </a:rPr>
              <a:t>vital connectors or intact, natural longleaf sites</a:t>
            </a:r>
            <a:r>
              <a:rPr lang="en-US" sz="1200" kern="1200" dirty="0" smtClean="0">
                <a:solidFill>
                  <a:schemeClr val="tx1"/>
                </a:solidFill>
                <a:latin typeface="+mn-lt"/>
                <a:ea typeface="+mn-ea"/>
                <a:cs typeface="+mn-cs"/>
              </a:rPr>
              <a:t>.  At the same time, we need to start to thinking about </a:t>
            </a:r>
            <a:r>
              <a:rPr lang="en-US" sz="1200" u="sng" kern="1200" dirty="0" smtClean="0">
                <a:solidFill>
                  <a:schemeClr val="tx1"/>
                </a:solidFill>
                <a:latin typeface="+mn-lt"/>
                <a:ea typeface="+mn-ea"/>
                <a:cs typeface="+mn-cs"/>
              </a:rPr>
              <a:t>when it’s enough</a:t>
            </a:r>
            <a:r>
              <a:rPr lang="en-US" sz="1200" kern="1200" dirty="0" smtClean="0">
                <a:solidFill>
                  <a:schemeClr val="tx1"/>
                </a:solidFill>
                <a:latin typeface="+mn-lt"/>
                <a:ea typeface="+mn-ea"/>
                <a:cs typeface="+mn-cs"/>
              </a:rPr>
              <a:t>.  When </a:t>
            </a:r>
            <a:r>
              <a:rPr lang="en-US" sz="1200" u="sng" kern="1200" dirty="0" smtClean="0">
                <a:solidFill>
                  <a:schemeClr val="tx1"/>
                </a:solidFill>
                <a:latin typeface="+mn-lt"/>
                <a:ea typeface="+mn-ea"/>
                <a:cs typeface="+mn-cs"/>
              </a:rPr>
              <a:t>focus might shift more heavily toward stewardship and management and how to enable and sustain that effort over the long-term</a:t>
            </a:r>
            <a:r>
              <a:rPr lang="en-US" sz="1200" kern="1200" dirty="0" smtClean="0">
                <a:solidFill>
                  <a:schemeClr val="tx1"/>
                </a:solidFill>
                <a:latin typeface="+mn-lt"/>
                <a:ea typeface="+mn-ea"/>
                <a:cs typeface="+mn-cs"/>
              </a:rPr>
              <a:t>.  </a:t>
            </a:r>
          </a:p>
          <a:p>
            <a:pPr lvl="1"/>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Focus on connecting and restoring corridors between those large core areas – </a:t>
            </a:r>
            <a:r>
              <a:rPr lang="en-US" sz="1200" u="sng" kern="1200" dirty="0" smtClean="0">
                <a:solidFill>
                  <a:schemeClr val="tx1"/>
                </a:solidFill>
                <a:latin typeface="+mn-lt"/>
                <a:ea typeface="+mn-ea"/>
                <a:cs typeface="+mn-cs"/>
              </a:rPr>
              <a:t>shoring</a:t>
            </a:r>
            <a:r>
              <a:rPr lang="en-US" sz="1200" u="sng" kern="1200" baseline="0" dirty="0" smtClean="0">
                <a:solidFill>
                  <a:schemeClr val="tx1"/>
                </a:solidFill>
                <a:latin typeface="+mn-lt"/>
                <a:ea typeface="+mn-ea"/>
                <a:cs typeface="+mn-cs"/>
              </a:rPr>
              <a:t> up connections in the network so we have an ecosystem that is sustainable and functional for a variety of species.</a:t>
            </a:r>
            <a:endParaRPr lang="en-US" sz="1200" u="sng" kern="1200" dirty="0" smtClean="0">
              <a:solidFill>
                <a:schemeClr val="tx1"/>
              </a:solidFill>
              <a:latin typeface="+mn-lt"/>
              <a:ea typeface="+mn-ea"/>
              <a:cs typeface="+mn-cs"/>
            </a:endParaRPr>
          </a:p>
          <a:p>
            <a:pPr lvl="1"/>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Beyond more of the same – many </a:t>
            </a:r>
            <a:r>
              <a:rPr lang="en-US" sz="1200" kern="1200" baseline="0" dirty="0" smtClean="0">
                <a:solidFill>
                  <a:schemeClr val="tx1"/>
                </a:solidFill>
                <a:latin typeface="+mn-lt"/>
                <a:ea typeface="+mn-ea"/>
                <a:cs typeface="+mn-cs"/>
              </a:rPr>
              <a:t>partners mentioned working toward</a:t>
            </a:r>
            <a:r>
              <a:rPr lang="en-US" sz="1200" u="sng" kern="1200" dirty="0" smtClean="0">
                <a:solidFill>
                  <a:schemeClr val="tx1"/>
                </a:solidFill>
                <a:latin typeface="+mn-lt"/>
                <a:ea typeface="+mn-ea"/>
                <a:cs typeface="+mn-cs"/>
              </a:rPr>
              <a:t> connectivity across the landscape</a:t>
            </a:r>
            <a:r>
              <a:rPr lang="en-US" sz="1200" kern="1200" dirty="0" smtClean="0">
                <a:solidFill>
                  <a:schemeClr val="tx1"/>
                </a:solidFill>
                <a:latin typeface="+mn-lt"/>
                <a:ea typeface="+mn-ea"/>
                <a:cs typeface="+mn-cs"/>
              </a:rPr>
              <a:t>, e.g. to the Uwharries and the Piedmont, to the Coastal Plain of NC, and down through the Sandhills of SC</a:t>
            </a:r>
          </a:p>
          <a:p>
            <a:pPr lvl="0"/>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Increased work with local governments, which we’ve already started on with the GGT </a:t>
            </a:r>
          </a:p>
          <a:p>
            <a:pPr lvl="1"/>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Conservation of working farms and forests – their role in buffering and connecting</a:t>
            </a:r>
          </a:p>
          <a:p>
            <a:pPr lvl="1"/>
            <a:endParaRPr lang="en-US" sz="1200"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Incorporating more aquatics – surface and groundwater concerns might become increasingly relevant</a:t>
            </a:r>
          </a:p>
        </p:txBody>
      </p:sp>
      <p:sp>
        <p:nvSpPr>
          <p:cNvPr id="4" name="Slide Number Placeholder 3"/>
          <p:cNvSpPr>
            <a:spLocks noGrp="1"/>
          </p:cNvSpPr>
          <p:nvPr>
            <p:ph type="sldNum" sz="quarter" idx="10"/>
          </p:nvPr>
        </p:nvSpPr>
        <p:spPr/>
        <p:txBody>
          <a:bodyPr/>
          <a:lstStyle/>
          <a:p>
            <a:fld id="{A5F5CEEF-E539-43E0-BB07-81891504594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Our discussion of future priorities also included references to challenges we continue to face and will face in the future.  </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Some remain the same, but may become</a:t>
            </a:r>
            <a:r>
              <a:rPr lang="en-US" sz="1200" kern="1200" baseline="0" dirty="0" smtClean="0">
                <a:solidFill>
                  <a:schemeClr val="tx1"/>
                </a:solidFill>
                <a:latin typeface="+mn-lt"/>
                <a:ea typeface="+mn-ea"/>
                <a:cs typeface="+mn-cs"/>
              </a:rPr>
              <a:t> more difficult; some are relevant now that we’ve been working together for ten years (highlight the last two). </a:t>
            </a:r>
          </a:p>
          <a:p>
            <a:pPr marL="228600" indent="-228600">
              <a:buNone/>
            </a:pPr>
            <a:endParaRPr lang="en-US" baseline="0" dirty="0" smtClean="0"/>
          </a:p>
          <a:p>
            <a:pPr marL="228600" indent="-228600">
              <a:buAutoNum type="arabicPeriod"/>
            </a:pPr>
            <a:r>
              <a:rPr lang="en-US" baseline="0" dirty="0" smtClean="0"/>
              <a:t>Especially in the face of increasing development pressure and rising land prices, more competition for the same funding pool</a:t>
            </a:r>
          </a:p>
          <a:p>
            <a:pPr marL="228600" indent="-228600">
              <a:buAutoNum type="arabicPeriod"/>
            </a:pPr>
            <a:r>
              <a:rPr lang="en-US" baseline="0" dirty="0" smtClean="0"/>
              <a:t>Especially as more land is acquired, as increased populations present more difficulties for burning, as carbon becomes regulated</a:t>
            </a:r>
          </a:p>
          <a:p>
            <a:pPr marL="228600" indent="-228600">
              <a:buAutoNum type="arabicPeriod"/>
            </a:pPr>
            <a:r>
              <a:rPr lang="en-US" u="sng" baseline="0" dirty="0" smtClean="0"/>
              <a:t>Not only because it can help us weather storm in bad financial years but also because long-term sustainability of the ecosystems depends on everyone understanding and appreciating the big picture, not just the conservation stakeholders</a:t>
            </a:r>
          </a:p>
          <a:p>
            <a:pPr marL="228600" indent="-228600">
              <a:buAutoNum type="arabicPeriod"/>
            </a:pPr>
            <a:r>
              <a:rPr lang="en-US" baseline="0" dirty="0" smtClean="0"/>
              <a:t>There are lots of forests on private lands and they are an important piece of the overall picture.  </a:t>
            </a:r>
          </a:p>
          <a:p>
            <a:pPr marL="228600" indent="-228600">
              <a:buAutoNum type="arabicPeriod"/>
            </a:pPr>
            <a:r>
              <a:rPr lang="en-US" baseline="0" dirty="0" smtClean="0"/>
              <a:t>Turnover in land and associated rise in forest fragmentation is definitely a concern but also leadership within the partnership, within partner organizations is important to consider – there is information and commitments that need to be passed along in order to sustain the effort.  There is also turnover at the local government level, especially with planning boards etc. that can present challenges. </a:t>
            </a:r>
          </a:p>
          <a:p>
            <a:pPr marL="228600" indent="-228600">
              <a:buAutoNum type="arabicPeriod"/>
            </a:pPr>
            <a:r>
              <a:rPr lang="en-US" baseline="0" dirty="0" smtClean="0"/>
              <a:t>Defining what success looks like in the next 5 or 10 years will also be important for guiding us forward, for continuing to demonstrate the value of our efforts, to justify and secure resources.</a:t>
            </a:r>
          </a:p>
          <a:p>
            <a:pPr marL="228600" indent="-228600">
              <a:buNone/>
            </a:pPr>
            <a:endParaRPr lang="en-US" baseline="0" dirty="0" smtClean="0"/>
          </a:p>
        </p:txBody>
      </p:sp>
      <p:sp>
        <p:nvSpPr>
          <p:cNvPr id="4" name="Slide Number Placeholder 3"/>
          <p:cNvSpPr>
            <a:spLocks noGrp="1"/>
          </p:cNvSpPr>
          <p:nvPr>
            <p:ph type="sldNum" sz="quarter" idx="10"/>
          </p:nvPr>
        </p:nvSpPr>
        <p:spPr/>
        <p:txBody>
          <a:bodyPr/>
          <a:lstStyle/>
          <a:p>
            <a:fld id="{A5F5CEEF-E539-43E0-BB07-81891504594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But I can’t emphasize enough, </a:t>
            </a:r>
            <a:r>
              <a:rPr lang="en-US" sz="1200" u="sng" kern="1200" dirty="0" smtClean="0">
                <a:solidFill>
                  <a:schemeClr val="tx1"/>
                </a:solidFill>
                <a:latin typeface="+mn-lt"/>
                <a:ea typeface="+mn-ea"/>
                <a:cs typeface="+mn-cs"/>
              </a:rPr>
              <a:t>how excited partners are about what’s been accomplished and what the Partnership offers</a:t>
            </a:r>
            <a:r>
              <a:rPr lang="en-US" sz="1200" kern="1200" dirty="0" smtClean="0">
                <a:solidFill>
                  <a:schemeClr val="tx1"/>
                </a:solidFill>
                <a:latin typeface="+mn-lt"/>
                <a:ea typeface="+mn-ea"/>
                <a:cs typeface="+mn-cs"/>
              </a:rPr>
              <a:t>, how </a:t>
            </a:r>
            <a:r>
              <a:rPr lang="en-US" sz="1200" u="sng" kern="1200" dirty="0" smtClean="0">
                <a:solidFill>
                  <a:schemeClr val="tx1"/>
                </a:solidFill>
                <a:latin typeface="+mn-lt"/>
                <a:ea typeface="+mn-ea"/>
                <a:cs typeface="+mn-cs"/>
              </a:rPr>
              <a:t>thoughtful and insightful they are about the Partnership and where it needs to focus in the future</a:t>
            </a:r>
            <a:r>
              <a:rPr lang="en-US" sz="1200" kern="1200" dirty="0" smtClean="0">
                <a:solidFill>
                  <a:schemeClr val="tx1"/>
                </a:solidFill>
                <a:latin typeface="+mn-lt"/>
                <a:ea typeface="+mn-ea"/>
                <a:cs typeface="+mn-cs"/>
              </a:rPr>
              <a:t>, and </a:t>
            </a:r>
            <a:r>
              <a:rPr lang="en-US" sz="1200" u="sng" kern="1200" dirty="0" smtClean="0">
                <a:solidFill>
                  <a:schemeClr val="tx1"/>
                </a:solidFill>
                <a:latin typeface="+mn-lt"/>
                <a:ea typeface="+mn-ea"/>
                <a:cs typeface="+mn-cs"/>
              </a:rPr>
              <a:t>how engaged they still are with the mission to conserve and protect the species and habitats in the Sandhills</a:t>
            </a:r>
            <a:r>
              <a:rPr lang="en-US" sz="1200" kern="1200" dirty="0" smtClean="0">
                <a:solidFill>
                  <a:schemeClr val="tx1"/>
                </a:solidFill>
                <a:latin typeface="+mn-lt"/>
                <a:ea typeface="+mn-ea"/>
                <a:cs typeface="+mn-cs"/>
              </a:rPr>
              <a:t>.  </a:t>
            </a:r>
          </a:p>
          <a:p>
            <a:pPr lvl="1"/>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Finally, I would like to </a:t>
            </a:r>
            <a:r>
              <a:rPr lang="en-US" sz="1200" u="sng" kern="1200" dirty="0" smtClean="0">
                <a:solidFill>
                  <a:schemeClr val="tx1"/>
                </a:solidFill>
                <a:latin typeface="+mn-lt"/>
                <a:ea typeface="+mn-ea"/>
                <a:cs typeface="+mn-cs"/>
              </a:rPr>
              <a:t>take this opportunity to personally thank all the partners</a:t>
            </a:r>
            <a:r>
              <a:rPr lang="en-US" sz="1200" kern="1200" dirty="0" smtClean="0">
                <a:solidFill>
                  <a:schemeClr val="tx1"/>
                </a:solidFill>
                <a:latin typeface="+mn-lt"/>
                <a:ea typeface="+mn-ea"/>
                <a:cs typeface="+mn-cs"/>
              </a:rPr>
              <a:t> that sat with me for an interview and that participated in the survey.  It has been a tremendous learning experience for me and I hope that ultimately the Partnership reaps benefits from this effort as well. </a:t>
            </a:r>
          </a:p>
          <a:p>
            <a:pPr lvl="1"/>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Thanks for your time and if anyone has any questions, please let me know. </a:t>
            </a:r>
          </a:p>
          <a:p>
            <a:pPr marL="228600" indent="-228600">
              <a:buNone/>
            </a:pPr>
            <a:endParaRPr lang="en-US" baseline="0" dirty="0" smtClean="0"/>
          </a:p>
        </p:txBody>
      </p:sp>
      <p:sp>
        <p:nvSpPr>
          <p:cNvPr id="4" name="Slide Number Placeholder 3"/>
          <p:cNvSpPr>
            <a:spLocks noGrp="1"/>
          </p:cNvSpPr>
          <p:nvPr>
            <p:ph type="sldNum" sz="quarter" idx="10"/>
          </p:nvPr>
        </p:nvSpPr>
        <p:spPr/>
        <p:txBody>
          <a:bodyPr/>
          <a:lstStyle/>
          <a:p>
            <a:fld id="{A5F5CEEF-E539-43E0-BB07-81891504594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7ABDC2-8655-4C66-84D9-B741705B8C4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328CAA3-CA7C-4EB6-B28E-1676951D000F}"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8CAA3-CA7C-4EB6-B28E-1676951D000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8CAA3-CA7C-4EB6-B28E-1676951D000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8CAA3-CA7C-4EB6-B28E-1676951D000F}"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328CAA3-CA7C-4EB6-B28E-1676951D000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8CAA3-CA7C-4EB6-B28E-1676951D000F}"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28CAA3-CA7C-4EB6-B28E-1676951D000F}"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28CAA3-CA7C-4EB6-B28E-1676951D000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28CAA3-CA7C-4EB6-B28E-1676951D000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8CAA3-CA7C-4EB6-B28E-1676951D000F}"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1E3B5D-3E11-4072-9986-FC44450CE3CA}" type="datetimeFigureOut">
              <a:rPr lang="en-US" smtClean="0"/>
              <a:pPr/>
              <a:t>10/13/2010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328CAA3-CA7C-4EB6-B28E-1676951D000F}"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A1E3B5D-3E11-4072-9986-FC44450CE3CA}" type="datetimeFigureOut">
              <a:rPr lang="en-US" smtClean="0"/>
              <a:pPr/>
              <a:t>10/13/2010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328CAA3-CA7C-4EB6-B28E-1676951D000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5.png"/><Relationship Id="rId3" Type="http://schemas.openxmlformats.org/officeDocument/2006/relationships/notesSlide" Target="../notesSlides/notesSlide1.xml"/><Relationship Id="rId7" Type="http://schemas.openxmlformats.org/officeDocument/2006/relationships/image" Target="../media/image6.png"/><Relationship Id="rId12" Type="http://schemas.openxmlformats.org/officeDocument/2006/relationships/image" Target="../media/image11.jpeg"/><Relationship Id="rId17" Type="http://schemas.openxmlformats.org/officeDocument/2006/relationships/image" Target="../media/image14.jpeg"/><Relationship Id="rId2" Type="http://schemas.openxmlformats.org/officeDocument/2006/relationships/slideLayout" Target="../slideLayouts/slideLayout1.xml"/><Relationship Id="rId16" Type="http://schemas.openxmlformats.org/officeDocument/2006/relationships/hyperlink" Target="http://www.dfr.state.nc.us/" TargetMode="External"/><Relationship Id="rId20" Type="http://schemas.openxmlformats.org/officeDocument/2006/relationships/image" Target="../media/image17.jpeg"/><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3.png"/><Relationship Id="rId10" Type="http://schemas.openxmlformats.org/officeDocument/2006/relationships/image" Target="../media/image9.png"/><Relationship Id="rId19" Type="http://schemas.openxmlformats.org/officeDocument/2006/relationships/image" Target="../media/image16.jpe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9.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8.jpeg"/><Relationship Id="rId7" Type="http://schemas.openxmlformats.org/officeDocument/2006/relationships/image" Target="../media/image2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png"/><Relationship Id="rId9" Type="http://schemas.openxmlformats.org/officeDocument/2006/relationships/image" Target="../media/image25.jpe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lcfbclub.googlepages.com/Sparrow_Bachmans1330C.jpg/Sparrow_Bachmans1330C-large.jpg" TargetMode="External"/><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6.jpeg"/><Relationship Id="rId4" Type="http://schemas.openxmlformats.org/officeDocument/2006/relationships/image" Target="../media/image3.png"/><Relationship Id="rId9"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3124200"/>
            <a:ext cx="8686800" cy="914400"/>
          </a:xfrm>
        </p:spPr>
        <p:txBody>
          <a:bodyPr>
            <a:noAutofit/>
          </a:bodyPr>
          <a:lstStyle/>
          <a:p>
            <a:r>
              <a:rPr lang="en-US" sz="4800" dirty="0" smtClean="0">
                <a:solidFill>
                  <a:schemeClr val="tx1"/>
                </a:solidFill>
                <a:latin typeface="Freestyle Script" pitchFamily="66" charset="0"/>
              </a:rPr>
              <a:t>Ten years of collaborative conservation</a:t>
            </a:r>
            <a:endParaRPr lang="en-US" sz="4400" dirty="0">
              <a:solidFill>
                <a:schemeClr val="tx1"/>
              </a:solidFill>
            </a:endParaRPr>
          </a:p>
        </p:txBody>
      </p:sp>
      <p:grpSp>
        <p:nvGrpSpPr>
          <p:cNvPr id="5" name="Group 4"/>
          <p:cNvGrpSpPr>
            <a:grpSpLocks noChangeAspect="1"/>
          </p:cNvGrpSpPr>
          <p:nvPr/>
        </p:nvGrpSpPr>
        <p:grpSpPr>
          <a:xfrm>
            <a:off x="457200" y="1828800"/>
            <a:ext cx="8229600" cy="914400"/>
            <a:chOff x="457200" y="2057400"/>
            <a:chExt cx="8229600" cy="914400"/>
          </a:xfrm>
          <a:solidFill>
            <a:schemeClr val="accent1"/>
          </a:solidFill>
        </p:grpSpPr>
        <p:pic>
          <p:nvPicPr>
            <p:cNvPr id="6" name="Picture 3"/>
            <p:cNvPicPr preferRelativeResize="0">
              <a:picLocks noChangeArrowheads="1"/>
            </p:cNvPicPr>
            <p:nvPr/>
          </p:nvPicPr>
          <p:blipFill>
            <a:blip r:embed="rId4" cstate="email"/>
            <a:srcRect/>
            <a:stretch>
              <a:fillRect/>
            </a:stretch>
          </p:blipFill>
          <p:spPr bwMode="auto">
            <a:xfrm>
              <a:off x="1828800" y="2057400"/>
              <a:ext cx="1371600" cy="914400"/>
            </a:xfrm>
            <a:prstGeom prst="rect">
              <a:avLst/>
            </a:prstGeom>
            <a:grpFill/>
            <a:ln w="9525">
              <a:solidFill>
                <a:schemeClr val="accent1"/>
              </a:solidFill>
              <a:miter lim="800000"/>
              <a:headEnd/>
              <a:tailEnd/>
            </a:ln>
            <a:effectLst/>
          </p:spPr>
        </p:pic>
        <p:pic>
          <p:nvPicPr>
            <p:cNvPr id="7" name="Picture 8"/>
            <p:cNvPicPr preferRelativeResize="0">
              <a:picLocks noChangeArrowheads="1"/>
            </p:cNvPicPr>
            <p:nvPr/>
          </p:nvPicPr>
          <p:blipFill>
            <a:blip r:embed="rId5" cstate="email"/>
            <a:srcRect/>
            <a:stretch>
              <a:fillRect/>
            </a:stretch>
          </p:blipFill>
          <p:spPr bwMode="auto">
            <a:xfrm>
              <a:off x="7315200" y="2057400"/>
              <a:ext cx="1371600" cy="914400"/>
            </a:xfrm>
            <a:prstGeom prst="rect">
              <a:avLst/>
            </a:prstGeom>
            <a:grpFill/>
            <a:ln w="9525">
              <a:solidFill>
                <a:schemeClr val="accent1"/>
              </a:solidFill>
              <a:miter lim="800000"/>
              <a:headEnd/>
              <a:tailEnd/>
            </a:ln>
            <a:effectLst/>
          </p:spPr>
        </p:pic>
        <p:pic>
          <p:nvPicPr>
            <p:cNvPr id="8" name="Picture 9"/>
            <p:cNvPicPr>
              <a:picLocks noChangeAspect="1" noChangeArrowheads="1"/>
            </p:cNvPicPr>
            <p:nvPr/>
          </p:nvPicPr>
          <p:blipFill>
            <a:blip r:embed="rId6" cstate="email"/>
            <a:srcRect/>
            <a:stretch>
              <a:fillRect/>
            </a:stretch>
          </p:blipFill>
          <p:spPr bwMode="auto">
            <a:xfrm>
              <a:off x="457200" y="2057400"/>
              <a:ext cx="1364936" cy="914400"/>
            </a:xfrm>
            <a:prstGeom prst="rect">
              <a:avLst/>
            </a:prstGeom>
            <a:grpFill/>
            <a:ln w="9525">
              <a:solidFill>
                <a:schemeClr val="accent1"/>
              </a:solidFill>
              <a:miter lim="800000"/>
              <a:headEnd/>
              <a:tailEnd/>
            </a:ln>
            <a:effectLst/>
          </p:spPr>
        </p:pic>
        <p:pic>
          <p:nvPicPr>
            <p:cNvPr id="9" name="Picture 10"/>
            <p:cNvPicPr preferRelativeResize="0">
              <a:picLocks noChangeArrowheads="1"/>
            </p:cNvPicPr>
            <p:nvPr/>
          </p:nvPicPr>
          <p:blipFill>
            <a:blip r:embed="rId7" cstate="print"/>
            <a:srcRect/>
            <a:stretch>
              <a:fillRect/>
            </a:stretch>
          </p:blipFill>
          <p:spPr bwMode="auto">
            <a:xfrm>
              <a:off x="3200400" y="2057400"/>
              <a:ext cx="1371600" cy="914400"/>
            </a:xfrm>
            <a:prstGeom prst="rect">
              <a:avLst/>
            </a:prstGeom>
            <a:grpFill/>
            <a:ln w="9525">
              <a:solidFill>
                <a:schemeClr val="accent1"/>
              </a:solidFill>
              <a:miter lim="800000"/>
              <a:headEnd/>
              <a:tailEnd/>
            </a:ln>
            <a:effectLst/>
          </p:spPr>
        </p:pic>
        <p:pic>
          <p:nvPicPr>
            <p:cNvPr id="10" name="Picture 11"/>
            <p:cNvPicPr preferRelativeResize="0">
              <a:picLocks noChangeArrowheads="1"/>
            </p:cNvPicPr>
            <p:nvPr/>
          </p:nvPicPr>
          <p:blipFill>
            <a:blip r:embed="rId8" cstate="email"/>
            <a:srcRect/>
            <a:stretch>
              <a:fillRect/>
            </a:stretch>
          </p:blipFill>
          <p:spPr bwMode="auto">
            <a:xfrm>
              <a:off x="4572000" y="2057400"/>
              <a:ext cx="1371600" cy="914400"/>
            </a:xfrm>
            <a:prstGeom prst="rect">
              <a:avLst/>
            </a:prstGeom>
            <a:grpFill/>
            <a:ln w="9525">
              <a:solidFill>
                <a:schemeClr val="accent1"/>
              </a:solidFill>
              <a:miter lim="800000"/>
              <a:headEnd/>
              <a:tailEnd/>
            </a:ln>
            <a:effectLst/>
          </p:spPr>
        </p:pic>
        <p:pic>
          <p:nvPicPr>
            <p:cNvPr id="11" name="Picture 12"/>
            <p:cNvPicPr preferRelativeResize="0">
              <a:picLocks noChangeArrowheads="1"/>
            </p:cNvPicPr>
            <p:nvPr/>
          </p:nvPicPr>
          <p:blipFill>
            <a:blip r:embed="rId9" cstate="email"/>
            <a:srcRect/>
            <a:stretch>
              <a:fillRect/>
            </a:stretch>
          </p:blipFill>
          <p:spPr bwMode="auto">
            <a:xfrm>
              <a:off x="5943600" y="2057400"/>
              <a:ext cx="1371600" cy="914400"/>
            </a:xfrm>
            <a:prstGeom prst="rect">
              <a:avLst/>
            </a:prstGeom>
            <a:grpFill/>
            <a:ln w="9525">
              <a:solidFill>
                <a:schemeClr val="accent1"/>
              </a:solidFill>
              <a:miter lim="800000"/>
              <a:headEnd/>
              <a:tailEnd/>
            </a:ln>
            <a:effectLst/>
          </p:spPr>
        </p:pic>
      </p:grpSp>
      <p:sp>
        <p:nvSpPr>
          <p:cNvPr id="2" name="Title 1"/>
          <p:cNvSpPr>
            <a:spLocks noGrp="1"/>
          </p:cNvSpPr>
          <p:nvPr>
            <p:ph type="ctrTitle"/>
          </p:nvPr>
        </p:nvSpPr>
        <p:spPr>
          <a:xfrm>
            <a:off x="457200" y="53975"/>
            <a:ext cx="8229600" cy="1470025"/>
          </a:xfrm>
        </p:spPr>
        <p:txBody>
          <a:bodyPr/>
          <a:lstStyle/>
          <a:p>
            <a:r>
              <a:rPr lang="en-US" sz="6000" dirty="0" smtClean="0">
                <a:solidFill>
                  <a:prstClr val="black"/>
                </a:solidFill>
                <a:latin typeface="Freestyle Script" pitchFamily="66" charset="0"/>
                <a:ea typeface="+mn-ea"/>
                <a:cs typeface="+mn-cs"/>
              </a:rPr>
              <a:t>NC Sandhills Conservation Partnership</a:t>
            </a:r>
            <a:endParaRPr lang="en-US" dirty="0">
              <a:solidFill>
                <a:schemeClr val="tx1"/>
              </a:solidFill>
            </a:endParaRPr>
          </a:p>
        </p:txBody>
      </p:sp>
      <p:pic>
        <p:nvPicPr>
          <p:cNvPr id="13" name="Picture 3" descr="ncwrc"/>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7239000" y="5334000"/>
            <a:ext cx="1371600" cy="1376010"/>
          </a:xfrm>
          <a:prstGeom prst="rect">
            <a:avLst/>
          </a:prstGeom>
          <a:noFill/>
        </p:spPr>
      </p:pic>
      <p:grpSp>
        <p:nvGrpSpPr>
          <p:cNvPr id="15" name="Group 5"/>
          <p:cNvGrpSpPr>
            <a:grpSpLocks noChangeAspect="1"/>
          </p:cNvGrpSpPr>
          <p:nvPr/>
        </p:nvGrpSpPr>
        <p:grpSpPr bwMode="auto">
          <a:xfrm>
            <a:off x="1676400" y="4147358"/>
            <a:ext cx="1059492" cy="1064532"/>
            <a:chOff x="2016" y="1344"/>
            <a:chExt cx="1270" cy="1272"/>
          </a:xfrm>
        </p:grpSpPr>
        <p:sp>
          <p:nvSpPr>
            <p:cNvPr id="16" name="Oval 6"/>
            <p:cNvSpPr>
              <a:spLocks noChangeAspect="1" noChangeArrowheads="1"/>
            </p:cNvSpPr>
            <p:nvPr/>
          </p:nvSpPr>
          <p:spPr bwMode="auto">
            <a:xfrm>
              <a:off x="2160" y="1488"/>
              <a:ext cx="960" cy="1008"/>
            </a:xfrm>
            <a:prstGeom prst="ellipse">
              <a:avLst/>
            </a:prstGeom>
            <a:solidFill>
              <a:schemeClr val="bg1"/>
            </a:solidFill>
            <a:ln w="9525">
              <a:solidFill>
                <a:schemeClr val="tx1"/>
              </a:solidFill>
              <a:round/>
              <a:headEnd/>
              <a:tailEnd/>
            </a:ln>
            <a:effectLst/>
          </p:spPr>
          <p:txBody>
            <a:bodyPr wrap="none" anchor="ctr"/>
            <a:lstStyle/>
            <a:p>
              <a:endParaRPr lang="en-US" dirty="0"/>
            </a:p>
          </p:txBody>
        </p:sp>
        <p:pic>
          <p:nvPicPr>
            <p:cNvPr id="17" name="Picture 7" descr="Army color"/>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2016" y="1344"/>
              <a:ext cx="1270" cy="1272"/>
            </a:xfrm>
            <a:prstGeom prst="rect">
              <a:avLst/>
            </a:prstGeom>
            <a:noFill/>
          </p:spPr>
        </p:pic>
      </p:grpSp>
      <p:pic>
        <p:nvPicPr>
          <p:cNvPr id="18" name="Picture 8" descr="SEI Blue Fade"/>
          <p:cNvPicPr>
            <a:picLocks noChangeAspect="1" noChangeArrowheads="1"/>
          </p:cNvPicPr>
          <p:nvPr/>
        </p:nvPicPr>
        <p:blipFill>
          <a:blip r:embed="rId12" cstate="email"/>
          <a:srcRect/>
          <a:stretch>
            <a:fillRect/>
          </a:stretch>
        </p:blipFill>
        <p:spPr bwMode="auto">
          <a:xfrm>
            <a:off x="4419600" y="4163923"/>
            <a:ext cx="937303" cy="1031402"/>
          </a:xfrm>
          <a:prstGeom prst="rect">
            <a:avLst/>
          </a:prstGeom>
          <a:noFill/>
        </p:spPr>
      </p:pic>
      <p:pic>
        <p:nvPicPr>
          <p:cNvPr id="19" name="Picture 9" descr="Salt Logo Lo-Res"/>
          <p:cNvPicPr>
            <a:picLocks noChangeAspect="1" noChangeArrowheads="1"/>
          </p:cNvPicPr>
          <p:nvPr/>
        </p:nvPicPr>
        <p:blipFill>
          <a:blip r:embed="rId13" cstate="email"/>
          <a:srcRect/>
          <a:stretch>
            <a:fillRect/>
          </a:stretch>
        </p:blipFill>
        <p:spPr bwMode="auto">
          <a:xfrm>
            <a:off x="7620000" y="4213957"/>
            <a:ext cx="1143000" cy="931335"/>
          </a:xfrm>
          <a:prstGeom prst="rect">
            <a:avLst/>
          </a:prstGeom>
          <a:noFill/>
        </p:spPr>
      </p:pic>
      <p:graphicFrame>
        <p:nvGraphicFramePr>
          <p:cNvPr id="21" name="Object 11"/>
          <p:cNvGraphicFramePr>
            <a:graphicFrameLocks noChangeAspect="1"/>
          </p:cNvGraphicFramePr>
          <p:nvPr/>
        </p:nvGraphicFramePr>
        <p:xfrm>
          <a:off x="381000" y="4111977"/>
          <a:ext cx="946078" cy="1135294"/>
        </p:xfrm>
        <a:graphic>
          <a:graphicData uri="http://schemas.openxmlformats.org/presentationml/2006/ole">
            <p:oleObj spid="_x0000_s1027" name="Photo Editor Photo" r:id="rId14" imgW="1142857" imgH="1371429" progId="">
              <p:embed/>
            </p:oleObj>
          </a:graphicData>
        </a:graphic>
      </p:graphicFrame>
      <p:pic>
        <p:nvPicPr>
          <p:cNvPr id="22" name="Picture 13"/>
          <p:cNvPicPr>
            <a:picLocks noChangeAspect="1" noChangeArrowheads="1"/>
          </p:cNvPicPr>
          <p:nvPr/>
        </p:nvPicPr>
        <p:blipFill>
          <a:blip r:embed="rId15" cstate="print"/>
          <a:srcRect/>
          <a:stretch>
            <a:fillRect/>
          </a:stretch>
        </p:blipFill>
        <p:spPr bwMode="auto">
          <a:xfrm>
            <a:off x="5490226" y="5487402"/>
            <a:ext cx="1215374" cy="1069207"/>
          </a:xfrm>
          <a:prstGeom prst="rect">
            <a:avLst/>
          </a:prstGeom>
          <a:noFill/>
          <a:ln w="9525">
            <a:noFill/>
            <a:miter lim="800000"/>
            <a:headEnd/>
            <a:tailEnd/>
          </a:ln>
          <a:effectLst/>
        </p:spPr>
      </p:pic>
      <p:pic>
        <p:nvPicPr>
          <p:cNvPr id="23" name="Picture 22" descr="NC Division of Forest Resources logo">
            <a:hlinkClick r:id="rId16"/>
          </p:cNvPr>
          <p:cNvPicPr/>
          <p:nvPr/>
        </p:nvPicPr>
        <p:blipFill>
          <a:blip r:embed="rId17" cstate="print"/>
          <a:srcRect/>
          <a:stretch>
            <a:fillRect/>
          </a:stretch>
        </p:blipFill>
        <p:spPr bwMode="auto">
          <a:xfrm>
            <a:off x="3657600" y="5488605"/>
            <a:ext cx="1219200" cy="1066800"/>
          </a:xfrm>
          <a:prstGeom prst="rect">
            <a:avLst/>
          </a:prstGeom>
          <a:noFill/>
          <a:ln w="9525">
            <a:noFill/>
            <a:miter lim="800000"/>
            <a:headEnd/>
            <a:tailEnd/>
          </a:ln>
        </p:spPr>
      </p:pic>
      <p:pic>
        <p:nvPicPr>
          <p:cNvPr id="24" name="Picture 2"/>
          <p:cNvPicPr>
            <a:picLocks noChangeAspect="1" noChangeArrowheads="1"/>
          </p:cNvPicPr>
          <p:nvPr/>
        </p:nvPicPr>
        <p:blipFill>
          <a:blip r:embed="rId18" cstate="email"/>
          <a:srcRect/>
          <a:stretch>
            <a:fillRect/>
          </a:stretch>
        </p:blipFill>
        <p:spPr bwMode="auto">
          <a:xfrm>
            <a:off x="533400" y="5588856"/>
            <a:ext cx="2590800" cy="866299"/>
          </a:xfrm>
          <a:prstGeom prst="rect">
            <a:avLst/>
          </a:prstGeom>
          <a:noFill/>
          <a:ln w="9525">
            <a:noFill/>
            <a:miter lim="800000"/>
            <a:headEnd/>
            <a:tailEnd/>
          </a:ln>
        </p:spPr>
      </p:pic>
      <p:pic>
        <p:nvPicPr>
          <p:cNvPr id="1029" name="Picture 5" descr="http://www.google.com/url?source=imgres&amp;ct=img&amp;q=http://mbs.umf.maine.edu/tnc_logo_2007.jpg&amp;sa=X&amp;ei=0Ph_TNjnD4PGlQeA8fm8Dg&amp;ved=0CAQQ8wc&amp;usg=AFQjCNE5hsQzmX6UaOocegZqcd6-2I-WRg"/>
          <p:cNvPicPr>
            <a:picLocks noChangeAspect="1" noChangeArrowheads="1"/>
          </p:cNvPicPr>
          <p:nvPr/>
        </p:nvPicPr>
        <p:blipFill>
          <a:blip r:embed="rId19" cstate="email"/>
          <a:srcRect/>
          <a:stretch>
            <a:fillRect/>
          </a:stretch>
        </p:blipFill>
        <p:spPr bwMode="auto">
          <a:xfrm>
            <a:off x="5638800" y="4260524"/>
            <a:ext cx="1763713" cy="838200"/>
          </a:xfrm>
          <a:prstGeom prst="rect">
            <a:avLst/>
          </a:prstGeom>
          <a:noFill/>
        </p:spPr>
      </p:pic>
      <p:pic>
        <p:nvPicPr>
          <p:cNvPr id="25" name="Picture 24" descr="AEC_logo_new_clearbackground.jpg"/>
          <p:cNvPicPr>
            <a:picLocks noChangeAspect="1"/>
          </p:cNvPicPr>
          <p:nvPr/>
        </p:nvPicPr>
        <p:blipFill>
          <a:blip r:embed="rId20"/>
          <a:stretch>
            <a:fillRect/>
          </a:stretch>
        </p:blipFill>
        <p:spPr>
          <a:xfrm>
            <a:off x="3108960" y="4175760"/>
            <a:ext cx="1005840" cy="100584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228600"/>
            <a:ext cx="8686800" cy="914400"/>
          </a:xfrm>
        </p:spPr>
        <p:txBody>
          <a:bodyPr>
            <a:noAutofit/>
          </a:bodyPr>
          <a:lstStyle/>
          <a:p>
            <a:r>
              <a:rPr lang="en-US" sz="6000" dirty="0" smtClean="0">
                <a:solidFill>
                  <a:schemeClr val="tx1"/>
                </a:solidFill>
                <a:latin typeface="Freestyle Script" pitchFamily="66" charset="0"/>
              </a:rPr>
              <a:t>Ten years of collaborative conservation</a:t>
            </a:r>
            <a:endParaRPr lang="en-US" sz="6000" dirty="0">
              <a:solidFill>
                <a:schemeClr val="tx1"/>
              </a:solidFill>
            </a:endParaRPr>
          </a:p>
        </p:txBody>
      </p:sp>
      <p:grpSp>
        <p:nvGrpSpPr>
          <p:cNvPr id="3" name="Group 4"/>
          <p:cNvGrpSpPr>
            <a:grpSpLocks noChangeAspect="1"/>
          </p:cNvGrpSpPr>
          <p:nvPr/>
        </p:nvGrpSpPr>
        <p:grpSpPr>
          <a:xfrm>
            <a:off x="457200" y="1828800"/>
            <a:ext cx="8229600" cy="914400"/>
            <a:chOff x="457200" y="2057400"/>
            <a:chExt cx="8229600" cy="914400"/>
          </a:xfrm>
          <a:solidFill>
            <a:schemeClr val="accent1"/>
          </a:solidFill>
        </p:grpSpPr>
        <p:pic>
          <p:nvPicPr>
            <p:cNvPr id="6" name="Picture 3"/>
            <p:cNvPicPr preferRelativeResize="0">
              <a:picLocks noChangeArrowheads="1"/>
            </p:cNvPicPr>
            <p:nvPr/>
          </p:nvPicPr>
          <p:blipFill>
            <a:blip r:embed="rId3" cstate="email"/>
            <a:srcRect/>
            <a:stretch>
              <a:fillRect/>
            </a:stretch>
          </p:blipFill>
          <p:spPr bwMode="auto">
            <a:xfrm>
              <a:off x="1828800" y="2057400"/>
              <a:ext cx="1371600" cy="914400"/>
            </a:xfrm>
            <a:prstGeom prst="rect">
              <a:avLst/>
            </a:prstGeom>
            <a:grpFill/>
            <a:ln w="9525">
              <a:solidFill>
                <a:schemeClr val="accent1"/>
              </a:solidFill>
              <a:miter lim="800000"/>
              <a:headEnd/>
              <a:tailEnd/>
            </a:ln>
            <a:effectLst/>
          </p:spPr>
        </p:pic>
        <p:pic>
          <p:nvPicPr>
            <p:cNvPr id="7" name="Picture 8"/>
            <p:cNvPicPr preferRelativeResize="0">
              <a:picLocks noChangeArrowheads="1"/>
            </p:cNvPicPr>
            <p:nvPr/>
          </p:nvPicPr>
          <p:blipFill>
            <a:blip r:embed="rId4" cstate="email"/>
            <a:srcRect/>
            <a:stretch>
              <a:fillRect/>
            </a:stretch>
          </p:blipFill>
          <p:spPr bwMode="auto">
            <a:xfrm>
              <a:off x="7315200" y="2057400"/>
              <a:ext cx="1371600" cy="914400"/>
            </a:xfrm>
            <a:prstGeom prst="rect">
              <a:avLst/>
            </a:prstGeom>
            <a:grpFill/>
            <a:ln w="9525">
              <a:solidFill>
                <a:schemeClr val="accent1"/>
              </a:solidFill>
              <a:miter lim="800000"/>
              <a:headEnd/>
              <a:tailEnd/>
            </a:ln>
            <a:effectLst/>
          </p:spPr>
        </p:pic>
        <p:pic>
          <p:nvPicPr>
            <p:cNvPr id="8" name="Picture 9"/>
            <p:cNvPicPr>
              <a:picLocks noChangeAspect="1" noChangeArrowheads="1"/>
            </p:cNvPicPr>
            <p:nvPr/>
          </p:nvPicPr>
          <p:blipFill>
            <a:blip r:embed="rId5" cstate="email"/>
            <a:srcRect/>
            <a:stretch>
              <a:fillRect/>
            </a:stretch>
          </p:blipFill>
          <p:spPr bwMode="auto">
            <a:xfrm>
              <a:off x="457200" y="2057400"/>
              <a:ext cx="1364936" cy="914400"/>
            </a:xfrm>
            <a:prstGeom prst="rect">
              <a:avLst/>
            </a:prstGeom>
            <a:grpFill/>
            <a:ln w="9525">
              <a:solidFill>
                <a:schemeClr val="accent1"/>
              </a:solidFill>
              <a:miter lim="800000"/>
              <a:headEnd/>
              <a:tailEnd/>
            </a:ln>
            <a:effectLst/>
          </p:spPr>
        </p:pic>
        <p:pic>
          <p:nvPicPr>
            <p:cNvPr id="9" name="Picture 10"/>
            <p:cNvPicPr preferRelativeResize="0">
              <a:picLocks noChangeArrowheads="1"/>
            </p:cNvPicPr>
            <p:nvPr/>
          </p:nvPicPr>
          <p:blipFill>
            <a:blip r:embed="rId6" cstate="print"/>
            <a:srcRect/>
            <a:stretch>
              <a:fillRect/>
            </a:stretch>
          </p:blipFill>
          <p:spPr bwMode="auto">
            <a:xfrm>
              <a:off x="3200400" y="2057400"/>
              <a:ext cx="1371600" cy="914400"/>
            </a:xfrm>
            <a:prstGeom prst="rect">
              <a:avLst/>
            </a:prstGeom>
            <a:grpFill/>
            <a:ln w="9525">
              <a:solidFill>
                <a:schemeClr val="accent1"/>
              </a:solidFill>
              <a:miter lim="800000"/>
              <a:headEnd/>
              <a:tailEnd/>
            </a:ln>
            <a:effectLst/>
          </p:spPr>
        </p:pic>
        <p:pic>
          <p:nvPicPr>
            <p:cNvPr id="10" name="Picture 11"/>
            <p:cNvPicPr preferRelativeResize="0">
              <a:picLocks noChangeArrowheads="1"/>
            </p:cNvPicPr>
            <p:nvPr/>
          </p:nvPicPr>
          <p:blipFill>
            <a:blip r:embed="rId7" cstate="email"/>
            <a:srcRect/>
            <a:stretch>
              <a:fillRect/>
            </a:stretch>
          </p:blipFill>
          <p:spPr bwMode="auto">
            <a:xfrm>
              <a:off x="4572000" y="2057400"/>
              <a:ext cx="1371600" cy="914400"/>
            </a:xfrm>
            <a:prstGeom prst="rect">
              <a:avLst/>
            </a:prstGeom>
            <a:grpFill/>
            <a:ln w="9525">
              <a:solidFill>
                <a:schemeClr val="accent1"/>
              </a:solidFill>
              <a:miter lim="800000"/>
              <a:headEnd/>
              <a:tailEnd/>
            </a:ln>
            <a:effectLst/>
          </p:spPr>
        </p:pic>
        <p:pic>
          <p:nvPicPr>
            <p:cNvPr id="11" name="Picture 12"/>
            <p:cNvPicPr preferRelativeResize="0">
              <a:picLocks noChangeArrowheads="1"/>
            </p:cNvPicPr>
            <p:nvPr/>
          </p:nvPicPr>
          <p:blipFill>
            <a:blip r:embed="rId8" cstate="email"/>
            <a:srcRect/>
            <a:stretch>
              <a:fillRect/>
            </a:stretch>
          </p:blipFill>
          <p:spPr bwMode="auto">
            <a:xfrm>
              <a:off x="5943600" y="2057400"/>
              <a:ext cx="1371600" cy="914400"/>
            </a:xfrm>
            <a:prstGeom prst="rect">
              <a:avLst/>
            </a:prstGeom>
            <a:grpFill/>
            <a:ln w="9525">
              <a:solidFill>
                <a:schemeClr val="accent1"/>
              </a:solidFill>
              <a:miter lim="800000"/>
              <a:headEnd/>
              <a:tailEnd/>
            </a:ln>
            <a:effectLst/>
          </p:spPr>
        </p:pic>
      </p:grpSp>
      <p:sp>
        <p:nvSpPr>
          <p:cNvPr id="26" name="TextBox 25"/>
          <p:cNvSpPr txBox="1"/>
          <p:nvPr/>
        </p:nvSpPr>
        <p:spPr>
          <a:xfrm>
            <a:off x="381000" y="3429000"/>
            <a:ext cx="8305800" cy="2985433"/>
          </a:xfrm>
          <a:prstGeom prst="rect">
            <a:avLst/>
          </a:prstGeom>
          <a:solidFill>
            <a:schemeClr val="bg2"/>
          </a:solidFill>
        </p:spPr>
        <p:txBody>
          <a:bodyPr wrap="square" rtlCol="0">
            <a:spAutoFit/>
          </a:bodyPr>
          <a:lstStyle/>
          <a:p>
            <a:pPr lvl="1" indent="-457200">
              <a:spcBef>
                <a:spcPts val="600"/>
              </a:spcBef>
              <a:spcAft>
                <a:spcPts val="600"/>
              </a:spcAft>
              <a:buFont typeface="Wingdings" pitchFamily="2" charset="2"/>
              <a:buChar char="Ø"/>
            </a:pPr>
            <a:r>
              <a:rPr lang="en-US" sz="2800" dirty="0" smtClean="0"/>
              <a:t>Create a neutral forum for expressing and sharing </a:t>
            </a:r>
            <a:r>
              <a:rPr lang="en-US" sz="2800" dirty="0" smtClean="0"/>
              <a:t>ideas and perspectives </a:t>
            </a:r>
            <a:r>
              <a:rPr lang="en-US" sz="2800" dirty="0" smtClean="0"/>
              <a:t>about process and outcomes</a:t>
            </a:r>
          </a:p>
          <a:p>
            <a:pPr lvl="1" indent="-457200">
              <a:spcBef>
                <a:spcPts val="600"/>
              </a:spcBef>
              <a:spcAft>
                <a:spcPts val="600"/>
              </a:spcAft>
              <a:buFont typeface="Wingdings" pitchFamily="2" charset="2"/>
              <a:buChar char="Ø"/>
            </a:pPr>
            <a:r>
              <a:rPr lang="en-US" sz="2800" dirty="0" smtClean="0"/>
              <a:t>Promote a common understanding of and an opportunity to build upon successes and lessons learned </a:t>
            </a:r>
          </a:p>
          <a:p>
            <a:pPr lvl="1" indent="-457200">
              <a:spcBef>
                <a:spcPts val="600"/>
              </a:spcBef>
              <a:spcAft>
                <a:spcPts val="600"/>
              </a:spcAft>
              <a:buFont typeface="Wingdings" pitchFamily="2" charset="2"/>
              <a:buChar char="Ø"/>
            </a:pPr>
            <a:r>
              <a:rPr lang="en-US" sz="2800" dirty="0" smtClean="0"/>
              <a:t>Help ensure the efficiency, effectiveness, and sustainability of the NCSCP for years to come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228600"/>
            <a:ext cx="8686800" cy="914400"/>
          </a:xfrm>
        </p:spPr>
        <p:txBody>
          <a:bodyPr>
            <a:noAutofit/>
          </a:bodyPr>
          <a:lstStyle/>
          <a:p>
            <a:r>
              <a:rPr lang="en-US" sz="6000" dirty="0" smtClean="0">
                <a:solidFill>
                  <a:schemeClr val="tx1"/>
                </a:solidFill>
                <a:latin typeface="Freestyle Script" pitchFamily="66" charset="0"/>
              </a:rPr>
              <a:t>Review Structure &amp; Process</a:t>
            </a:r>
            <a:endParaRPr lang="en-US" sz="6000" dirty="0">
              <a:solidFill>
                <a:schemeClr val="tx1"/>
              </a:solidFill>
            </a:endParaRPr>
          </a:p>
        </p:txBody>
      </p:sp>
      <p:pic>
        <p:nvPicPr>
          <p:cNvPr id="6" name="Picture 3"/>
          <p:cNvPicPr preferRelativeResize="0">
            <a:picLocks noChangeArrowheads="1"/>
          </p:cNvPicPr>
          <p:nvPr/>
        </p:nvPicPr>
        <p:blipFill>
          <a:blip r:embed="rId3" cstate="email"/>
          <a:srcRect/>
          <a:stretch>
            <a:fillRect/>
          </a:stretch>
        </p:blipFill>
        <p:spPr bwMode="auto">
          <a:xfrm>
            <a:off x="1828800" y="1828800"/>
            <a:ext cx="1371600" cy="914400"/>
          </a:xfrm>
          <a:prstGeom prst="rect">
            <a:avLst/>
          </a:prstGeom>
          <a:solidFill>
            <a:schemeClr val="accent1"/>
          </a:solidFill>
          <a:ln w="9525">
            <a:solidFill>
              <a:schemeClr val="accent1"/>
            </a:solidFill>
            <a:miter lim="800000"/>
            <a:headEnd/>
            <a:tailEnd/>
          </a:ln>
          <a:effectLst/>
        </p:spPr>
      </p:pic>
      <p:pic>
        <p:nvPicPr>
          <p:cNvPr id="7" name="Picture 8"/>
          <p:cNvPicPr preferRelativeResize="0">
            <a:picLocks noChangeArrowheads="1"/>
          </p:cNvPicPr>
          <p:nvPr/>
        </p:nvPicPr>
        <p:blipFill>
          <a:blip r:embed="rId4" cstate="email"/>
          <a:srcRect/>
          <a:stretch>
            <a:fillRect/>
          </a:stretch>
        </p:blipFill>
        <p:spPr bwMode="auto">
          <a:xfrm>
            <a:off x="7315200" y="1828800"/>
            <a:ext cx="1371600" cy="914400"/>
          </a:xfrm>
          <a:prstGeom prst="rect">
            <a:avLst/>
          </a:prstGeom>
          <a:solidFill>
            <a:schemeClr val="accent1"/>
          </a:solidFill>
          <a:ln w="9525">
            <a:solidFill>
              <a:schemeClr val="accent1"/>
            </a:solidFill>
            <a:miter lim="800000"/>
            <a:headEnd/>
            <a:tailEnd/>
          </a:ln>
          <a:effectLst/>
        </p:spPr>
      </p:pic>
      <p:pic>
        <p:nvPicPr>
          <p:cNvPr id="8" name="Picture 9"/>
          <p:cNvPicPr>
            <a:picLocks noChangeAspect="1" noChangeArrowheads="1"/>
          </p:cNvPicPr>
          <p:nvPr/>
        </p:nvPicPr>
        <p:blipFill>
          <a:blip r:embed="rId5" cstate="email"/>
          <a:srcRect/>
          <a:stretch>
            <a:fillRect/>
          </a:stretch>
        </p:blipFill>
        <p:spPr bwMode="auto">
          <a:xfrm>
            <a:off x="457200" y="1828800"/>
            <a:ext cx="1364936" cy="914400"/>
          </a:xfrm>
          <a:prstGeom prst="rect">
            <a:avLst/>
          </a:prstGeom>
          <a:solidFill>
            <a:schemeClr val="accent1"/>
          </a:solidFill>
          <a:ln w="9525">
            <a:solidFill>
              <a:schemeClr val="accent1"/>
            </a:solidFill>
            <a:miter lim="800000"/>
            <a:headEnd/>
            <a:tailEnd/>
          </a:ln>
          <a:effectLst/>
        </p:spPr>
      </p:pic>
      <p:pic>
        <p:nvPicPr>
          <p:cNvPr id="9" name="Picture 10"/>
          <p:cNvPicPr preferRelativeResize="0">
            <a:picLocks noChangeArrowheads="1"/>
          </p:cNvPicPr>
          <p:nvPr/>
        </p:nvPicPr>
        <p:blipFill>
          <a:blip r:embed="rId6" cstate="print"/>
          <a:srcRect/>
          <a:stretch>
            <a:fillRect/>
          </a:stretch>
        </p:blipFill>
        <p:spPr bwMode="auto">
          <a:xfrm>
            <a:off x="3200400" y="1828800"/>
            <a:ext cx="1371600" cy="914400"/>
          </a:xfrm>
          <a:prstGeom prst="rect">
            <a:avLst/>
          </a:prstGeom>
          <a:solidFill>
            <a:schemeClr val="accent1"/>
          </a:solidFill>
          <a:ln w="9525">
            <a:solidFill>
              <a:schemeClr val="accent1"/>
            </a:solidFill>
            <a:miter lim="800000"/>
            <a:headEnd/>
            <a:tailEnd/>
          </a:ln>
          <a:effectLst/>
        </p:spPr>
      </p:pic>
      <p:pic>
        <p:nvPicPr>
          <p:cNvPr id="10" name="Picture 11"/>
          <p:cNvPicPr preferRelativeResize="0">
            <a:picLocks noChangeArrowheads="1"/>
          </p:cNvPicPr>
          <p:nvPr/>
        </p:nvPicPr>
        <p:blipFill>
          <a:blip r:embed="rId7" cstate="email"/>
          <a:srcRect/>
          <a:stretch>
            <a:fillRect/>
          </a:stretch>
        </p:blipFill>
        <p:spPr bwMode="auto">
          <a:xfrm>
            <a:off x="4572000" y="1828800"/>
            <a:ext cx="1371600" cy="914400"/>
          </a:xfrm>
          <a:prstGeom prst="rect">
            <a:avLst/>
          </a:prstGeom>
          <a:solidFill>
            <a:schemeClr val="accent1"/>
          </a:solidFill>
          <a:ln w="9525">
            <a:solidFill>
              <a:schemeClr val="accent1"/>
            </a:solidFill>
            <a:miter lim="800000"/>
            <a:headEnd/>
            <a:tailEnd/>
          </a:ln>
          <a:effectLst/>
        </p:spPr>
      </p:pic>
      <p:pic>
        <p:nvPicPr>
          <p:cNvPr id="11" name="Picture 12"/>
          <p:cNvPicPr preferRelativeResize="0">
            <a:picLocks noChangeArrowheads="1"/>
          </p:cNvPicPr>
          <p:nvPr/>
        </p:nvPicPr>
        <p:blipFill>
          <a:blip r:embed="rId8" cstate="email"/>
          <a:srcRect/>
          <a:stretch>
            <a:fillRect/>
          </a:stretch>
        </p:blipFill>
        <p:spPr bwMode="auto">
          <a:xfrm>
            <a:off x="5943600" y="1828800"/>
            <a:ext cx="1371600" cy="914400"/>
          </a:xfrm>
          <a:prstGeom prst="rect">
            <a:avLst/>
          </a:prstGeom>
          <a:solidFill>
            <a:schemeClr val="accent1"/>
          </a:solidFill>
          <a:ln w="9525">
            <a:solidFill>
              <a:schemeClr val="accent1"/>
            </a:solidFill>
            <a:miter lim="800000"/>
            <a:headEnd/>
            <a:tailEnd/>
          </a:ln>
          <a:effectLst/>
        </p:spPr>
      </p:pic>
      <p:sp>
        <p:nvSpPr>
          <p:cNvPr id="26" name="TextBox 25"/>
          <p:cNvSpPr txBox="1"/>
          <p:nvPr/>
        </p:nvSpPr>
        <p:spPr>
          <a:xfrm>
            <a:off x="381000" y="3429000"/>
            <a:ext cx="8305800" cy="1877437"/>
          </a:xfrm>
          <a:prstGeom prst="rect">
            <a:avLst/>
          </a:prstGeom>
          <a:solidFill>
            <a:schemeClr val="bg2"/>
          </a:solidFill>
        </p:spPr>
        <p:txBody>
          <a:bodyPr wrap="square" rtlCol="0">
            <a:spAutoFit/>
          </a:bodyPr>
          <a:lstStyle/>
          <a:p>
            <a:pPr lvl="1" indent="-457200">
              <a:spcBef>
                <a:spcPts val="600"/>
              </a:spcBef>
              <a:spcAft>
                <a:spcPts val="600"/>
              </a:spcAft>
              <a:buFont typeface="Wingdings" pitchFamily="2" charset="2"/>
              <a:buChar char="Ø"/>
            </a:pPr>
            <a:r>
              <a:rPr lang="en-US" sz="3200" dirty="0" smtClean="0"/>
              <a:t>In-person interviews</a:t>
            </a:r>
          </a:p>
          <a:p>
            <a:pPr lvl="1" indent="-457200">
              <a:spcBef>
                <a:spcPts val="600"/>
              </a:spcBef>
              <a:spcAft>
                <a:spcPts val="600"/>
              </a:spcAft>
              <a:buFont typeface="Wingdings" pitchFamily="2" charset="2"/>
              <a:buChar char="Ø"/>
            </a:pPr>
            <a:r>
              <a:rPr lang="en-US" sz="3200" dirty="0" smtClean="0"/>
              <a:t>Online surveys</a:t>
            </a:r>
          </a:p>
          <a:p>
            <a:pPr lvl="1" indent="-457200">
              <a:spcBef>
                <a:spcPts val="600"/>
              </a:spcBef>
              <a:spcAft>
                <a:spcPts val="600"/>
              </a:spcAft>
              <a:buFont typeface="Wingdings" pitchFamily="2" charset="2"/>
              <a:buChar char="Ø"/>
            </a:pPr>
            <a:r>
              <a:rPr lang="en-US" sz="3200" dirty="0" smtClean="0"/>
              <a:t>Small workshops</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LL_Background_faded.jpg"/>
          <p:cNvPicPr>
            <a:picLocks noGrp="1" noChangeAspect="1"/>
          </p:cNvPicPr>
          <p:nvPr>
            <p:ph sz="quarter" idx="1"/>
          </p:nvPr>
        </p:nvPicPr>
        <p:blipFill>
          <a:blip r:embed="rId3" cstate="print"/>
          <a:stretch>
            <a:fillRect/>
          </a:stretch>
        </p:blipFill>
        <p:spPr>
          <a:xfrm>
            <a:off x="0" y="0"/>
            <a:ext cx="9144000" cy="6858000"/>
          </a:xfrm>
          <a:ln>
            <a:solidFill>
              <a:schemeClr val="accent1"/>
            </a:solidFill>
          </a:ln>
        </p:spPr>
      </p:pic>
      <p:sp>
        <p:nvSpPr>
          <p:cNvPr id="2" name="Title 1"/>
          <p:cNvSpPr>
            <a:spLocks noGrp="1"/>
          </p:cNvSpPr>
          <p:nvPr>
            <p:ph type="title"/>
          </p:nvPr>
        </p:nvSpPr>
        <p:spPr>
          <a:xfrm>
            <a:off x="381000" y="274638"/>
            <a:ext cx="7772400" cy="1143000"/>
          </a:xfrm>
        </p:spPr>
        <p:txBody>
          <a:bodyPr bIns="91440" anchor="ctr" anchorCtr="0">
            <a:normAutofit/>
          </a:bodyPr>
          <a:lstStyle/>
          <a:p>
            <a:r>
              <a:rPr lang="en-US" sz="4400" b="1" dirty="0" smtClean="0">
                <a:solidFill>
                  <a:prstClr val="black"/>
                </a:solidFill>
                <a:latin typeface="Freestyle Script" pitchFamily="66" charset="0"/>
                <a:ea typeface="+mn-ea"/>
                <a:cs typeface="+mn-cs"/>
              </a:rPr>
              <a:t>Partner Benefits</a:t>
            </a:r>
          </a:p>
        </p:txBody>
      </p:sp>
      <p:grpSp>
        <p:nvGrpSpPr>
          <p:cNvPr id="4" name="Group 3"/>
          <p:cNvGrpSpPr/>
          <p:nvPr/>
        </p:nvGrpSpPr>
        <p:grpSpPr>
          <a:xfrm>
            <a:off x="3200400" y="304800"/>
            <a:ext cx="5486400" cy="914400"/>
            <a:chOff x="3124200" y="304800"/>
            <a:chExt cx="5486400" cy="914400"/>
          </a:xfrm>
        </p:grpSpPr>
        <p:pic>
          <p:nvPicPr>
            <p:cNvPr id="5" name="Picture 3"/>
            <p:cNvPicPr preferRelativeResize="0">
              <a:picLocks noChangeArrowheads="1"/>
            </p:cNvPicPr>
            <p:nvPr/>
          </p:nvPicPr>
          <p:blipFill>
            <a:blip r:embed="rId4" cstate="email"/>
            <a:srcRect/>
            <a:stretch>
              <a:fillRect/>
            </a:stretch>
          </p:blipFill>
          <p:spPr bwMode="auto">
            <a:xfrm>
              <a:off x="4495800" y="304800"/>
              <a:ext cx="1371600" cy="914400"/>
            </a:xfrm>
            <a:prstGeom prst="rect">
              <a:avLst/>
            </a:prstGeom>
            <a:noFill/>
            <a:ln w="9525">
              <a:solidFill>
                <a:schemeClr val="accent1"/>
              </a:solidFill>
              <a:miter lim="800000"/>
              <a:headEnd/>
              <a:tailEnd/>
            </a:ln>
            <a:effectLst/>
          </p:spPr>
        </p:pic>
        <p:pic>
          <p:nvPicPr>
            <p:cNvPr id="6" name="Picture 9"/>
            <p:cNvPicPr>
              <a:picLocks noChangeAspect="1" noChangeArrowheads="1"/>
            </p:cNvPicPr>
            <p:nvPr/>
          </p:nvPicPr>
          <p:blipFill>
            <a:blip r:embed="rId5" cstate="email"/>
            <a:srcRect/>
            <a:stretch>
              <a:fillRect/>
            </a:stretch>
          </p:blipFill>
          <p:spPr bwMode="auto">
            <a:xfrm>
              <a:off x="3124200" y="304800"/>
              <a:ext cx="1364936" cy="914400"/>
            </a:xfrm>
            <a:prstGeom prst="rect">
              <a:avLst/>
            </a:prstGeom>
            <a:noFill/>
            <a:ln w="9525">
              <a:solidFill>
                <a:schemeClr val="accent1"/>
              </a:solidFill>
              <a:miter lim="800000"/>
              <a:headEnd/>
              <a:tailEnd/>
            </a:ln>
            <a:effectLst/>
          </p:spPr>
        </p:pic>
        <p:pic>
          <p:nvPicPr>
            <p:cNvPr id="7" name="Picture 10"/>
            <p:cNvPicPr preferRelativeResize="0">
              <a:picLocks noChangeArrowheads="1"/>
            </p:cNvPicPr>
            <p:nvPr/>
          </p:nvPicPr>
          <p:blipFill>
            <a:blip r:embed="rId6" cstate="print"/>
            <a:srcRect/>
            <a:stretch>
              <a:fillRect/>
            </a:stretch>
          </p:blipFill>
          <p:spPr bwMode="auto">
            <a:xfrm>
              <a:off x="5867400" y="304800"/>
              <a:ext cx="1371600" cy="914400"/>
            </a:xfrm>
            <a:prstGeom prst="rect">
              <a:avLst/>
            </a:prstGeom>
            <a:noFill/>
            <a:ln w="9525">
              <a:solidFill>
                <a:schemeClr val="accent1"/>
              </a:solidFill>
              <a:miter lim="800000"/>
              <a:headEnd/>
              <a:tailEnd/>
            </a:ln>
            <a:effectLst/>
          </p:spPr>
        </p:pic>
        <p:pic>
          <p:nvPicPr>
            <p:cNvPr id="8" name="Picture 11"/>
            <p:cNvPicPr preferRelativeResize="0">
              <a:picLocks noChangeArrowheads="1"/>
            </p:cNvPicPr>
            <p:nvPr/>
          </p:nvPicPr>
          <p:blipFill>
            <a:blip r:embed="rId7" cstate="email"/>
            <a:srcRect/>
            <a:stretch>
              <a:fillRect/>
            </a:stretch>
          </p:blipFill>
          <p:spPr bwMode="auto">
            <a:xfrm>
              <a:off x="7239000" y="304800"/>
              <a:ext cx="1371600" cy="914400"/>
            </a:xfrm>
            <a:prstGeom prst="rect">
              <a:avLst/>
            </a:prstGeom>
            <a:noFill/>
            <a:ln w="9525">
              <a:solidFill>
                <a:schemeClr val="accent1"/>
              </a:solidFill>
              <a:miter lim="800000"/>
              <a:headEnd/>
              <a:tailEnd/>
            </a:ln>
            <a:effectLst/>
          </p:spPr>
        </p:pic>
      </p:grpSp>
      <p:grpSp>
        <p:nvGrpSpPr>
          <p:cNvPr id="34" name="Group 33"/>
          <p:cNvGrpSpPr/>
          <p:nvPr/>
        </p:nvGrpSpPr>
        <p:grpSpPr>
          <a:xfrm>
            <a:off x="3371850" y="2971800"/>
            <a:ext cx="2438400" cy="3538023"/>
            <a:chOff x="3467100" y="1688068"/>
            <a:chExt cx="2438400" cy="5019816"/>
          </a:xfrm>
        </p:grpSpPr>
        <p:sp>
          <p:nvSpPr>
            <p:cNvPr id="11" name="TextBox 10"/>
            <p:cNvSpPr txBox="1"/>
            <p:nvPr/>
          </p:nvSpPr>
          <p:spPr>
            <a:xfrm>
              <a:off x="3657600" y="1688068"/>
              <a:ext cx="2057400" cy="52401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Personnel Support</a:t>
              </a:r>
              <a:endParaRPr lang="en-US" b="1" cap="small" dirty="0"/>
            </a:p>
          </p:txBody>
        </p:sp>
        <p:sp>
          <p:nvSpPr>
            <p:cNvPr id="12" name="TextBox 11"/>
            <p:cNvSpPr txBox="1"/>
            <p:nvPr/>
          </p:nvSpPr>
          <p:spPr>
            <a:xfrm>
              <a:off x="3657600" y="2614136"/>
              <a:ext cx="2057400" cy="52401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Relationships</a:t>
              </a:r>
              <a:endParaRPr lang="en-US" b="1" cap="small" dirty="0"/>
            </a:p>
          </p:txBody>
        </p:sp>
        <p:sp>
          <p:nvSpPr>
            <p:cNvPr id="18" name="TextBox 17"/>
            <p:cNvSpPr txBox="1"/>
            <p:nvPr/>
          </p:nvSpPr>
          <p:spPr>
            <a:xfrm>
              <a:off x="3657600" y="3516868"/>
              <a:ext cx="2057400" cy="52401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Leverage Funding</a:t>
              </a:r>
              <a:endParaRPr lang="en-US" b="1" cap="small" dirty="0"/>
            </a:p>
          </p:txBody>
        </p:sp>
        <p:sp>
          <p:nvSpPr>
            <p:cNvPr id="21" name="TextBox 20"/>
            <p:cNvSpPr txBox="1"/>
            <p:nvPr/>
          </p:nvSpPr>
          <p:spPr>
            <a:xfrm>
              <a:off x="3657600" y="4355068"/>
              <a:ext cx="2057400" cy="52401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Increased training</a:t>
              </a:r>
              <a:endParaRPr lang="en-US" b="1" cap="small" dirty="0"/>
            </a:p>
          </p:txBody>
        </p:sp>
        <p:sp>
          <p:nvSpPr>
            <p:cNvPr id="24" name="TextBox 23"/>
            <p:cNvSpPr txBox="1"/>
            <p:nvPr/>
          </p:nvSpPr>
          <p:spPr>
            <a:xfrm>
              <a:off x="3467100" y="5269468"/>
              <a:ext cx="2438400" cy="52401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Demonstrated Success</a:t>
              </a:r>
              <a:endParaRPr lang="en-US" b="1" cap="small" dirty="0"/>
            </a:p>
          </p:txBody>
        </p:sp>
        <p:sp>
          <p:nvSpPr>
            <p:cNvPr id="27" name="TextBox 26"/>
            <p:cNvSpPr txBox="1"/>
            <p:nvPr/>
          </p:nvSpPr>
          <p:spPr>
            <a:xfrm>
              <a:off x="3467100" y="6183869"/>
              <a:ext cx="2438400" cy="52401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The ‘Big Picture’</a:t>
              </a:r>
              <a:endParaRPr lang="en-US" b="1" cap="small" dirty="0"/>
            </a:p>
          </p:txBody>
        </p:sp>
      </p:grpSp>
      <p:grpSp>
        <p:nvGrpSpPr>
          <p:cNvPr id="35" name="Group 34"/>
          <p:cNvGrpSpPr/>
          <p:nvPr/>
        </p:nvGrpSpPr>
        <p:grpSpPr>
          <a:xfrm>
            <a:off x="381000" y="2971800"/>
            <a:ext cx="2438400" cy="3467607"/>
            <a:chOff x="476250" y="1688068"/>
            <a:chExt cx="2438400" cy="5031725"/>
          </a:xfrm>
        </p:grpSpPr>
        <p:sp>
          <p:nvSpPr>
            <p:cNvPr id="10" name="TextBox 9"/>
            <p:cNvSpPr txBox="1"/>
            <p:nvPr/>
          </p:nvSpPr>
          <p:spPr>
            <a:xfrm>
              <a:off x="666750" y="1688068"/>
              <a:ext cx="20574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Money</a:t>
              </a:r>
              <a:endParaRPr lang="en-US" b="1" cap="small" dirty="0"/>
            </a:p>
          </p:txBody>
        </p:sp>
        <p:sp>
          <p:nvSpPr>
            <p:cNvPr id="14" name="TextBox 13"/>
            <p:cNvSpPr txBox="1"/>
            <p:nvPr/>
          </p:nvSpPr>
          <p:spPr>
            <a:xfrm>
              <a:off x="666750" y="2602468"/>
              <a:ext cx="20574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Project Support</a:t>
              </a:r>
              <a:endParaRPr lang="en-US" b="1" cap="small" dirty="0"/>
            </a:p>
          </p:txBody>
        </p:sp>
        <p:sp>
          <p:nvSpPr>
            <p:cNvPr id="19" name="TextBox 18"/>
            <p:cNvSpPr txBox="1"/>
            <p:nvPr/>
          </p:nvSpPr>
          <p:spPr>
            <a:xfrm>
              <a:off x="552450" y="3516867"/>
              <a:ext cx="22860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Information Sharing</a:t>
              </a:r>
              <a:endParaRPr lang="en-US" b="1" cap="small" dirty="0"/>
            </a:p>
          </p:txBody>
        </p:sp>
        <p:sp>
          <p:nvSpPr>
            <p:cNvPr id="23" name="TextBox 22"/>
            <p:cNvSpPr txBox="1"/>
            <p:nvPr/>
          </p:nvSpPr>
          <p:spPr>
            <a:xfrm>
              <a:off x="514350" y="4366736"/>
              <a:ext cx="23622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Internal Recognition</a:t>
              </a:r>
              <a:endParaRPr lang="en-US" b="1" cap="small" dirty="0"/>
            </a:p>
          </p:txBody>
        </p:sp>
        <p:sp>
          <p:nvSpPr>
            <p:cNvPr id="25" name="TextBox 24"/>
            <p:cNvSpPr txBox="1"/>
            <p:nvPr/>
          </p:nvSpPr>
          <p:spPr>
            <a:xfrm>
              <a:off x="476250" y="5269469"/>
              <a:ext cx="24384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Realized Mandates</a:t>
              </a:r>
              <a:endParaRPr lang="en-US" b="1" cap="small" dirty="0"/>
            </a:p>
          </p:txBody>
        </p:sp>
        <p:sp>
          <p:nvSpPr>
            <p:cNvPr id="28" name="TextBox 27"/>
            <p:cNvSpPr txBox="1"/>
            <p:nvPr/>
          </p:nvSpPr>
          <p:spPr>
            <a:xfrm>
              <a:off x="476250" y="6183868"/>
              <a:ext cx="24384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A Seat at the Table</a:t>
              </a:r>
              <a:endParaRPr lang="en-US" b="1" cap="small" dirty="0"/>
            </a:p>
          </p:txBody>
        </p:sp>
      </p:grpSp>
      <p:grpSp>
        <p:nvGrpSpPr>
          <p:cNvPr id="33" name="Group 32"/>
          <p:cNvGrpSpPr/>
          <p:nvPr/>
        </p:nvGrpSpPr>
        <p:grpSpPr>
          <a:xfrm>
            <a:off x="6305550" y="2971800"/>
            <a:ext cx="2286000" cy="3505200"/>
            <a:chOff x="6400800" y="1688068"/>
            <a:chExt cx="2286000" cy="5031725"/>
          </a:xfrm>
        </p:grpSpPr>
        <p:sp>
          <p:nvSpPr>
            <p:cNvPr id="15" name="TextBox 14"/>
            <p:cNvSpPr txBox="1"/>
            <p:nvPr/>
          </p:nvSpPr>
          <p:spPr>
            <a:xfrm>
              <a:off x="6515100" y="1688068"/>
              <a:ext cx="20574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Access to expertise</a:t>
              </a:r>
              <a:endParaRPr lang="en-US" b="1" cap="small" dirty="0"/>
            </a:p>
          </p:txBody>
        </p:sp>
        <p:sp>
          <p:nvSpPr>
            <p:cNvPr id="17" name="TextBox 16"/>
            <p:cNvSpPr txBox="1"/>
            <p:nvPr/>
          </p:nvSpPr>
          <p:spPr>
            <a:xfrm>
              <a:off x="6515100" y="2602468"/>
              <a:ext cx="20574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Credibility</a:t>
              </a:r>
              <a:endParaRPr lang="en-US" b="1" cap="small" dirty="0"/>
            </a:p>
          </p:txBody>
        </p:sp>
        <p:sp>
          <p:nvSpPr>
            <p:cNvPr id="20" name="TextBox 19"/>
            <p:cNvSpPr txBox="1"/>
            <p:nvPr/>
          </p:nvSpPr>
          <p:spPr>
            <a:xfrm>
              <a:off x="6515100" y="3516867"/>
              <a:ext cx="20574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Communication</a:t>
              </a:r>
              <a:endParaRPr lang="en-US" b="1" cap="small" dirty="0"/>
            </a:p>
          </p:txBody>
        </p:sp>
        <p:sp>
          <p:nvSpPr>
            <p:cNvPr id="22" name="TextBox 21"/>
            <p:cNvSpPr txBox="1"/>
            <p:nvPr/>
          </p:nvSpPr>
          <p:spPr>
            <a:xfrm>
              <a:off x="6400800" y="4355068"/>
              <a:ext cx="22860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Increased Capacity</a:t>
              </a:r>
              <a:endParaRPr lang="en-US" b="1" cap="small" dirty="0"/>
            </a:p>
          </p:txBody>
        </p:sp>
        <p:sp>
          <p:nvSpPr>
            <p:cNvPr id="26" name="TextBox 25"/>
            <p:cNvSpPr txBox="1"/>
            <p:nvPr/>
          </p:nvSpPr>
          <p:spPr>
            <a:xfrm>
              <a:off x="6400800" y="5269469"/>
              <a:ext cx="22860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Access to GIS DATA</a:t>
              </a:r>
              <a:endParaRPr lang="en-US" b="1" cap="small" dirty="0"/>
            </a:p>
          </p:txBody>
        </p:sp>
        <p:sp>
          <p:nvSpPr>
            <p:cNvPr id="29" name="TextBox 28"/>
            <p:cNvSpPr txBox="1"/>
            <p:nvPr/>
          </p:nvSpPr>
          <p:spPr>
            <a:xfrm>
              <a:off x="6400800" y="6183868"/>
              <a:ext cx="2286000" cy="535925"/>
            </a:xfrm>
            <a:prstGeom prst="rect">
              <a:avLst/>
            </a:prstGeom>
            <a:solidFill>
              <a:srgbClr val="92D050">
                <a:alpha val="50196"/>
              </a:srgbClr>
            </a:solidFill>
            <a:ln>
              <a:solidFill>
                <a:schemeClr val="accent1"/>
              </a:solidFill>
            </a:ln>
          </p:spPr>
          <p:txBody>
            <a:bodyPr wrap="square" rtlCol="0" anchor="ctr">
              <a:spAutoFit/>
            </a:bodyPr>
            <a:lstStyle/>
            <a:p>
              <a:pPr algn="ctr"/>
              <a:r>
                <a:rPr lang="en-US" b="1" cap="small" dirty="0" smtClean="0"/>
                <a:t>Knowledge gained</a:t>
              </a:r>
              <a:endParaRPr lang="en-US" b="1" cap="small" dirty="0"/>
            </a:p>
          </p:txBody>
        </p:sp>
      </p:grpSp>
      <p:sp>
        <p:nvSpPr>
          <p:cNvPr id="30" name="TextBox 29"/>
          <p:cNvSpPr txBox="1"/>
          <p:nvPr/>
        </p:nvSpPr>
        <p:spPr>
          <a:xfrm>
            <a:off x="381000" y="1524000"/>
            <a:ext cx="8305800" cy="954107"/>
          </a:xfrm>
          <a:prstGeom prst="rect">
            <a:avLst/>
          </a:prstGeom>
          <a:solidFill>
            <a:srgbClr val="92D050">
              <a:alpha val="85000"/>
            </a:srgbClr>
          </a:solidFill>
          <a:ln>
            <a:solidFill>
              <a:schemeClr val="accent1"/>
            </a:solidFill>
          </a:ln>
        </p:spPr>
        <p:txBody>
          <a:bodyPr wrap="square" rtlCol="0">
            <a:spAutoFit/>
          </a:bodyPr>
          <a:lstStyle/>
          <a:p>
            <a:pPr algn="ctr"/>
            <a:r>
              <a:rPr lang="en-US" sz="2400" b="1" cap="small" dirty="0" smtClean="0"/>
              <a:t>The Sandhills Conservation Partnership has been a </a:t>
            </a:r>
          </a:p>
          <a:p>
            <a:pPr algn="ctr"/>
            <a:r>
              <a:rPr lang="en-US" sz="3200" b="1" cap="small" dirty="0" smtClean="0"/>
              <a:t>“</a:t>
            </a:r>
            <a:r>
              <a:rPr lang="en-US" sz="3200" b="1" u="sng" cap="small" dirty="0" smtClean="0"/>
              <a:t>REAL WIN.</a:t>
            </a:r>
            <a:r>
              <a:rPr lang="en-US" sz="3200" b="1" cap="small" dirty="0" smtClean="0"/>
              <a:t>”</a:t>
            </a:r>
            <a:endParaRPr lang="en-US" sz="3200" b="1"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LL_Background_faded.jpg"/>
          <p:cNvPicPr>
            <a:picLocks noGrp="1" noChangeAspect="1"/>
          </p:cNvPicPr>
          <p:nvPr>
            <p:ph sz="quarter" idx="1"/>
          </p:nvPr>
        </p:nvPicPr>
        <p:blipFill>
          <a:blip r:embed="rId3" cstate="print"/>
          <a:stretch>
            <a:fillRect/>
          </a:stretch>
        </p:blipFill>
        <p:spPr>
          <a:xfrm>
            <a:off x="0" y="0"/>
            <a:ext cx="9144000" cy="6858000"/>
          </a:xfrm>
          <a:ln>
            <a:solidFill>
              <a:schemeClr val="accent1"/>
            </a:solidFill>
          </a:ln>
        </p:spPr>
      </p:pic>
      <p:sp>
        <p:nvSpPr>
          <p:cNvPr id="2" name="Title 1"/>
          <p:cNvSpPr>
            <a:spLocks noGrp="1"/>
          </p:cNvSpPr>
          <p:nvPr>
            <p:ph type="title"/>
          </p:nvPr>
        </p:nvSpPr>
        <p:spPr>
          <a:xfrm>
            <a:off x="381000" y="274638"/>
            <a:ext cx="2819400" cy="1143000"/>
          </a:xfrm>
        </p:spPr>
        <p:txBody>
          <a:bodyPr bIns="91440" anchor="ctr" anchorCtr="0">
            <a:normAutofit/>
          </a:bodyPr>
          <a:lstStyle/>
          <a:p>
            <a:pPr>
              <a:spcBef>
                <a:spcPts val="0"/>
              </a:spcBef>
            </a:pPr>
            <a:r>
              <a:rPr lang="en-US" sz="4400" b="1" dirty="0" smtClean="0">
                <a:solidFill>
                  <a:prstClr val="black"/>
                </a:solidFill>
                <a:latin typeface="Freestyle Script" pitchFamily="66" charset="0"/>
                <a:ea typeface="+mn-ea"/>
                <a:cs typeface="+mn-cs"/>
              </a:rPr>
              <a:t>Greater</a:t>
            </a:r>
            <a:r>
              <a:rPr lang="en-US" sz="6000" b="1" dirty="0" smtClean="0">
                <a:solidFill>
                  <a:prstClr val="black"/>
                </a:solidFill>
                <a:latin typeface="Freestyle Script" pitchFamily="66" charset="0"/>
                <a:ea typeface="+mn-ea"/>
                <a:cs typeface="+mn-cs"/>
              </a:rPr>
              <a:t> </a:t>
            </a:r>
            <a:r>
              <a:rPr lang="en-US" sz="4400" b="1" dirty="0" smtClean="0">
                <a:solidFill>
                  <a:prstClr val="black"/>
                </a:solidFill>
                <a:latin typeface="Freestyle Script" pitchFamily="66" charset="0"/>
                <a:ea typeface="+mn-ea"/>
                <a:cs typeface="+mn-cs"/>
              </a:rPr>
              <a:t>Benefits</a:t>
            </a:r>
          </a:p>
        </p:txBody>
      </p:sp>
      <p:grpSp>
        <p:nvGrpSpPr>
          <p:cNvPr id="3" name="Group 3"/>
          <p:cNvGrpSpPr/>
          <p:nvPr/>
        </p:nvGrpSpPr>
        <p:grpSpPr>
          <a:xfrm>
            <a:off x="3200400" y="304800"/>
            <a:ext cx="5486400" cy="914400"/>
            <a:chOff x="3124200" y="304800"/>
            <a:chExt cx="5486400" cy="914400"/>
          </a:xfrm>
        </p:grpSpPr>
        <p:pic>
          <p:nvPicPr>
            <p:cNvPr id="5" name="Picture 3"/>
            <p:cNvPicPr preferRelativeResize="0">
              <a:picLocks noChangeArrowheads="1"/>
            </p:cNvPicPr>
            <p:nvPr/>
          </p:nvPicPr>
          <p:blipFill>
            <a:blip r:embed="rId4" cstate="email"/>
            <a:srcRect/>
            <a:stretch>
              <a:fillRect/>
            </a:stretch>
          </p:blipFill>
          <p:spPr bwMode="auto">
            <a:xfrm>
              <a:off x="4495800" y="304800"/>
              <a:ext cx="1371600" cy="914400"/>
            </a:xfrm>
            <a:prstGeom prst="rect">
              <a:avLst/>
            </a:prstGeom>
            <a:noFill/>
            <a:ln w="9525">
              <a:solidFill>
                <a:schemeClr val="accent1"/>
              </a:solidFill>
              <a:miter lim="800000"/>
              <a:headEnd/>
              <a:tailEnd/>
            </a:ln>
            <a:effectLst/>
          </p:spPr>
        </p:pic>
        <p:pic>
          <p:nvPicPr>
            <p:cNvPr id="6" name="Picture 9"/>
            <p:cNvPicPr>
              <a:picLocks noChangeAspect="1" noChangeArrowheads="1"/>
            </p:cNvPicPr>
            <p:nvPr/>
          </p:nvPicPr>
          <p:blipFill>
            <a:blip r:embed="rId5" cstate="email"/>
            <a:srcRect/>
            <a:stretch>
              <a:fillRect/>
            </a:stretch>
          </p:blipFill>
          <p:spPr bwMode="auto">
            <a:xfrm>
              <a:off x="3124200" y="304800"/>
              <a:ext cx="1364936" cy="914400"/>
            </a:xfrm>
            <a:prstGeom prst="rect">
              <a:avLst/>
            </a:prstGeom>
            <a:noFill/>
            <a:ln w="9525">
              <a:solidFill>
                <a:schemeClr val="accent1"/>
              </a:solidFill>
              <a:miter lim="800000"/>
              <a:headEnd/>
              <a:tailEnd/>
            </a:ln>
            <a:effectLst/>
          </p:spPr>
        </p:pic>
        <p:pic>
          <p:nvPicPr>
            <p:cNvPr id="7" name="Picture 10"/>
            <p:cNvPicPr preferRelativeResize="0">
              <a:picLocks noChangeArrowheads="1"/>
            </p:cNvPicPr>
            <p:nvPr/>
          </p:nvPicPr>
          <p:blipFill>
            <a:blip r:embed="rId6" cstate="print"/>
            <a:srcRect/>
            <a:stretch>
              <a:fillRect/>
            </a:stretch>
          </p:blipFill>
          <p:spPr bwMode="auto">
            <a:xfrm>
              <a:off x="5867400" y="304800"/>
              <a:ext cx="1371600" cy="914400"/>
            </a:xfrm>
            <a:prstGeom prst="rect">
              <a:avLst/>
            </a:prstGeom>
            <a:noFill/>
            <a:ln w="9525">
              <a:solidFill>
                <a:schemeClr val="accent1"/>
              </a:solidFill>
              <a:miter lim="800000"/>
              <a:headEnd/>
              <a:tailEnd/>
            </a:ln>
            <a:effectLst/>
          </p:spPr>
        </p:pic>
        <p:pic>
          <p:nvPicPr>
            <p:cNvPr id="8" name="Picture 11"/>
            <p:cNvPicPr preferRelativeResize="0">
              <a:picLocks noChangeArrowheads="1"/>
            </p:cNvPicPr>
            <p:nvPr/>
          </p:nvPicPr>
          <p:blipFill>
            <a:blip r:embed="rId7" cstate="email"/>
            <a:srcRect/>
            <a:stretch>
              <a:fillRect/>
            </a:stretch>
          </p:blipFill>
          <p:spPr bwMode="auto">
            <a:xfrm>
              <a:off x="7239000" y="304800"/>
              <a:ext cx="1371600" cy="914400"/>
            </a:xfrm>
            <a:prstGeom prst="rect">
              <a:avLst/>
            </a:prstGeom>
            <a:noFill/>
            <a:ln w="9525">
              <a:solidFill>
                <a:schemeClr val="accent1"/>
              </a:solidFill>
              <a:miter lim="800000"/>
              <a:headEnd/>
              <a:tailEnd/>
            </a:ln>
            <a:effectLst/>
          </p:spPr>
        </p:pic>
      </p:grpSp>
      <p:sp>
        <p:nvSpPr>
          <p:cNvPr id="30" name="TextBox 29"/>
          <p:cNvSpPr txBox="1"/>
          <p:nvPr/>
        </p:nvSpPr>
        <p:spPr>
          <a:xfrm>
            <a:off x="381000" y="1524000"/>
            <a:ext cx="8305800" cy="1446550"/>
          </a:xfrm>
          <a:prstGeom prst="rect">
            <a:avLst/>
          </a:prstGeom>
          <a:solidFill>
            <a:srgbClr val="92D050">
              <a:alpha val="85000"/>
            </a:srgbClr>
          </a:solidFill>
          <a:ln>
            <a:solidFill>
              <a:schemeClr val="accent1"/>
            </a:solidFill>
          </a:ln>
        </p:spPr>
        <p:txBody>
          <a:bodyPr wrap="square" rtlCol="0">
            <a:spAutoFit/>
          </a:bodyPr>
          <a:lstStyle/>
          <a:p>
            <a:pPr algn="ctr"/>
            <a:r>
              <a:rPr lang="en-US" sz="2400" b="1" cap="small" dirty="0" smtClean="0"/>
              <a:t>The Sandhills Conservation Partnership is a </a:t>
            </a:r>
          </a:p>
          <a:p>
            <a:pPr algn="ctr"/>
            <a:r>
              <a:rPr lang="en-US" sz="3200" b="1" cap="small" dirty="0" smtClean="0"/>
              <a:t>“</a:t>
            </a:r>
            <a:r>
              <a:rPr lang="en-US" sz="3200" b="1" u="sng" cap="small" dirty="0" smtClean="0"/>
              <a:t>model group for how to make collaborative conservation a success.</a:t>
            </a:r>
            <a:r>
              <a:rPr lang="en-US" sz="3200" b="1" cap="small" dirty="0" smtClean="0"/>
              <a:t>”</a:t>
            </a:r>
            <a:endParaRPr lang="en-US" sz="3200" b="1" cap="small" dirty="0"/>
          </a:p>
        </p:txBody>
      </p:sp>
      <p:sp>
        <p:nvSpPr>
          <p:cNvPr id="32" name="TextBox 31"/>
          <p:cNvSpPr txBox="1"/>
          <p:nvPr/>
        </p:nvSpPr>
        <p:spPr>
          <a:xfrm>
            <a:off x="381000" y="3276600"/>
            <a:ext cx="8305800" cy="1446550"/>
          </a:xfrm>
          <a:prstGeom prst="rect">
            <a:avLst/>
          </a:prstGeom>
          <a:solidFill>
            <a:srgbClr val="92D050">
              <a:alpha val="85000"/>
            </a:srgbClr>
          </a:solidFill>
          <a:ln>
            <a:solidFill>
              <a:schemeClr val="accent1"/>
            </a:solidFill>
          </a:ln>
        </p:spPr>
        <p:txBody>
          <a:bodyPr wrap="square" rtlCol="0">
            <a:spAutoFit/>
          </a:bodyPr>
          <a:lstStyle/>
          <a:p>
            <a:pPr algn="ctr"/>
            <a:r>
              <a:rPr lang="en-US" sz="2400" b="1" cap="small" dirty="0" smtClean="0"/>
              <a:t>The Sandhills Conservation Partnership has </a:t>
            </a:r>
          </a:p>
          <a:p>
            <a:pPr algn="ctr"/>
            <a:r>
              <a:rPr lang="en-US" sz="3200" b="1" cap="small" dirty="0" smtClean="0"/>
              <a:t>“</a:t>
            </a:r>
            <a:r>
              <a:rPr lang="en-US" sz="3200" b="1" u="sng" cap="small" dirty="0" smtClean="0"/>
              <a:t>created conservation champions out of non-traditional partners.</a:t>
            </a:r>
            <a:r>
              <a:rPr lang="en-US" sz="3200" b="1" cap="small" dirty="0" smtClean="0"/>
              <a:t>”</a:t>
            </a:r>
            <a:endParaRPr lang="en-US" sz="3200" b="1" cap="small" dirty="0"/>
          </a:p>
        </p:txBody>
      </p:sp>
      <p:sp>
        <p:nvSpPr>
          <p:cNvPr id="33" name="TextBox 32"/>
          <p:cNvSpPr txBox="1"/>
          <p:nvPr/>
        </p:nvSpPr>
        <p:spPr>
          <a:xfrm>
            <a:off x="381000" y="5029200"/>
            <a:ext cx="8305800" cy="1446550"/>
          </a:xfrm>
          <a:prstGeom prst="rect">
            <a:avLst/>
          </a:prstGeom>
          <a:solidFill>
            <a:srgbClr val="92D050">
              <a:alpha val="85000"/>
            </a:srgbClr>
          </a:solidFill>
          <a:ln>
            <a:solidFill>
              <a:schemeClr val="accent1"/>
            </a:solidFill>
          </a:ln>
        </p:spPr>
        <p:txBody>
          <a:bodyPr wrap="square" rtlCol="0">
            <a:spAutoFit/>
          </a:bodyPr>
          <a:lstStyle/>
          <a:p>
            <a:pPr algn="ctr"/>
            <a:r>
              <a:rPr lang="en-US" sz="2400" b="1" cap="small" dirty="0" smtClean="0"/>
              <a:t>The Sandhills Conservation Partnership has been </a:t>
            </a:r>
          </a:p>
          <a:p>
            <a:pPr algn="ctr"/>
            <a:r>
              <a:rPr lang="en-US" sz="3200" b="1" cap="small" dirty="0" smtClean="0"/>
              <a:t>“</a:t>
            </a:r>
            <a:r>
              <a:rPr lang="en-US" sz="3200" b="1" u="sng" cap="small" dirty="0" smtClean="0"/>
              <a:t>a test bed of innovation in new ways to do conservation.</a:t>
            </a:r>
            <a:r>
              <a:rPr lang="en-US" sz="3200" b="1" cap="small" dirty="0" smtClean="0"/>
              <a:t>”</a:t>
            </a:r>
            <a:endParaRPr lang="en-US" sz="3200" b="1"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LL_Background_faded.jpg"/>
          <p:cNvPicPr>
            <a:picLocks noGrp="1" noChangeAspect="1"/>
          </p:cNvPicPr>
          <p:nvPr>
            <p:ph sz="quarter" idx="1"/>
          </p:nvPr>
        </p:nvPicPr>
        <p:blipFill>
          <a:blip r:embed="rId3" cstate="print"/>
          <a:stretch>
            <a:fillRect/>
          </a:stretch>
        </p:blipFill>
        <p:spPr>
          <a:xfrm>
            <a:off x="0" y="0"/>
            <a:ext cx="9144000" cy="6858000"/>
          </a:xfrm>
          <a:ln>
            <a:solidFill>
              <a:schemeClr val="accent1"/>
            </a:solidFill>
          </a:ln>
        </p:spPr>
      </p:pic>
      <p:sp>
        <p:nvSpPr>
          <p:cNvPr id="2" name="Title 1"/>
          <p:cNvSpPr>
            <a:spLocks noGrp="1"/>
          </p:cNvSpPr>
          <p:nvPr>
            <p:ph type="title"/>
          </p:nvPr>
        </p:nvSpPr>
        <p:spPr>
          <a:xfrm>
            <a:off x="381000" y="274638"/>
            <a:ext cx="2819400" cy="1143000"/>
          </a:xfrm>
        </p:spPr>
        <p:txBody>
          <a:bodyPr bIns="91440" anchor="ctr" anchorCtr="0">
            <a:normAutofit/>
          </a:bodyPr>
          <a:lstStyle/>
          <a:p>
            <a:pPr algn="ctr"/>
            <a:r>
              <a:rPr lang="en-US" sz="4400" b="1" dirty="0" smtClean="0">
                <a:solidFill>
                  <a:prstClr val="black"/>
                </a:solidFill>
                <a:latin typeface="Freestyle Script" pitchFamily="66" charset="0"/>
                <a:ea typeface="+mn-ea"/>
                <a:cs typeface="+mn-cs"/>
              </a:rPr>
              <a:t>Future Priorities </a:t>
            </a:r>
          </a:p>
        </p:txBody>
      </p:sp>
      <p:grpSp>
        <p:nvGrpSpPr>
          <p:cNvPr id="3" name="Group 3"/>
          <p:cNvGrpSpPr/>
          <p:nvPr/>
        </p:nvGrpSpPr>
        <p:grpSpPr>
          <a:xfrm>
            <a:off x="3200400" y="304800"/>
            <a:ext cx="5486400" cy="914400"/>
            <a:chOff x="3124200" y="304800"/>
            <a:chExt cx="5486400" cy="914400"/>
          </a:xfrm>
        </p:grpSpPr>
        <p:pic>
          <p:nvPicPr>
            <p:cNvPr id="5" name="Picture 3"/>
            <p:cNvPicPr preferRelativeResize="0">
              <a:picLocks noChangeArrowheads="1"/>
            </p:cNvPicPr>
            <p:nvPr/>
          </p:nvPicPr>
          <p:blipFill>
            <a:blip r:embed="rId4" cstate="email"/>
            <a:srcRect/>
            <a:stretch>
              <a:fillRect/>
            </a:stretch>
          </p:blipFill>
          <p:spPr bwMode="auto">
            <a:xfrm>
              <a:off x="4495800" y="304800"/>
              <a:ext cx="1371600" cy="914400"/>
            </a:xfrm>
            <a:prstGeom prst="rect">
              <a:avLst/>
            </a:prstGeom>
            <a:noFill/>
            <a:ln w="9525">
              <a:solidFill>
                <a:schemeClr val="accent1"/>
              </a:solidFill>
              <a:miter lim="800000"/>
              <a:headEnd/>
              <a:tailEnd/>
            </a:ln>
            <a:effectLst/>
          </p:spPr>
        </p:pic>
        <p:pic>
          <p:nvPicPr>
            <p:cNvPr id="6" name="Picture 9"/>
            <p:cNvPicPr>
              <a:picLocks noChangeAspect="1" noChangeArrowheads="1"/>
            </p:cNvPicPr>
            <p:nvPr/>
          </p:nvPicPr>
          <p:blipFill>
            <a:blip r:embed="rId5" cstate="email"/>
            <a:srcRect/>
            <a:stretch>
              <a:fillRect/>
            </a:stretch>
          </p:blipFill>
          <p:spPr bwMode="auto">
            <a:xfrm>
              <a:off x="3124200" y="304800"/>
              <a:ext cx="1364936" cy="914400"/>
            </a:xfrm>
            <a:prstGeom prst="rect">
              <a:avLst/>
            </a:prstGeom>
            <a:noFill/>
            <a:ln w="9525">
              <a:solidFill>
                <a:schemeClr val="accent1"/>
              </a:solidFill>
              <a:miter lim="800000"/>
              <a:headEnd/>
              <a:tailEnd/>
            </a:ln>
            <a:effectLst/>
          </p:spPr>
        </p:pic>
        <p:pic>
          <p:nvPicPr>
            <p:cNvPr id="7" name="Picture 10"/>
            <p:cNvPicPr preferRelativeResize="0">
              <a:picLocks noChangeArrowheads="1"/>
            </p:cNvPicPr>
            <p:nvPr/>
          </p:nvPicPr>
          <p:blipFill>
            <a:blip r:embed="rId6" cstate="print"/>
            <a:srcRect/>
            <a:stretch>
              <a:fillRect/>
            </a:stretch>
          </p:blipFill>
          <p:spPr bwMode="auto">
            <a:xfrm>
              <a:off x="5867400" y="304800"/>
              <a:ext cx="1371600" cy="914400"/>
            </a:xfrm>
            <a:prstGeom prst="rect">
              <a:avLst/>
            </a:prstGeom>
            <a:noFill/>
            <a:ln w="9525">
              <a:solidFill>
                <a:schemeClr val="accent1"/>
              </a:solidFill>
              <a:miter lim="800000"/>
              <a:headEnd/>
              <a:tailEnd/>
            </a:ln>
            <a:effectLst/>
          </p:spPr>
        </p:pic>
        <p:pic>
          <p:nvPicPr>
            <p:cNvPr id="8" name="Picture 11"/>
            <p:cNvPicPr preferRelativeResize="0">
              <a:picLocks noChangeArrowheads="1"/>
            </p:cNvPicPr>
            <p:nvPr/>
          </p:nvPicPr>
          <p:blipFill>
            <a:blip r:embed="rId7" cstate="email"/>
            <a:srcRect/>
            <a:stretch>
              <a:fillRect/>
            </a:stretch>
          </p:blipFill>
          <p:spPr bwMode="auto">
            <a:xfrm>
              <a:off x="7239000" y="304800"/>
              <a:ext cx="1371600" cy="914400"/>
            </a:xfrm>
            <a:prstGeom prst="rect">
              <a:avLst/>
            </a:prstGeom>
            <a:noFill/>
            <a:ln w="9525">
              <a:solidFill>
                <a:schemeClr val="accent1"/>
              </a:solidFill>
              <a:miter lim="800000"/>
              <a:headEnd/>
              <a:tailEnd/>
            </a:ln>
            <a:effectLst/>
          </p:spPr>
        </p:pic>
      </p:grpSp>
      <p:sp>
        <p:nvSpPr>
          <p:cNvPr id="30" name="TextBox 29"/>
          <p:cNvSpPr txBox="1"/>
          <p:nvPr/>
        </p:nvSpPr>
        <p:spPr>
          <a:xfrm>
            <a:off x="381000" y="1524000"/>
            <a:ext cx="8305800" cy="584775"/>
          </a:xfrm>
          <a:prstGeom prst="rect">
            <a:avLst/>
          </a:prstGeom>
          <a:solidFill>
            <a:srgbClr val="92D050">
              <a:alpha val="85000"/>
            </a:srgbClr>
          </a:solidFill>
          <a:ln>
            <a:solidFill>
              <a:schemeClr val="accent1"/>
            </a:solidFill>
          </a:ln>
        </p:spPr>
        <p:txBody>
          <a:bodyPr wrap="square" rtlCol="0">
            <a:spAutoFit/>
          </a:bodyPr>
          <a:lstStyle/>
          <a:p>
            <a:pPr algn="ctr"/>
            <a:r>
              <a:rPr lang="en-US" sz="3200" b="1" cap="small" dirty="0" smtClean="0"/>
              <a:t>“</a:t>
            </a:r>
            <a:r>
              <a:rPr lang="en-US" sz="3200" b="1" u="sng" cap="small" dirty="0" smtClean="0"/>
              <a:t>Our work is not done.</a:t>
            </a:r>
            <a:r>
              <a:rPr lang="en-US" sz="3200" b="1" cap="small" dirty="0" smtClean="0"/>
              <a:t>”</a:t>
            </a:r>
            <a:endParaRPr lang="en-US" sz="3200" b="1" cap="small" dirty="0"/>
          </a:p>
        </p:txBody>
      </p:sp>
      <p:sp>
        <p:nvSpPr>
          <p:cNvPr id="12" name="TextBox 11"/>
          <p:cNvSpPr txBox="1"/>
          <p:nvPr/>
        </p:nvSpPr>
        <p:spPr>
          <a:xfrm>
            <a:off x="381000" y="2286000"/>
            <a:ext cx="4191000" cy="4247317"/>
          </a:xfrm>
          <a:prstGeom prst="rect">
            <a:avLst/>
          </a:prstGeom>
          <a:solidFill>
            <a:srgbClr val="92D050">
              <a:alpha val="85000"/>
            </a:srgbClr>
          </a:solidFill>
          <a:ln>
            <a:solidFill>
              <a:schemeClr val="accent1"/>
            </a:solidFill>
          </a:ln>
        </p:spPr>
        <p:txBody>
          <a:bodyPr wrap="square" rtlCol="0">
            <a:spAutoFit/>
          </a:bodyPr>
          <a:lstStyle/>
          <a:p>
            <a:pPr marL="514350" indent="-514350">
              <a:spcBef>
                <a:spcPts val="600"/>
              </a:spcBef>
              <a:spcAft>
                <a:spcPts val="600"/>
              </a:spcAft>
              <a:buFont typeface="Arial" pitchFamily="34" charset="0"/>
              <a:buChar char="•"/>
            </a:pPr>
            <a:r>
              <a:rPr lang="en-US" sz="2400" b="1" dirty="0" smtClean="0"/>
              <a:t>Sustain RCW recovery and conserve other species</a:t>
            </a:r>
          </a:p>
          <a:p>
            <a:pPr marL="514350" indent="-514350">
              <a:spcBef>
                <a:spcPts val="600"/>
              </a:spcBef>
              <a:spcAft>
                <a:spcPts val="600"/>
              </a:spcAft>
              <a:buFont typeface="Arial" pitchFamily="34" charset="0"/>
              <a:buChar char="•"/>
            </a:pPr>
            <a:r>
              <a:rPr lang="en-US" sz="2400" b="1" dirty="0" smtClean="0"/>
              <a:t>Acquire remaining large tracts, especially intact longleaf sites</a:t>
            </a:r>
          </a:p>
          <a:p>
            <a:pPr marL="514350" indent="-514350">
              <a:spcBef>
                <a:spcPts val="600"/>
              </a:spcBef>
              <a:spcAft>
                <a:spcPts val="600"/>
              </a:spcAft>
              <a:buFont typeface="Arial" pitchFamily="34" charset="0"/>
              <a:buChar char="•"/>
            </a:pPr>
            <a:r>
              <a:rPr lang="en-US" sz="2400" b="1" dirty="0" smtClean="0"/>
              <a:t>Steward and manage existing areas </a:t>
            </a:r>
          </a:p>
          <a:p>
            <a:pPr marL="514350" indent="-514350">
              <a:spcBef>
                <a:spcPts val="600"/>
              </a:spcBef>
              <a:spcAft>
                <a:spcPts val="600"/>
              </a:spcAft>
              <a:buFont typeface="Arial" pitchFamily="34" charset="0"/>
              <a:buChar char="•"/>
            </a:pPr>
            <a:r>
              <a:rPr lang="en-US" sz="2400" b="1" dirty="0" smtClean="0"/>
              <a:t>Connect and restore corridors between core areas</a:t>
            </a:r>
          </a:p>
        </p:txBody>
      </p:sp>
      <p:sp>
        <p:nvSpPr>
          <p:cNvPr id="11" name="TextBox 10"/>
          <p:cNvSpPr txBox="1"/>
          <p:nvPr/>
        </p:nvSpPr>
        <p:spPr>
          <a:xfrm>
            <a:off x="4572000" y="2286000"/>
            <a:ext cx="4191000" cy="4247317"/>
          </a:xfrm>
          <a:prstGeom prst="rect">
            <a:avLst/>
          </a:prstGeom>
          <a:solidFill>
            <a:srgbClr val="92D050">
              <a:alpha val="85000"/>
            </a:srgbClr>
          </a:solidFill>
          <a:ln>
            <a:solidFill>
              <a:schemeClr val="accent1"/>
            </a:solidFill>
          </a:ln>
        </p:spPr>
        <p:txBody>
          <a:bodyPr wrap="square" rtlCol="0">
            <a:spAutoFit/>
          </a:bodyPr>
          <a:lstStyle/>
          <a:p>
            <a:pPr marL="514350" indent="-514350">
              <a:spcBef>
                <a:spcPts val="600"/>
              </a:spcBef>
              <a:spcAft>
                <a:spcPts val="600"/>
              </a:spcAft>
              <a:buFont typeface="Arial" pitchFamily="34" charset="0"/>
              <a:buChar char="•"/>
            </a:pPr>
            <a:r>
              <a:rPr lang="en-US" sz="2400" b="1" dirty="0" smtClean="0"/>
              <a:t>Scale up to make connections across a larger landscape</a:t>
            </a:r>
          </a:p>
          <a:p>
            <a:pPr marL="514350" indent="-514350">
              <a:spcBef>
                <a:spcPts val="600"/>
              </a:spcBef>
              <a:spcAft>
                <a:spcPts val="600"/>
              </a:spcAft>
              <a:buFont typeface="Arial" pitchFamily="34" charset="0"/>
              <a:buChar char="•"/>
            </a:pPr>
            <a:r>
              <a:rPr lang="en-US" sz="2400" b="1" dirty="0" smtClean="0"/>
              <a:t>Increase work with local governments</a:t>
            </a:r>
          </a:p>
          <a:p>
            <a:pPr marL="514350" indent="-514350">
              <a:spcBef>
                <a:spcPts val="600"/>
              </a:spcBef>
              <a:spcAft>
                <a:spcPts val="600"/>
              </a:spcAft>
              <a:buFont typeface="Arial" pitchFamily="34" charset="0"/>
              <a:buChar char="•"/>
            </a:pPr>
            <a:r>
              <a:rPr lang="en-US" sz="2400" b="1" dirty="0" smtClean="0"/>
              <a:t>Strategize to conserve working farms and forests</a:t>
            </a:r>
          </a:p>
          <a:p>
            <a:pPr marL="514350" indent="-514350">
              <a:spcBef>
                <a:spcPts val="600"/>
              </a:spcBef>
              <a:spcAft>
                <a:spcPts val="600"/>
              </a:spcAft>
              <a:buFont typeface="Arial" pitchFamily="34" charset="0"/>
              <a:buChar char="•"/>
            </a:pPr>
            <a:r>
              <a:rPr lang="en-US" sz="2400" b="1" dirty="0" smtClean="0"/>
              <a:t>Incorporate aquatics, surface and groundwater concerns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LL_Background_faded.jpg"/>
          <p:cNvPicPr>
            <a:picLocks noGrp="1" noChangeAspect="1"/>
          </p:cNvPicPr>
          <p:nvPr>
            <p:ph sz="quarter" idx="1"/>
          </p:nvPr>
        </p:nvPicPr>
        <p:blipFill>
          <a:blip r:embed="rId3" cstate="print"/>
          <a:stretch>
            <a:fillRect/>
          </a:stretch>
        </p:blipFill>
        <p:spPr>
          <a:xfrm>
            <a:off x="0" y="0"/>
            <a:ext cx="9144000" cy="6858000"/>
          </a:xfrm>
          <a:ln>
            <a:solidFill>
              <a:schemeClr val="accent1"/>
            </a:solidFill>
          </a:ln>
        </p:spPr>
      </p:pic>
      <p:sp>
        <p:nvSpPr>
          <p:cNvPr id="2" name="Title 1"/>
          <p:cNvSpPr>
            <a:spLocks noGrp="1"/>
          </p:cNvSpPr>
          <p:nvPr>
            <p:ph type="title"/>
          </p:nvPr>
        </p:nvSpPr>
        <p:spPr>
          <a:xfrm>
            <a:off x="381000" y="274638"/>
            <a:ext cx="2819400" cy="1143000"/>
          </a:xfrm>
        </p:spPr>
        <p:txBody>
          <a:bodyPr bIns="91440" anchor="ctr" anchorCtr="0">
            <a:normAutofit/>
          </a:bodyPr>
          <a:lstStyle/>
          <a:p>
            <a:pPr algn="ctr"/>
            <a:r>
              <a:rPr lang="en-US" sz="4400" b="1" dirty="0" smtClean="0">
                <a:solidFill>
                  <a:prstClr val="black"/>
                </a:solidFill>
                <a:latin typeface="Freestyle Script" pitchFamily="66" charset="0"/>
                <a:ea typeface="+mn-ea"/>
                <a:cs typeface="+mn-cs"/>
              </a:rPr>
              <a:t>Challenges</a:t>
            </a:r>
          </a:p>
        </p:txBody>
      </p:sp>
      <p:grpSp>
        <p:nvGrpSpPr>
          <p:cNvPr id="3" name="Group 3"/>
          <p:cNvGrpSpPr/>
          <p:nvPr/>
        </p:nvGrpSpPr>
        <p:grpSpPr>
          <a:xfrm>
            <a:off x="3200400" y="304800"/>
            <a:ext cx="5486400" cy="914400"/>
            <a:chOff x="3124200" y="304800"/>
            <a:chExt cx="5486400" cy="914400"/>
          </a:xfrm>
        </p:grpSpPr>
        <p:pic>
          <p:nvPicPr>
            <p:cNvPr id="5" name="Picture 3"/>
            <p:cNvPicPr preferRelativeResize="0">
              <a:picLocks noChangeArrowheads="1"/>
            </p:cNvPicPr>
            <p:nvPr/>
          </p:nvPicPr>
          <p:blipFill>
            <a:blip r:embed="rId4" cstate="email"/>
            <a:srcRect/>
            <a:stretch>
              <a:fillRect/>
            </a:stretch>
          </p:blipFill>
          <p:spPr bwMode="auto">
            <a:xfrm>
              <a:off x="4495800" y="304800"/>
              <a:ext cx="1371600" cy="914400"/>
            </a:xfrm>
            <a:prstGeom prst="rect">
              <a:avLst/>
            </a:prstGeom>
            <a:noFill/>
            <a:ln w="9525">
              <a:solidFill>
                <a:schemeClr val="accent1"/>
              </a:solidFill>
              <a:miter lim="800000"/>
              <a:headEnd/>
              <a:tailEnd/>
            </a:ln>
            <a:effectLst/>
          </p:spPr>
        </p:pic>
        <p:pic>
          <p:nvPicPr>
            <p:cNvPr id="6" name="Picture 9"/>
            <p:cNvPicPr>
              <a:picLocks noChangeAspect="1" noChangeArrowheads="1"/>
            </p:cNvPicPr>
            <p:nvPr/>
          </p:nvPicPr>
          <p:blipFill>
            <a:blip r:embed="rId5" cstate="email"/>
            <a:srcRect/>
            <a:stretch>
              <a:fillRect/>
            </a:stretch>
          </p:blipFill>
          <p:spPr bwMode="auto">
            <a:xfrm>
              <a:off x="3124200" y="304800"/>
              <a:ext cx="1364936" cy="914400"/>
            </a:xfrm>
            <a:prstGeom prst="rect">
              <a:avLst/>
            </a:prstGeom>
            <a:noFill/>
            <a:ln w="9525">
              <a:solidFill>
                <a:schemeClr val="accent1"/>
              </a:solidFill>
              <a:miter lim="800000"/>
              <a:headEnd/>
              <a:tailEnd/>
            </a:ln>
            <a:effectLst/>
          </p:spPr>
        </p:pic>
        <p:pic>
          <p:nvPicPr>
            <p:cNvPr id="7" name="Picture 10"/>
            <p:cNvPicPr preferRelativeResize="0">
              <a:picLocks noChangeArrowheads="1"/>
            </p:cNvPicPr>
            <p:nvPr/>
          </p:nvPicPr>
          <p:blipFill>
            <a:blip r:embed="rId6" cstate="print"/>
            <a:srcRect/>
            <a:stretch>
              <a:fillRect/>
            </a:stretch>
          </p:blipFill>
          <p:spPr bwMode="auto">
            <a:xfrm>
              <a:off x="5867400" y="304800"/>
              <a:ext cx="1371600" cy="914400"/>
            </a:xfrm>
            <a:prstGeom prst="rect">
              <a:avLst/>
            </a:prstGeom>
            <a:noFill/>
            <a:ln w="9525">
              <a:solidFill>
                <a:schemeClr val="accent1"/>
              </a:solidFill>
              <a:miter lim="800000"/>
              <a:headEnd/>
              <a:tailEnd/>
            </a:ln>
            <a:effectLst/>
          </p:spPr>
        </p:pic>
        <p:pic>
          <p:nvPicPr>
            <p:cNvPr id="8" name="Picture 11"/>
            <p:cNvPicPr preferRelativeResize="0">
              <a:picLocks noChangeArrowheads="1"/>
            </p:cNvPicPr>
            <p:nvPr/>
          </p:nvPicPr>
          <p:blipFill>
            <a:blip r:embed="rId7" cstate="email"/>
            <a:srcRect/>
            <a:stretch>
              <a:fillRect/>
            </a:stretch>
          </p:blipFill>
          <p:spPr bwMode="auto">
            <a:xfrm>
              <a:off x="7239000" y="304800"/>
              <a:ext cx="1371600" cy="914400"/>
            </a:xfrm>
            <a:prstGeom prst="rect">
              <a:avLst/>
            </a:prstGeom>
            <a:noFill/>
            <a:ln w="9525">
              <a:solidFill>
                <a:schemeClr val="accent1"/>
              </a:solidFill>
              <a:miter lim="800000"/>
              <a:headEnd/>
              <a:tailEnd/>
            </a:ln>
            <a:effectLst/>
          </p:spPr>
        </p:pic>
      </p:grpSp>
      <p:sp>
        <p:nvSpPr>
          <p:cNvPr id="30" name="TextBox 29"/>
          <p:cNvSpPr txBox="1"/>
          <p:nvPr/>
        </p:nvSpPr>
        <p:spPr>
          <a:xfrm>
            <a:off x="381000" y="1524000"/>
            <a:ext cx="8305800" cy="1077218"/>
          </a:xfrm>
          <a:prstGeom prst="rect">
            <a:avLst/>
          </a:prstGeom>
          <a:solidFill>
            <a:srgbClr val="92D050">
              <a:alpha val="85000"/>
            </a:srgbClr>
          </a:solidFill>
          <a:ln>
            <a:solidFill>
              <a:schemeClr val="accent1"/>
            </a:solidFill>
          </a:ln>
        </p:spPr>
        <p:txBody>
          <a:bodyPr wrap="square" rtlCol="0">
            <a:spAutoFit/>
          </a:bodyPr>
          <a:lstStyle/>
          <a:p>
            <a:pPr algn="ctr"/>
            <a:r>
              <a:rPr lang="en-US" sz="3200" b="1" cap="small" dirty="0" smtClean="0"/>
              <a:t>“</a:t>
            </a:r>
            <a:r>
              <a:rPr lang="en-US" sz="3200" b="1" u="sng" cap="small" dirty="0" smtClean="0"/>
              <a:t>Challenges will always arise but none that cannot be overcome  together.</a:t>
            </a:r>
            <a:r>
              <a:rPr lang="en-US" sz="3200" b="1" cap="small" dirty="0" smtClean="0"/>
              <a:t>”</a:t>
            </a:r>
            <a:endParaRPr lang="en-US" sz="3200" b="1" cap="small" dirty="0"/>
          </a:p>
        </p:txBody>
      </p:sp>
      <p:sp>
        <p:nvSpPr>
          <p:cNvPr id="12" name="TextBox 11"/>
          <p:cNvSpPr txBox="1"/>
          <p:nvPr/>
        </p:nvSpPr>
        <p:spPr>
          <a:xfrm>
            <a:off x="381000" y="2743200"/>
            <a:ext cx="8305800" cy="3077766"/>
          </a:xfrm>
          <a:prstGeom prst="rect">
            <a:avLst/>
          </a:prstGeom>
          <a:solidFill>
            <a:srgbClr val="92D050">
              <a:alpha val="85000"/>
            </a:srgbClr>
          </a:solidFill>
          <a:ln>
            <a:solidFill>
              <a:schemeClr val="accent1"/>
            </a:solidFill>
          </a:ln>
        </p:spPr>
        <p:txBody>
          <a:bodyPr wrap="square" rtlCol="0">
            <a:spAutoFit/>
          </a:bodyPr>
          <a:lstStyle/>
          <a:p>
            <a:pPr marL="514350" indent="-514350">
              <a:spcBef>
                <a:spcPts val="600"/>
              </a:spcBef>
              <a:spcAft>
                <a:spcPts val="600"/>
              </a:spcAft>
              <a:buFont typeface="Wingdings" pitchFamily="2" charset="2"/>
              <a:buChar char="Ø"/>
            </a:pPr>
            <a:r>
              <a:rPr lang="en-US" sz="2400" b="1" dirty="0" smtClean="0"/>
              <a:t>Securing/sustaining money to buy lands</a:t>
            </a:r>
          </a:p>
          <a:p>
            <a:pPr marL="514350" indent="-514350">
              <a:spcBef>
                <a:spcPts val="600"/>
              </a:spcBef>
              <a:spcAft>
                <a:spcPts val="600"/>
              </a:spcAft>
              <a:buFont typeface="Wingdings" pitchFamily="2" charset="2"/>
              <a:buChar char="Ø"/>
            </a:pPr>
            <a:r>
              <a:rPr lang="en-US" sz="2400" b="1" dirty="0" smtClean="0"/>
              <a:t>Securing/sustaining money and capacity to manage lands</a:t>
            </a:r>
          </a:p>
          <a:p>
            <a:pPr marL="514350" indent="-514350">
              <a:spcBef>
                <a:spcPts val="600"/>
              </a:spcBef>
              <a:spcAft>
                <a:spcPts val="600"/>
              </a:spcAft>
              <a:buFont typeface="Wingdings" pitchFamily="2" charset="2"/>
              <a:buChar char="Ø"/>
            </a:pPr>
            <a:r>
              <a:rPr lang="en-US" sz="2400" b="1" dirty="0" smtClean="0"/>
              <a:t>Identifying opportunities to increase public support</a:t>
            </a:r>
          </a:p>
          <a:p>
            <a:pPr marL="514350" indent="-514350">
              <a:spcBef>
                <a:spcPts val="600"/>
              </a:spcBef>
              <a:spcAft>
                <a:spcPts val="600"/>
              </a:spcAft>
              <a:buFont typeface="Wingdings" pitchFamily="2" charset="2"/>
              <a:buChar char="Ø"/>
            </a:pPr>
            <a:r>
              <a:rPr lang="en-US" sz="2400" b="1" dirty="0" smtClean="0"/>
              <a:t>Finding new opportunities to educate landowners</a:t>
            </a:r>
          </a:p>
          <a:p>
            <a:pPr marL="514350" indent="-514350">
              <a:spcBef>
                <a:spcPts val="600"/>
              </a:spcBef>
              <a:spcAft>
                <a:spcPts val="600"/>
              </a:spcAft>
              <a:buFont typeface="Wingdings" pitchFamily="2" charset="2"/>
              <a:buChar char="Ø"/>
            </a:pPr>
            <a:r>
              <a:rPr lang="en-US" sz="2400" b="1" dirty="0" smtClean="0"/>
              <a:t>Sustaining turnover in land and leadership </a:t>
            </a:r>
          </a:p>
          <a:p>
            <a:pPr marL="514350" indent="-514350">
              <a:spcBef>
                <a:spcPts val="600"/>
              </a:spcBef>
              <a:spcAft>
                <a:spcPts val="600"/>
              </a:spcAft>
              <a:buFont typeface="Wingdings" pitchFamily="2" charset="2"/>
              <a:buChar char="Ø"/>
            </a:pPr>
            <a:r>
              <a:rPr lang="en-US" sz="2400" b="1" dirty="0" smtClean="0"/>
              <a:t>Defining success to justify and secure resources</a:t>
            </a:r>
            <a:endParaRPr lang="en-US"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2" name="Content Placeholder 8" descr="LL_Background_faded.jpg"/>
          <p:cNvPicPr>
            <a:picLocks noGrp="1" noChangeAspect="1"/>
          </p:cNvPicPr>
          <p:nvPr>
            <p:ph sz="quarter" idx="1"/>
          </p:nvPr>
        </p:nvPicPr>
        <p:blipFill>
          <a:blip r:embed="rId3" cstate="print">
            <a:lum bright="26000" contrast="-53000"/>
          </a:blip>
          <a:stretch>
            <a:fillRect/>
          </a:stretch>
        </p:blipFill>
        <p:spPr>
          <a:xfrm>
            <a:off x="0" y="0"/>
            <a:ext cx="9144000" cy="6858000"/>
          </a:xfrm>
          <a:ln>
            <a:solidFill>
              <a:schemeClr val="accent1"/>
            </a:solidFill>
          </a:ln>
        </p:spPr>
      </p:pic>
      <p:pic>
        <p:nvPicPr>
          <p:cNvPr id="15364" name="Picture 4"/>
          <p:cNvPicPr>
            <a:picLocks noChangeAspect="1" noChangeArrowheads="1"/>
          </p:cNvPicPr>
          <p:nvPr/>
        </p:nvPicPr>
        <p:blipFill>
          <a:blip r:embed="rId4" cstate="email"/>
          <a:srcRect/>
          <a:stretch>
            <a:fillRect/>
          </a:stretch>
        </p:blipFill>
        <p:spPr bwMode="auto">
          <a:xfrm>
            <a:off x="3276600" y="1676400"/>
            <a:ext cx="3283793" cy="2347912"/>
          </a:xfrm>
          <a:prstGeom prst="rect">
            <a:avLst/>
          </a:prstGeom>
          <a:noFill/>
          <a:ln w="9525">
            <a:solidFill>
              <a:schemeClr val="accent1"/>
            </a:solidFill>
            <a:miter lim="800000"/>
            <a:headEnd/>
            <a:tailEnd/>
          </a:ln>
          <a:effectLst/>
        </p:spPr>
      </p:pic>
      <p:pic>
        <p:nvPicPr>
          <p:cNvPr id="14" name="Picture 13" descr="Hyla andersonii215 7-14-07 AMH.jpg"/>
          <p:cNvPicPr>
            <a:picLocks noChangeAspect="1"/>
          </p:cNvPicPr>
          <p:nvPr/>
        </p:nvPicPr>
        <p:blipFill>
          <a:blip r:embed="rId5" cstate="email"/>
          <a:stretch>
            <a:fillRect/>
          </a:stretch>
        </p:blipFill>
        <p:spPr>
          <a:xfrm>
            <a:off x="228600" y="2667000"/>
            <a:ext cx="3148584" cy="3712051"/>
          </a:xfrm>
          <a:prstGeom prst="rect">
            <a:avLst/>
          </a:prstGeom>
          <a:ln>
            <a:solidFill>
              <a:schemeClr val="accent1"/>
            </a:solidFill>
          </a:ln>
        </p:spPr>
      </p:pic>
      <p:pic>
        <p:nvPicPr>
          <p:cNvPr id="16" name="Picture 15" descr="Rana capito 2-3-08 AMH (8).jpg"/>
          <p:cNvPicPr>
            <a:picLocks noChangeAspect="1"/>
          </p:cNvPicPr>
          <p:nvPr/>
        </p:nvPicPr>
        <p:blipFill>
          <a:blip r:embed="rId6" cstate="email"/>
          <a:stretch>
            <a:fillRect/>
          </a:stretch>
        </p:blipFill>
        <p:spPr>
          <a:xfrm>
            <a:off x="3276600" y="4495800"/>
            <a:ext cx="2930652" cy="2151731"/>
          </a:xfrm>
          <a:prstGeom prst="rect">
            <a:avLst/>
          </a:prstGeom>
          <a:ln>
            <a:solidFill>
              <a:schemeClr val="accent1"/>
            </a:solidFill>
          </a:ln>
        </p:spPr>
      </p:pic>
      <p:pic>
        <p:nvPicPr>
          <p:cNvPr id="17" name="Picture 16" descr="JCB 08-1782 (6).JPG"/>
          <p:cNvPicPr>
            <a:picLocks noChangeAspect="1"/>
          </p:cNvPicPr>
          <p:nvPr/>
        </p:nvPicPr>
        <p:blipFill>
          <a:blip r:embed="rId7" cstate="email"/>
          <a:stretch>
            <a:fillRect/>
          </a:stretch>
        </p:blipFill>
        <p:spPr>
          <a:xfrm>
            <a:off x="5791200" y="3200400"/>
            <a:ext cx="3124200" cy="2056304"/>
          </a:xfrm>
          <a:prstGeom prst="rect">
            <a:avLst/>
          </a:prstGeom>
          <a:ln>
            <a:solidFill>
              <a:schemeClr val="accent1"/>
            </a:solidFill>
          </a:ln>
        </p:spPr>
      </p:pic>
      <p:pic>
        <p:nvPicPr>
          <p:cNvPr id="18" name="Picture 17" descr="Deirochelys reticularia 12-9-08 MPG (104).jpg"/>
          <p:cNvPicPr>
            <a:picLocks noChangeAspect="1"/>
          </p:cNvPicPr>
          <p:nvPr/>
        </p:nvPicPr>
        <p:blipFill>
          <a:blip r:embed="rId8" cstate="email"/>
          <a:stretch>
            <a:fillRect/>
          </a:stretch>
        </p:blipFill>
        <p:spPr>
          <a:xfrm>
            <a:off x="457200" y="381000"/>
            <a:ext cx="2971800" cy="1980394"/>
          </a:xfrm>
          <a:prstGeom prst="rect">
            <a:avLst/>
          </a:prstGeom>
          <a:ln>
            <a:solidFill>
              <a:schemeClr val="accent1"/>
            </a:solidFill>
          </a:ln>
        </p:spPr>
      </p:pic>
      <p:pic>
        <p:nvPicPr>
          <p:cNvPr id="20" name="Picture 19" descr="StFrancisSatyr72[1].jpg"/>
          <p:cNvPicPr>
            <a:picLocks noChangeAspect="1"/>
          </p:cNvPicPr>
          <p:nvPr/>
        </p:nvPicPr>
        <p:blipFill>
          <a:blip r:embed="rId9" cstate="email"/>
          <a:stretch>
            <a:fillRect/>
          </a:stretch>
        </p:blipFill>
        <p:spPr>
          <a:xfrm>
            <a:off x="5943600" y="838200"/>
            <a:ext cx="2381250" cy="1857375"/>
          </a:xfrm>
          <a:prstGeom prst="rect">
            <a:avLst/>
          </a:prstGeom>
          <a:ln>
            <a:solidFill>
              <a:schemeClr val="accent1"/>
            </a:solidFill>
          </a:ln>
        </p:spPr>
      </p:pic>
      <p:sp>
        <p:nvSpPr>
          <p:cNvPr id="23" name="Title 1"/>
          <p:cNvSpPr>
            <a:spLocks noGrp="1"/>
          </p:cNvSpPr>
          <p:nvPr>
            <p:ph type="title"/>
          </p:nvPr>
        </p:nvSpPr>
        <p:spPr>
          <a:xfrm>
            <a:off x="838200" y="274638"/>
            <a:ext cx="7772400" cy="1143000"/>
          </a:xfrm>
        </p:spPr>
        <p:txBody>
          <a:bodyPr bIns="91440" anchor="ctr" anchorCtr="0">
            <a:normAutofit/>
          </a:bodyPr>
          <a:lstStyle/>
          <a:p>
            <a:pPr algn="ctr"/>
            <a:r>
              <a:rPr lang="en-US" sz="6000" b="1" dirty="0" smtClean="0">
                <a:solidFill>
                  <a:prstClr val="black"/>
                </a:solidFill>
                <a:latin typeface="Freestyle Script" pitchFamily="66" charset="0"/>
                <a:ea typeface="+mn-ea"/>
                <a:cs typeface="+mn-cs"/>
              </a:rPr>
              <a:t>Thank You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01752" y="1527048"/>
            <a:ext cx="8503920" cy="5102352"/>
          </a:xfrm>
        </p:spPr>
        <p:txBody>
          <a:bodyPr>
            <a:normAutofit fontScale="55000" lnSpcReduction="20000"/>
          </a:bodyPr>
          <a:lstStyle/>
          <a:p>
            <a:pPr>
              <a:lnSpc>
                <a:spcPct val="120000"/>
              </a:lnSpc>
              <a:spcBef>
                <a:spcPts val="0"/>
              </a:spcBef>
              <a:buNone/>
            </a:pPr>
            <a:r>
              <a:rPr lang="en-US" sz="3800" dirty="0" smtClean="0"/>
              <a:t>Photo Credits</a:t>
            </a:r>
          </a:p>
          <a:p>
            <a:pPr>
              <a:lnSpc>
                <a:spcPct val="120000"/>
              </a:lnSpc>
              <a:spcBef>
                <a:spcPts val="0"/>
              </a:spcBef>
              <a:buNone/>
            </a:pPr>
            <a:endParaRPr lang="en-US" sz="3800" dirty="0" smtClean="0"/>
          </a:p>
          <a:p>
            <a:pPr>
              <a:lnSpc>
                <a:spcPct val="120000"/>
              </a:lnSpc>
              <a:spcBef>
                <a:spcPts val="0"/>
              </a:spcBef>
            </a:pPr>
            <a:r>
              <a:rPr lang="en-US" sz="3200" dirty="0" smtClean="0"/>
              <a:t>Red-cockaded woodpecker - </a:t>
            </a:r>
            <a:r>
              <a:rPr lang="en-US" dirty="0" smtClean="0"/>
              <a:t>Lower Cape Fear Bird Club </a:t>
            </a:r>
          </a:p>
          <a:p>
            <a:pPr>
              <a:lnSpc>
                <a:spcPct val="120000"/>
              </a:lnSpc>
              <a:spcBef>
                <a:spcPts val="0"/>
              </a:spcBef>
              <a:buNone/>
            </a:pPr>
            <a:r>
              <a:rPr lang="en-US" dirty="0" smtClean="0"/>
              <a:t>	</a:t>
            </a:r>
            <a:r>
              <a:rPr lang="en-US" sz="1900" dirty="0" smtClean="0"/>
              <a:t>http://lcfbclub.googlepages.com/Woodpecker_red-cockadedDsc_0089A.jpg/Woodpecker_red-cockadedDsc_0089A-large.jpg</a:t>
            </a:r>
          </a:p>
          <a:p>
            <a:pPr>
              <a:lnSpc>
                <a:spcPct val="120000"/>
              </a:lnSpc>
              <a:spcBef>
                <a:spcPts val="0"/>
              </a:spcBef>
              <a:buNone/>
            </a:pPr>
            <a:endParaRPr lang="en-US" sz="1900" dirty="0" smtClean="0"/>
          </a:p>
          <a:p>
            <a:pPr>
              <a:lnSpc>
                <a:spcPct val="120000"/>
              </a:lnSpc>
              <a:spcBef>
                <a:spcPts val="0"/>
              </a:spcBef>
            </a:pPr>
            <a:r>
              <a:rPr lang="en-US" sz="3200" dirty="0" smtClean="0"/>
              <a:t>Eastern tiger salamander - </a:t>
            </a:r>
            <a:r>
              <a:rPr lang="en-US" dirty="0" smtClean="0"/>
              <a:t>David Scott and Mike Dorcas</a:t>
            </a:r>
          </a:p>
          <a:p>
            <a:pPr>
              <a:lnSpc>
                <a:spcPct val="120000"/>
              </a:lnSpc>
              <a:spcBef>
                <a:spcPts val="0"/>
              </a:spcBef>
              <a:buNone/>
            </a:pPr>
            <a:r>
              <a:rPr lang="en-US" dirty="0" smtClean="0"/>
              <a:t>	</a:t>
            </a:r>
            <a:r>
              <a:rPr lang="en-US" sz="1900" dirty="0" smtClean="0"/>
              <a:t>http://www.bio.davidson.edu/projects/herpcons/herps_of_NC/salamanders/ambtig.html</a:t>
            </a:r>
          </a:p>
          <a:p>
            <a:pPr>
              <a:lnSpc>
                <a:spcPct val="120000"/>
              </a:lnSpc>
              <a:spcBef>
                <a:spcPts val="0"/>
              </a:spcBef>
              <a:buNone/>
            </a:pPr>
            <a:endParaRPr lang="en-US" dirty="0" smtClean="0"/>
          </a:p>
          <a:p>
            <a:pPr>
              <a:lnSpc>
                <a:spcPct val="120000"/>
              </a:lnSpc>
              <a:spcBef>
                <a:spcPts val="0"/>
              </a:spcBef>
            </a:pPr>
            <a:r>
              <a:rPr lang="en-US" sz="3200" dirty="0" smtClean="0"/>
              <a:t>Eastern fox squirrel – </a:t>
            </a:r>
            <a:r>
              <a:rPr lang="en-US" dirty="0" smtClean="0"/>
              <a:t>Jeff Pippen Photography </a:t>
            </a:r>
          </a:p>
          <a:p>
            <a:pPr>
              <a:lnSpc>
                <a:spcPct val="120000"/>
              </a:lnSpc>
              <a:spcBef>
                <a:spcPts val="0"/>
              </a:spcBef>
              <a:buNone/>
            </a:pPr>
            <a:r>
              <a:rPr lang="en-US" dirty="0" smtClean="0"/>
              <a:t>	</a:t>
            </a:r>
            <a:r>
              <a:rPr lang="en-US" sz="1900" dirty="0" smtClean="0"/>
              <a:t>http://t3.gstatic.com/images?q=tbn:YnrnfEPplx1Q8M:http://www.duke.edu/~jspippen/mammals/foxsquirrel040515-093brunswickcoz.jpg</a:t>
            </a:r>
          </a:p>
          <a:p>
            <a:pPr>
              <a:lnSpc>
                <a:spcPct val="120000"/>
              </a:lnSpc>
              <a:spcBef>
                <a:spcPts val="0"/>
              </a:spcBef>
              <a:buNone/>
            </a:pPr>
            <a:endParaRPr lang="en-US" dirty="0" smtClean="0"/>
          </a:p>
          <a:p>
            <a:pPr>
              <a:lnSpc>
                <a:spcPct val="120000"/>
              </a:lnSpc>
              <a:spcBef>
                <a:spcPts val="0"/>
              </a:spcBef>
            </a:pPr>
            <a:r>
              <a:rPr lang="en-US" sz="3200" dirty="0" smtClean="0"/>
              <a:t>Chicken turtle - </a:t>
            </a:r>
            <a:r>
              <a:rPr lang="en-US" dirty="0" smtClean="0"/>
              <a:t>Eric Spadgenske </a:t>
            </a:r>
          </a:p>
          <a:p>
            <a:pPr>
              <a:lnSpc>
                <a:spcPct val="120000"/>
              </a:lnSpc>
              <a:spcBef>
                <a:spcPts val="0"/>
              </a:spcBef>
              <a:buNone/>
            </a:pPr>
            <a:r>
              <a:rPr lang="en-US" sz="1900" dirty="0" smtClean="0"/>
              <a:t>	http://www.outdooralabama.com/watchable-wildlife/images/chicken%20turtle1.JPG</a:t>
            </a:r>
          </a:p>
          <a:p>
            <a:pPr>
              <a:lnSpc>
                <a:spcPct val="120000"/>
              </a:lnSpc>
              <a:spcBef>
                <a:spcPts val="0"/>
              </a:spcBef>
              <a:buNone/>
            </a:pPr>
            <a:endParaRPr lang="en-US" sz="1900" dirty="0" smtClean="0"/>
          </a:p>
          <a:p>
            <a:pPr>
              <a:lnSpc>
                <a:spcPct val="120000"/>
              </a:lnSpc>
              <a:spcBef>
                <a:spcPts val="0"/>
              </a:spcBef>
            </a:pPr>
            <a:r>
              <a:rPr lang="en-US" sz="3200" dirty="0" smtClean="0"/>
              <a:t>Rafinesque’s big-eared bat - </a:t>
            </a:r>
            <a:r>
              <a:rPr lang="en-US" dirty="0" smtClean="0"/>
              <a:t>Georgia Museum of Natural History</a:t>
            </a:r>
          </a:p>
          <a:p>
            <a:pPr>
              <a:lnSpc>
                <a:spcPct val="120000"/>
              </a:lnSpc>
              <a:spcBef>
                <a:spcPts val="0"/>
              </a:spcBef>
              <a:buNone/>
            </a:pPr>
            <a:r>
              <a:rPr lang="en-US" dirty="0" smtClean="0"/>
              <a:t>	</a:t>
            </a:r>
            <a:r>
              <a:rPr lang="en-US" sz="1900" dirty="0" smtClean="0"/>
              <a:t>http://naturalhistory.uga.edu/~GMNH/gawildlife/images/Mammalia/prafinesquii.jpg</a:t>
            </a:r>
          </a:p>
          <a:p>
            <a:pPr>
              <a:lnSpc>
                <a:spcPct val="120000"/>
              </a:lnSpc>
              <a:spcBef>
                <a:spcPts val="0"/>
              </a:spcBef>
              <a:buNone/>
            </a:pPr>
            <a:endParaRPr lang="en-US" dirty="0" smtClean="0"/>
          </a:p>
          <a:p>
            <a:pPr>
              <a:lnSpc>
                <a:spcPct val="120000"/>
              </a:lnSpc>
              <a:spcBef>
                <a:spcPts val="0"/>
              </a:spcBef>
            </a:pPr>
            <a:r>
              <a:rPr lang="en-US" sz="3200" dirty="0" smtClean="0"/>
              <a:t>Bachman’s sparrow – </a:t>
            </a:r>
            <a:r>
              <a:rPr lang="en-US" dirty="0" smtClean="0"/>
              <a:t>Lower Cape Fear Bird Club</a:t>
            </a:r>
          </a:p>
          <a:p>
            <a:pPr>
              <a:lnSpc>
                <a:spcPct val="120000"/>
              </a:lnSpc>
              <a:spcBef>
                <a:spcPts val="0"/>
              </a:spcBef>
              <a:buNone/>
            </a:pPr>
            <a:r>
              <a:rPr lang="en-US" dirty="0" smtClean="0"/>
              <a:t>	</a:t>
            </a:r>
            <a:r>
              <a:rPr lang="en-US" sz="1900" dirty="0" smtClean="0">
                <a:hlinkClick r:id="rId3"/>
              </a:rPr>
              <a:t>http://lcfbclub.googlepages.com/Sparrow_Bachmans1330C.jpg/Sparrow_Bachmans1330C-large.jpg</a:t>
            </a:r>
            <a:endParaRPr lang="en-US" sz="1900" dirty="0" smtClean="0"/>
          </a:p>
          <a:p>
            <a:pPr>
              <a:lnSpc>
                <a:spcPct val="120000"/>
              </a:lnSpc>
              <a:spcBef>
                <a:spcPts val="0"/>
              </a:spcBef>
              <a:buNone/>
            </a:pPr>
            <a:r>
              <a:rPr lang="en-US" sz="1900" dirty="0" smtClean="0"/>
              <a:t>	On Thank You Page – Bachman’s  from </a:t>
            </a:r>
            <a:r>
              <a:rPr lang="en-US" dirty="0" smtClean="0"/>
              <a:t>roysephotos.com</a:t>
            </a:r>
          </a:p>
          <a:p>
            <a:endParaRPr lang="en-US" sz="1400" dirty="0" smtClean="0"/>
          </a:p>
          <a:p>
            <a:endParaRPr lang="en-US" sz="1400" dirty="0" smtClean="0"/>
          </a:p>
          <a:p>
            <a:endParaRPr lang="en-US" sz="1400" dirty="0" smtClean="0"/>
          </a:p>
          <a:p>
            <a:pPr marL="0" indent="0">
              <a:spcBef>
                <a:spcPts val="0"/>
              </a:spcBef>
              <a:buClrTx/>
              <a:buSzTx/>
              <a:buNone/>
              <a:defRPr/>
            </a:pPr>
            <a:endParaRPr lang="en-US" sz="800" dirty="0" smtClean="0"/>
          </a:p>
          <a:p>
            <a:pPr lvl="2"/>
            <a:endParaRPr lang="en-US" dirty="0"/>
          </a:p>
        </p:txBody>
      </p:sp>
      <p:grpSp>
        <p:nvGrpSpPr>
          <p:cNvPr id="3" name="Group 4"/>
          <p:cNvGrpSpPr/>
          <p:nvPr/>
        </p:nvGrpSpPr>
        <p:grpSpPr>
          <a:xfrm>
            <a:off x="457200" y="304800"/>
            <a:ext cx="8229600" cy="914400"/>
            <a:chOff x="457200" y="2057400"/>
            <a:chExt cx="8229600" cy="914400"/>
          </a:xfrm>
          <a:solidFill>
            <a:schemeClr val="accent1"/>
          </a:solidFill>
        </p:grpSpPr>
        <p:pic>
          <p:nvPicPr>
            <p:cNvPr id="6" name="Picture 3"/>
            <p:cNvPicPr preferRelativeResize="0">
              <a:picLocks noChangeArrowheads="1"/>
            </p:cNvPicPr>
            <p:nvPr/>
          </p:nvPicPr>
          <p:blipFill>
            <a:blip r:embed="rId4" cstate="email"/>
            <a:srcRect/>
            <a:stretch>
              <a:fillRect/>
            </a:stretch>
          </p:blipFill>
          <p:spPr bwMode="auto">
            <a:xfrm>
              <a:off x="1828800" y="2057400"/>
              <a:ext cx="1371600" cy="914400"/>
            </a:xfrm>
            <a:prstGeom prst="rect">
              <a:avLst/>
            </a:prstGeom>
            <a:grpFill/>
            <a:ln w="9525">
              <a:solidFill>
                <a:schemeClr val="accent1"/>
              </a:solidFill>
              <a:miter lim="800000"/>
              <a:headEnd/>
              <a:tailEnd/>
            </a:ln>
            <a:effectLst/>
          </p:spPr>
        </p:pic>
        <p:pic>
          <p:nvPicPr>
            <p:cNvPr id="7" name="Picture 8"/>
            <p:cNvPicPr preferRelativeResize="0">
              <a:picLocks noChangeArrowheads="1"/>
            </p:cNvPicPr>
            <p:nvPr/>
          </p:nvPicPr>
          <p:blipFill>
            <a:blip r:embed="rId5" cstate="email"/>
            <a:srcRect/>
            <a:stretch>
              <a:fillRect/>
            </a:stretch>
          </p:blipFill>
          <p:spPr bwMode="auto">
            <a:xfrm>
              <a:off x="7315200" y="2057400"/>
              <a:ext cx="1371600" cy="914400"/>
            </a:xfrm>
            <a:prstGeom prst="rect">
              <a:avLst/>
            </a:prstGeom>
            <a:grpFill/>
            <a:ln w="9525">
              <a:solidFill>
                <a:schemeClr val="accent1"/>
              </a:solidFill>
              <a:miter lim="800000"/>
              <a:headEnd/>
              <a:tailEnd/>
            </a:ln>
            <a:effectLst/>
          </p:spPr>
        </p:pic>
        <p:pic>
          <p:nvPicPr>
            <p:cNvPr id="8" name="Picture 9"/>
            <p:cNvPicPr>
              <a:picLocks noChangeAspect="1" noChangeArrowheads="1"/>
            </p:cNvPicPr>
            <p:nvPr/>
          </p:nvPicPr>
          <p:blipFill>
            <a:blip r:embed="rId6" cstate="email"/>
            <a:srcRect/>
            <a:stretch>
              <a:fillRect/>
            </a:stretch>
          </p:blipFill>
          <p:spPr bwMode="auto">
            <a:xfrm>
              <a:off x="457200" y="2057400"/>
              <a:ext cx="1364936" cy="914400"/>
            </a:xfrm>
            <a:prstGeom prst="rect">
              <a:avLst/>
            </a:prstGeom>
            <a:grpFill/>
            <a:ln w="9525">
              <a:solidFill>
                <a:schemeClr val="accent1"/>
              </a:solidFill>
              <a:miter lim="800000"/>
              <a:headEnd/>
              <a:tailEnd/>
            </a:ln>
            <a:effectLst/>
          </p:spPr>
        </p:pic>
        <p:pic>
          <p:nvPicPr>
            <p:cNvPr id="9" name="Picture 10"/>
            <p:cNvPicPr preferRelativeResize="0">
              <a:picLocks noChangeArrowheads="1"/>
            </p:cNvPicPr>
            <p:nvPr/>
          </p:nvPicPr>
          <p:blipFill>
            <a:blip r:embed="rId7" cstate="print"/>
            <a:srcRect/>
            <a:stretch>
              <a:fillRect/>
            </a:stretch>
          </p:blipFill>
          <p:spPr bwMode="auto">
            <a:xfrm>
              <a:off x="3200400" y="2057400"/>
              <a:ext cx="1371600" cy="914400"/>
            </a:xfrm>
            <a:prstGeom prst="rect">
              <a:avLst/>
            </a:prstGeom>
            <a:grpFill/>
            <a:ln w="9525">
              <a:solidFill>
                <a:schemeClr val="accent1"/>
              </a:solidFill>
              <a:miter lim="800000"/>
              <a:headEnd/>
              <a:tailEnd/>
            </a:ln>
            <a:effectLst/>
          </p:spPr>
        </p:pic>
        <p:pic>
          <p:nvPicPr>
            <p:cNvPr id="10" name="Picture 11"/>
            <p:cNvPicPr preferRelativeResize="0">
              <a:picLocks noChangeArrowheads="1"/>
            </p:cNvPicPr>
            <p:nvPr/>
          </p:nvPicPr>
          <p:blipFill>
            <a:blip r:embed="rId8" cstate="email"/>
            <a:srcRect/>
            <a:stretch>
              <a:fillRect/>
            </a:stretch>
          </p:blipFill>
          <p:spPr bwMode="auto">
            <a:xfrm>
              <a:off x="4572000" y="2057400"/>
              <a:ext cx="1371600" cy="914400"/>
            </a:xfrm>
            <a:prstGeom prst="rect">
              <a:avLst/>
            </a:prstGeom>
            <a:grpFill/>
            <a:ln w="9525">
              <a:solidFill>
                <a:schemeClr val="accent1"/>
              </a:solidFill>
              <a:miter lim="800000"/>
              <a:headEnd/>
              <a:tailEnd/>
            </a:ln>
            <a:effectLst/>
          </p:spPr>
        </p:pic>
        <p:pic>
          <p:nvPicPr>
            <p:cNvPr id="11" name="Picture 12"/>
            <p:cNvPicPr preferRelativeResize="0">
              <a:picLocks noChangeArrowheads="1"/>
            </p:cNvPicPr>
            <p:nvPr/>
          </p:nvPicPr>
          <p:blipFill>
            <a:blip r:embed="rId9" cstate="email"/>
            <a:srcRect/>
            <a:stretch>
              <a:fillRect/>
            </a:stretch>
          </p:blipFill>
          <p:spPr bwMode="auto">
            <a:xfrm>
              <a:off x="5943600" y="2057400"/>
              <a:ext cx="1371600" cy="914400"/>
            </a:xfrm>
            <a:prstGeom prst="rect">
              <a:avLst/>
            </a:prstGeom>
            <a:grpFill/>
            <a:ln w="9525">
              <a:solidFill>
                <a:schemeClr val="accent1"/>
              </a:solidFill>
              <a:miter lim="800000"/>
              <a:headEnd/>
              <a:tailEnd/>
            </a:ln>
            <a:effectLst/>
          </p:spPr>
        </p:pic>
      </p:gr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CCE8B9"/>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CCE8B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CCE8B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2123</TotalTime>
  <Words>2027</Words>
  <Application>Microsoft Office PowerPoint</Application>
  <PresentationFormat>On-screen Show (4:3)</PresentationFormat>
  <Paragraphs>180</Paragraphs>
  <Slides>9</Slides>
  <Notes>9</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Equity</vt:lpstr>
      <vt:lpstr>Photo Editor Photo</vt:lpstr>
      <vt:lpstr>NC Sandhills Conservation Partnership</vt:lpstr>
      <vt:lpstr>Slide 2</vt:lpstr>
      <vt:lpstr>Slide 3</vt:lpstr>
      <vt:lpstr>Partner Benefits</vt:lpstr>
      <vt:lpstr>Greater Benefits</vt:lpstr>
      <vt:lpstr>Future Priorities </vt:lpstr>
      <vt:lpstr>Challenges</vt:lpstr>
      <vt:lpstr>Thank You</vt:lpstr>
      <vt:lpstr>Slide 9</vt:lpstr>
    </vt:vector>
  </TitlesOfParts>
  <Company>USFWS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NCSCP: Year 10</dc:title>
  <dc:creator>sdibacco</dc:creator>
  <cp:lastModifiedBy>sdibacco</cp:lastModifiedBy>
  <cp:revision>193</cp:revision>
  <dcterms:created xsi:type="dcterms:W3CDTF">2009-09-09T18:03:59Z</dcterms:created>
  <dcterms:modified xsi:type="dcterms:W3CDTF">2010-10-13T15:46:02Z</dcterms:modified>
</cp:coreProperties>
</file>