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0" r:id="rId3"/>
    <p:sldId id="271" r:id="rId4"/>
    <p:sldId id="282" r:id="rId5"/>
    <p:sldId id="281" r:id="rId6"/>
    <p:sldId id="285" r:id="rId7"/>
    <p:sldId id="283" r:id="rId8"/>
    <p:sldId id="28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021ED-D400-4584-8869-A8E26319585E}" v="14" dt="2025-09-25T14:11:37.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3" d="100"/>
          <a:sy n="53" d="100"/>
        </p:scale>
        <p:origin x="71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e Costes" userId="33578528976_tp_box_2" providerId="OAuth2" clId="{151021ED-D400-4584-8869-A8E26319585E}"/>
    <pc:docChg chg="undo custSel addSld delSld modSld">
      <pc:chgData name="Lydie Costes" userId="33578528976_tp_box_2" providerId="OAuth2" clId="{151021ED-D400-4584-8869-A8E26319585E}" dt="2025-09-25T14:13:12.756" v="1923" actId="20577"/>
      <pc:docMkLst>
        <pc:docMk/>
      </pc:docMkLst>
      <pc:sldChg chg="modSp mod">
        <pc:chgData name="Lydie Costes" userId="33578528976_tp_box_2" providerId="OAuth2" clId="{151021ED-D400-4584-8869-A8E26319585E}" dt="2025-09-25T14:08:06.007" v="1876" actId="20577"/>
        <pc:sldMkLst>
          <pc:docMk/>
          <pc:sldMk cId="1052467780" sldId="256"/>
        </pc:sldMkLst>
        <pc:spChg chg="mod">
          <ac:chgData name="Lydie Costes" userId="33578528976_tp_box_2" providerId="OAuth2" clId="{151021ED-D400-4584-8869-A8E26319585E}" dt="2025-09-25T14:08:02.550" v="1870" actId="20577"/>
          <ac:spMkLst>
            <pc:docMk/>
            <pc:sldMk cId="1052467780" sldId="256"/>
            <ac:spMk id="2" creationId="{2647C113-07F2-681E-0408-C906EAF34FB1}"/>
          </ac:spMkLst>
        </pc:spChg>
        <pc:spChg chg="mod">
          <ac:chgData name="Lydie Costes" userId="33578528976_tp_box_2" providerId="OAuth2" clId="{151021ED-D400-4584-8869-A8E26319585E}" dt="2025-09-25T14:08:06.007" v="1876" actId="20577"/>
          <ac:spMkLst>
            <pc:docMk/>
            <pc:sldMk cId="1052467780" sldId="256"/>
            <ac:spMk id="3" creationId="{38D357C0-954B-8852-5817-E1FCFC8CAF42}"/>
          </ac:spMkLst>
        </pc:spChg>
      </pc:sldChg>
      <pc:sldChg chg="modSp mod">
        <pc:chgData name="Lydie Costes" userId="33578528976_tp_box_2" providerId="OAuth2" clId="{151021ED-D400-4584-8869-A8E26319585E}" dt="2025-09-24T14:27:44.888" v="455" actId="20577"/>
        <pc:sldMkLst>
          <pc:docMk/>
          <pc:sldMk cId="1222432214" sldId="281"/>
        </pc:sldMkLst>
        <pc:spChg chg="mod">
          <ac:chgData name="Lydie Costes" userId="33578528976_tp_box_2" providerId="OAuth2" clId="{151021ED-D400-4584-8869-A8E26319585E}" dt="2025-09-24T14:27:44.888" v="455" actId="20577"/>
          <ac:spMkLst>
            <pc:docMk/>
            <pc:sldMk cId="1222432214" sldId="281"/>
            <ac:spMk id="20" creationId="{81E43B15-F0B4-C833-2721-37D133B7803F}"/>
          </ac:spMkLst>
        </pc:spChg>
      </pc:sldChg>
      <pc:sldChg chg="modSp mod">
        <pc:chgData name="Lydie Costes" userId="33578528976_tp_box_2" providerId="OAuth2" clId="{151021ED-D400-4584-8869-A8E26319585E}" dt="2025-09-25T14:11:57.757" v="1884" actId="20577"/>
        <pc:sldMkLst>
          <pc:docMk/>
          <pc:sldMk cId="2275272473" sldId="283"/>
        </pc:sldMkLst>
        <pc:spChg chg="mod">
          <ac:chgData name="Lydie Costes" userId="33578528976_tp_box_2" providerId="OAuth2" clId="{151021ED-D400-4584-8869-A8E26319585E}" dt="2025-09-25T14:11:57.757" v="1884" actId="20577"/>
          <ac:spMkLst>
            <pc:docMk/>
            <pc:sldMk cId="2275272473" sldId="283"/>
            <ac:spMk id="3" creationId="{5A5A8957-BBA5-8EEA-122B-29A5CF497CBC}"/>
          </ac:spMkLst>
        </pc:spChg>
        <pc:picChg chg="mod">
          <ac:chgData name="Lydie Costes" userId="33578528976_tp_box_2" providerId="OAuth2" clId="{151021ED-D400-4584-8869-A8E26319585E}" dt="2025-09-25T14:11:37.678" v="1877" actId="14826"/>
          <ac:picMkLst>
            <pc:docMk/>
            <pc:sldMk cId="2275272473" sldId="283"/>
            <ac:picMk id="5" creationId="{F340AB96-082B-2F77-1339-58DEBBEAA778}"/>
          </ac:picMkLst>
        </pc:picChg>
      </pc:sldChg>
      <pc:sldChg chg="addSp modSp new del mod">
        <pc:chgData name="Lydie Costes" userId="33578528976_tp_box_2" providerId="OAuth2" clId="{151021ED-D400-4584-8869-A8E26319585E}" dt="2025-09-24T14:54:02.285" v="775" actId="2696"/>
        <pc:sldMkLst>
          <pc:docMk/>
          <pc:sldMk cId="363576202" sldId="284"/>
        </pc:sldMkLst>
        <pc:spChg chg="mod">
          <ac:chgData name="Lydie Costes" userId="33578528976_tp_box_2" providerId="OAuth2" clId="{151021ED-D400-4584-8869-A8E26319585E}" dt="2025-09-24T14:50:51.141" v="561" actId="1035"/>
          <ac:spMkLst>
            <pc:docMk/>
            <pc:sldMk cId="363576202" sldId="284"/>
            <ac:spMk id="2" creationId="{E4EA1C42-C868-3E2F-4A6A-812E2ED93868}"/>
          </ac:spMkLst>
        </pc:spChg>
        <pc:spChg chg="mod">
          <ac:chgData name="Lydie Costes" userId="33578528976_tp_box_2" providerId="OAuth2" clId="{151021ED-D400-4584-8869-A8E26319585E}" dt="2025-09-24T14:52:12.287" v="774" actId="20577"/>
          <ac:spMkLst>
            <pc:docMk/>
            <pc:sldMk cId="363576202" sldId="284"/>
            <ac:spMk id="3" creationId="{D54F918E-521B-1750-82B5-E211738372C1}"/>
          </ac:spMkLst>
        </pc:spChg>
        <pc:spChg chg="add mod">
          <ac:chgData name="Lydie Costes" userId="33578528976_tp_box_2" providerId="OAuth2" clId="{151021ED-D400-4584-8869-A8E26319585E}" dt="2025-09-24T14:34:21.790" v="498" actId="27636"/>
          <ac:spMkLst>
            <pc:docMk/>
            <pc:sldMk cId="363576202" sldId="284"/>
            <ac:spMk id="8" creationId="{500B9B1F-197B-9CF3-4533-0AA5CF8236F2}"/>
          </ac:spMkLst>
        </pc:spChg>
        <pc:spChg chg="add mod">
          <ac:chgData name="Lydie Costes" userId="33578528976_tp_box_2" providerId="OAuth2" clId="{151021ED-D400-4584-8869-A8E26319585E}" dt="2025-09-24T14:34:55.933" v="553" actId="27636"/>
          <ac:spMkLst>
            <pc:docMk/>
            <pc:sldMk cId="363576202" sldId="284"/>
            <ac:spMk id="9" creationId="{9182C943-D484-3AC6-EF00-6F14207A2108}"/>
          </ac:spMkLst>
        </pc:spChg>
        <pc:picChg chg="add mod">
          <ac:chgData name="Lydie Costes" userId="33578528976_tp_box_2" providerId="OAuth2" clId="{151021ED-D400-4584-8869-A8E26319585E}" dt="2025-09-24T14:33:23.247" v="465" actId="1076"/>
          <ac:picMkLst>
            <pc:docMk/>
            <pc:sldMk cId="363576202" sldId="284"/>
            <ac:picMk id="5" creationId="{A89D81B3-9521-7E2A-0BE7-B02EDA7C17F1}"/>
          </ac:picMkLst>
        </pc:picChg>
        <pc:picChg chg="add mod">
          <ac:chgData name="Lydie Costes" userId="33578528976_tp_box_2" providerId="OAuth2" clId="{151021ED-D400-4584-8869-A8E26319585E}" dt="2025-09-24T14:33:21.061" v="464" actId="1076"/>
          <ac:picMkLst>
            <pc:docMk/>
            <pc:sldMk cId="363576202" sldId="284"/>
            <ac:picMk id="7" creationId="{A88176C7-00C1-BE9F-BCEF-E1A9DD714DD9}"/>
          </ac:picMkLst>
        </pc:picChg>
      </pc:sldChg>
      <pc:sldChg chg="modSp add mod">
        <pc:chgData name="Lydie Costes" userId="33578528976_tp_box_2" providerId="OAuth2" clId="{151021ED-D400-4584-8869-A8E26319585E}" dt="2025-09-24T14:27:35.809" v="448" actId="20577"/>
        <pc:sldMkLst>
          <pc:docMk/>
          <pc:sldMk cId="3669391375" sldId="285"/>
        </pc:sldMkLst>
        <pc:spChg chg="mod">
          <ac:chgData name="Lydie Costes" userId="33578528976_tp_box_2" providerId="OAuth2" clId="{151021ED-D400-4584-8869-A8E26319585E}" dt="2025-09-24T14:25:27.553" v="436" actId="20577"/>
          <ac:spMkLst>
            <pc:docMk/>
            <pc:sldMk cId="3669391375" sldId="285"/>
            <ac:spMk id="2" creationId="{E0440B0D-41A5-B0E7-5912-05C22A2A4DB3}"/>
          </ac:spMkLst>
        </pc:spChg>
        <pc:spChg chg="mod">
          <ac:chgData name="Lydie Costes" userId="33578528976_tp_box_2" providerId="OAuth2" clId="{151021ED-D400-4584-8869-A8E26319585E}" dt="2025-09-24T14:27:35.809" v="448" actId="20577"/>
          <ac:spMkLst>
            <pc:docMk/>
            <pc:sldMk cId="3669391375" sldId="285"/>
            <ac:spMk id="20" creationId="{7EED4F52-6782-CCE2-538B-F1ADD0D6FA8E}"/>
          </ac:spMkLst>
        </pc:spChg>
        <pc:picChg chg="mod">
          <ac:chgData name="Lydie Costes" userId="33578528976_tp_box_2" providerId="OAuth2" clId="{151021ED-D400-4584-8869-A8E26319585E}" dt="2025-09-24T14:27:15.077" v="437" actId="14826"/>
          <ac:picMkLst>
            <pc:docMk/>
            <pc:sldMk cId="3669391375" sldId="285"/>
            <ac:picMk id="15" creationId="{AD0A7800-E9D6-EACF-35F1-F999E3E617B5}"/>
          </ac:picMkLst>
        </pc:picChg>
        <pc:picChg chg="mod">
          <ac:chgData name="Lydie Costes" userId="33578528976_tp_box_2" providerId="OAuth2" clId="{151021ED-D400-4584-8869-A8E26319585E}" dt="2025-09-24T14:27:27.573" v="438" actId="14826"/>
          <ac:picMkLst>
            <pc:docMk/>
            <pc:sldMk cId="3669391375" sldId="285"/>
            <ac:picMk id="19" creationId="{B28B4F46-91C6-9A3E-10D7-6C3FCD58B633}"/>
          </ac:picMkLst>
        </pc:picChg>
      </pc:sldChg>
      <pc:sldChg chg="addSp delSp modSp add mod">
        <pc:chgData name="Lydie Costes" userId="33578528976_tp_box_2" providerId="OAuth2" clId="{151021ED-D400-4584-8869-A8E26319585E}" dt="2025-09-25T14:13:12.756" v="1923" actId="20577"/>
        <pc:sldMkLst>
          <pc:docMk/>
          <pc:sldMk cId="3613214903" sldId="286"/>
        </pc:sldMkLst>
        <pc:spChg chg="mod">
          <ac:chgData name="Lydie Costes" userId="33578528976_tp_box_2" providerId="OAuth2" clId="{151021ED-D400-4584-8869-A8E26319585E}" dt="2025-09-24T16:03:19.169" v="1645" actId="20577"/>
          <ac:spMkLst>
            <pc:docMk/>
            <pc:sldMk cId="3613214903" sldId="286"/>
            <ac:spMk id="2" creationId="{7B1A9B23-56D3-377C-ED2A-9EF6A3834F8F}"/>
          </ac:spMkLst>
        </pc:spChg>
        <pc:spChg chg="mod">
          <ac:chgData name="Lydie Costes" userId="33578528976_tp_box_2" providerId="OAuth2" clId="{151021ED-D400-4584-8869-A8E26319585E}" dt="2025-09-25T14:13:12.756" v="1923" actId="20577"/>
          <ac:spMkLst>
            <pc:docMk/>
            <pc:sldMk cId="3613214903" sldId="286"/>
            <ac:spMk id="3" creationId="{E09DA2AE-AB81-FB75-4DC2-6ABBFD65F925}"/>
          </ac:spMkLst>
        </pc:spChg>
        <pc:spChg chg="add del mod">
          <ac:chgData name="Lydie Costes" userId="33578528976_tp_box_2" providerId="OAuth2" clId="{151021ED-D400-4584-8869-A8E26319585E}" dt="2025-09-24T15:49:25.177" v="901" actId="478"/>
          <ac:spMkLst>
            <pc:docMk/>
            <pc:sldMk cId="3613214903" sldId="286"/>
            <ac:spMk id="9" creationId="{BB00A263-587B-2D56-4B7F-E6475F31C911}"/>
          </ac:spMkLst>
        </pc:spChg>
        <pc:spChg chg="add mod">
          <ac:chgData name="Lydie Costes" userId="33578528976_tp_box_2" providerId="OAuth2" clId="{151021ED-D400-4584-8869-A8E26319585E}" dt="2025-09-24T15:54:35.634" v="1449" actId="1076"/>
          <ac:spMkLst>
            <pc:docMk/>
            <pc:sldMk cId="3613214903" sldId="286"/>
            <ac:spMk id="12" creationId="{7BBCA64F-D26A-8E5E-5E4F-382D3FDC7480}"/>
          </ac:spMkLst>
        </pc:spChg>
        <pc:spChg chg="add mod">
          <ac:chgData name="Lydie Costes" userId="33578528976_tp_box_2" providerId="OAuth2" clId="{151021ED-D400-4584-8869-A8E26319585E}" dt="2025-09-24T15:55:09.694" v="1498" actId="20577"/>
          <ac:spMkLst>
            <pc:docMk/>
            <pc:sldMk cId="3613214903" sldId="286"/>
            <ac:spMk id="13" creationId="{8B2DFF43-84FC-A6CC-FAE4-2DF740B7499E}"/>
          </ac:spMkLst>
        </pc:spChg>
        <pc:spChg chg="add mod">
          <ac:chgData name="Lydie Costes" userId="33578528976_tp_box_2" providerId="OAuth2" clId="{151021ED-D400-4584-8869-A8E26319585E}" dt="2025-09-24T16:08:23.414" v="1775" actId="255"/>
          <ac:spMkLst>
            <pc:docMk/>
            <pc:sldMk cId="3613214903" sldId="286"/>
            <ac:spMk id="15" creationId="{68ABDA91-9D69-F96D-663F-76DA080AB842}"/>
          </ac:spMkLst>
        </pc:spChg>
        <pc:graphicFrameChg chg="add mod modGraphic">
          <ac:chgData name="Lydie Costes" userId="33578528976_tp_box_2" providerId="OAuth2" clId="{151021ED-D400-4584-8869-A8E26319585E}" dt="2025-09-24T16:10:25.113" v="1782" actId="20577"/>
          <ac:graphicFrameMkLst>
            <pc:docMk/>
            <pc:sldMk cId="3613214903" sldId="286"/>
            <ac:graphicFrameMk id="14" creationId="{9B80A1A3-8B13-77F0-5B1E-A1DF321082E7}"/>
          </ac:graphicFrameMkLst>
        </pc:graphicFrameChg>
        <pc:picChg chg="del">
          <ac:chgData name="Lydie Costes" userId="33578528976_tp_box_2" providerId="OAuth2" clId="{151021ED-D400-4584-8869-A8E26319585E}" dt="2025-09-24T15:49:21.271" v="900" actId="478"/>
          <ac:picMkLst>
            <pc:docMk/>
            <pc:sldMk cId="3613214903" sldId="286"/>
            <ac:picMk id="5" creationId="{DE01CFCA-3A25-8262-1CE2-192510DB5806}"/>
          </ac:picMkLst>
        </pc:picChg>
        <pc:picChg chg="add mod">
          <ac:chgData name="Lydie Costes" userId="33578528976_tp_box_2" providerId="OAuth2" clId="{151021ED-D400-4584-8869-A8E26319585E}" dt="2025-09-24T15:54:48.149" v="1456" actId="1076"/>
          <ac:picMkLst>
            <pc:docMk/>
            <pc:sldMk cId="3613214903" sldId="286"/>
            <ac:picMk id="6" creationId="{DA1F4B75-F00E-7B30-4C7A-755D739E6B3B}"/>
          </ac:picMkLst>
        </pc:picChg>
        <pc:picChg chg="del">
          <ac:chgData name="Lydie Costes" userId="33578528976_tp_box_2" providerId="OAuth2" clId="{151021ED-D400-4584-8869-A8E26319585E}" dt="2025-09-24T15:35:58.069" v="895" actId="478"/>
          <ac:picMkLst>
            <pc:docMk/>
            <pc:sldMk cId="3613214903" sldId="286"/>
            <ac:picMk id="7" creationId="{F3642ACD-14C9-EB94-CEC9-882E2389F5B8}"/>
          </ac:picMkLst>
        </pc:picChg>
        <pc:picChg chg="add mod">
          <ac:chgData name="Lydie Costes" userId="33578528976_tp_box_2" providerId="OAuth2" clId="{151021ED-D400-4584-8869-A8E26319585E}" dt="2025-09-24T21:32:40.411" v="1860" actId="14826"/>
          <ac:picMkLst>
            <pc:docMk/>
            <pc:sldMk cId="3613214903" sldId="286"/>
            <ac:picMk id="11" creationId="{AF568CB2-8AB5-26C5-106C-45078BE25CF8}"/>
          </ac:picMkLst>
        </pc:picChg>
      </pc:sldChg>
      <pc:sldChg chg="new del">
        <pc:chgData name="Lydie Costes" userId="33578528976_tp_box_2" providerId="OAuth2" clId="{151021ED-D400-4584-8869-A8E26319585E}" dt="2025-09-24T15:33:13.176" v="777" actId="680"/>
        <pc:sldMkLst>
          <pc:docMk/>
          <pc:sldMk cId="3785966887" sldId="286"/>
        </pc:sldMkLst>
      </pc:sldChg>
      <pc:sldChg chg="modSp new del mod">
        <pc:chgData name="Lydie Costes" userId="33578528976_tp_box_2" providerId="OAuth2" clId="{151021ED-D400-4584-8869-A8E26319585E}" dt="2025-09-24T21:27:04.919" v="1859" actId="2696"/>
        <pc:sldMkLst>
          <pc:docMk/>
          <pc:sldMk cId="877096829" sldId="287"/>
        </pc:sldMkLst>
        <pc:spChg chg="mod">
          <ac:chgData name="Lydie Costes" userId="33578528976_tp_box_2" providerId="OAuth2" clId="{151021ED-D400-4584-8869-A8E26319585E}" dt="2025-09-24T21:22:04.050" v="1793" actId="20577"/>
          <ac:spMkLst>
            <pc:docMk/>
            <pc:sldMk cId="877096829" sldId="287"/>
            <ac:spMk id="2" creationId="{32D762C1-1C88-78C4-A97A-4F099ECE891C}"/>
          </ac:spMkLst>
        </pc:spChg>
        <pc:spChg chg="mod">
          <ac:chgData name="Lydie Costes" userId="33578528976_tp_box_2" providerId="OAuth2" clId="{151021ED-D400-4584-8869-A8E26319585E}" dt="2025-09-24T21:22:22.390" v="1858" actId="20577"/>
          <ac:spMkLst>
            <pc:docMk/>
            <pc:sldMk cId="877096829" sldId="287"/>
            <ac:spMk id="3" creationId="{4053685C-E1D8-59DB-FA5E-D66645AEC5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7334A-EDF6-4999-8643-8E327247F758}"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3FF0E-415D-4F22-A706-BDBF54BFE52E}" type="slidenum">
              <a:rPr lang="en-US" smtClean="0"/>
              <a:t>‹#›</a:t>
            </a:fld>
            <a:endParaRPr lang="en-US"/>
          </a:p>
        </p:txBody>
      </p:sp>
    </p:spTree>
    <p:extLst>
      <p:ext uri="{BB962C8B-B14F-4D97-AF65-F5344CB8AC3E}">
        <p14:creationId xmlns:p14="http://schemas.microsoft.com/office/powerpoint/2010/main" val="2380459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7A4CC-71C3-4A9F-9CE7-4A7033EB4D12}" type="slidenum">
              <a:rPr lang="en-US" smtClean="0"/>
              <a:t>3</a:t>
            </a:fld>
            <a:endParaRPr lang="en-US"/>
          </a:p>
        </p:txBody>
      </p:sp>
    </p:spTree>
    <p:extLst>
      <p:ext uri="{BB962C8B-B14F-4D97-AF65-F5344CB8AC3E}">
        <p14:creationId xmlns:p14="http://schemas.microsoft.com/office/powerpoint/2010/main" val="20893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F01A-7EB5-7BA4-CBC2-ECEFAD16E8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26E54B-CE37-1807-FDEE-7BF720654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A14F45-467E-207E-86A1-D8AD01D94963}"/>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5" name="Footer Placeholder 4">
            <a:extLst>
              <a:ext uri="{FF2B5EF4-FFF2-40B4-BE49-F238E27FC236}">
                <a16:creationId xmlns:a16="http://schemas.microsoft.com/office/drawing/2014/main" id="{69735D84-73A9-05E2-1C03-B7148BAB2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39C1C-74FB-3393-CF89-D908E2FBE664}"/>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283974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A118-0929-79BC-7857-EA35824A10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7725A5-A3EE-AB85-D2A9-90C422D56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1D559-74CA-21BB-6A2B-63575646CAA8}"/>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5" name="Footer Placeholder 4">
            <a:extLst>
              <a:ext uri="{FF2B5EF4-FFF2-40B4-BE49-F238E27FC236}">
                <a16:creationId xmlns:a16="http://schemas.microsoft.com/office/drawing/2014/main" id="{0CD94843-AD21-8CED-75E9-F079C7115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9599A-8726-3E47-5A5F-7F91A0A7919D}"/>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329875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BFF70-D043-BF75-59FD-1957FFD8A1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C36AA5-ECFD-E3F4-51B5-B38504F6B9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253C5-1279-A327-643B-233C2C3E17C8}"/>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5" name="Footer Placeholder 4">
            <a:extLst>
              <a:ext uri="{FF2B5EF4-FFF2-40B4-BE49-F238E27FC236}">
                <a16:creationId xmlns:a16="http://schemas.microsoft.com/office/drawing/2014/main" id="{D50B8136-0B45-38AD-E0EF-B5D3498CB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E0F36-7C67-08D8-AA78-5A3B2714C19B}"/>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169295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CAEE-34EA-F377-7A4A-42B7D5202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5906E-FB35-17A8-E6C7-5A3325AAEB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593E0-19C0-74AD-5F57-BBFF0CA1360F}"/>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5" name="Footer Placeholder 4">
            <a:extLst>
              <a:ext uri="{FF2B5EF4-FFF2-40B4-BE49-F238E27FC236}">
                <a16:creationId xmlns:a16="http://schemas.microsoft.com/office/drawing/2014/main" id="{E7B14CAE-8F03-533E-02D4-D370095F8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ED007-A143-2A09-3838-6E0CD2D884CD}"/>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297135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9811-993A-95CC-BFE8-0EC1E519D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27C67D-9CCA-2BC6-036C-175F617DAD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459FB-31C0-A734-3EFE-F6604A416756}"/>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5" name="Footer Placeholder 4">
            <a:extLst>
              <a:ext uri="{FF2B5EF4-FFF2-40B4-BE49-F238E27FC236}">
                <a16:creationId xmlns:a16="http://schemas.microsoft.com/office/drawing/2014/main" id="{E79566A9-7EB6-D94D-016E-0684853E1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F5296-E33E-EBD1-839F-CA8B140BFCFE}"/>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221572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7ABB-5B24-B4D4-E83F-48B94AA41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37FB60-5526-211C-B5A1-10C440EE43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8C07B-7992-3919-35C4-EEA8FAAAAB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3325A4-7674-80A5-166B-13FAFBCC4790}"/>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6" name="Footer Placeholder 5">
            <a:extLst>
              <a:ext uri="{FF2B5EF4-FFF2-40B4-BE49-F238E27FC236}">
                <a16:creationId xmlns:a16="http://schemas.microsoft.com/office/drawing/2014/main" id="{93A67FDC-45A0-B321-A14D-CF2E4EC13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A1F14-7FDD-2261-574F-5FE3C3526A0C}"/>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101886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86DA-D127-5FDD-1920-548B3AD60B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E04298-1FC1-4EFC-212B-90D1BCBAB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6A7A87-9877-0B06-A773-3089472093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DC35F8-D857-B70D-40DB-3BC85686E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468D0F-06BA-B42C-F880-64E98D7441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40F9A9-5146-7498-77E9-781C219458A1}"/>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8" name="Footer Placeholder 7">
            <a:extLst>
              <a:ext uri="{FF2B5EF4-FFF2-40B4-BE49-F238E27FC236}">
                <a16:creationId xmlns:a16="http://schemas.microsoft.com/office/drawing/2014/main" id="{01523B5F-1923-FCD2-8FC2-C319F1B8BA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27DA46-CD8C-E4AA-4329-D58F5FD26BB6}"/>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365730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62E6-45DB-DD6E-3E59-08CCE72C53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5CA68-5642-C862-4258-91F9FE6D8B28}"/>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4" name="Footer Placeholder 3">
            <a:extLst>
              <a:ext uri="{FF2B5EF4-FFF2-40B4-BE49-F238E27FC236}">
                <a16:creationId xmlns:a16="http://schemas.microsoft.com/office/drawing/2014/main" id="{F36BFEFB-021D-7576-36EE-9200B75A1C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965FB9-073E-DEB6-652C-A31225996258}"/>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263064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B79CE-3627-3E03-3B2C-1A15CD1BCCD5}"/>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3" name="Footer Placeholder 2">
            <a:extLst>
              <a:ext uri="{FF2B5EF4-FFF2-40B4-BE49-F238E27FC236}">
                <a16:creationId xmlns:a16="http://schemas.microsoft.com/office/drawing/2014/main" id="{2D402118-9964-36DE-71B8-EFAB2F062E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28D27-43E8-DF3A-B40B-BAB155B97365}"/>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99615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0040-80C0-A8D0-A17D-7B3828811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A426D-FE0B-1C61-DCBB-B77B3CD74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D03024-9830-5DF2-7BAF-B4A368DC5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71682-68DC-E115-74A2-74DE12626019}"/>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6" name="Footer Placeholder 5">
            <a:extLst>
              <a:ext uri="{FF2B5EF4-FFF2-40B4-BE49-F238E27FC236}">
                <a16:creationId xmlns:a16="http://schemas.microsoft.com/office/drawing/2014/main" id="{A58A1FE5-1051-182B-3DD4-73A79CCDA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4A6341-4796-7E55-DD21-7F8C1F935036}"/>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312018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E09E-F49E-FF87-C25B-933E7F934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D505E-4A72-0DCE-9FDE-21F5CF7C6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E98883-0B65-6A9F-5470-6D2B6ECE1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6EE86-56BB-5C64-40CE-B37EEF4BE8BD}"/>
              </a:ext>
            </a:extLst>
          </p:cNvPr>
          <p:cNvSpPr>
            <a:spLocks noGrp="1"/>
          </p:cNvSpPr>
          <p:nvPr>
            <p:ph type="dt" sz="half" idx="10"/>
          </p:nvPr>
        </p:nvSpPr>
        <p:spPr/>
        <p:txBody>
          <a:bodyPr/>
          <a:lstStyle/>
          <a:p>
            <a:fld id="{1E03A371-86F7-452E-87F7-7C7CEAB37CC1}" type="datetimeFigureOut">
              <a:rPr lang="en-US" smtClean="0"/>
              <a:t>9/24/2025</a:t>
            </a:fld>
            <a:endParaRPr lang="en-US"/>
          </a:p>
        </p:txBody>
      </p:sp>
      <p:sp>
        <p:nvSpPr>
          <p:cNvPr id="6" name="Footer Placeholder 5">
            <a:extLst>
              <a:ext uri="{FF2B5EF4-FFF2-40B4-BE49-F238E27FC236}">
                <a16:creationId xmlns:a16="http://schemas.microsoft.com/office/drawing/2014/main" id="{C065C5A1-0077-24C4-513D-88AE39AE4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E45C0-BE8C-F325-C453-93E680180182}"/>
              </a:ext>
            </a:extLst>
          </p:cNvPr>
          <p:cNvSpPr>
            <a:spLocks noGrp="1"/>
          </p:cNvSpPr>
          <p:nvPr>
            <p:ph type="sldNum" sz="quarter" idx="12"/>
          </p:nvPr>
        </p:nvSpPr>
        <p:spPr/>
        <p:txBody>
          <a:bodyPr/>
          <a:lstStyle/>
          <a:p>
            <a:fld id="{5BA7542F-DFE1-45B9-9BFF-D0C2EF787946}" type="slidenum">
              <a:rPr lang="en-US" smtClean="0"/>
              <a:t>‹#›</a:t>
            </a:fld>
            <a:endParaRPr lang="en-US"/>
          </a:p>
        </p:txBody>
      </p:sp>
    </p:spTree>
    <p:extLst>
      <p:ext uri="{BB962C8B-B14F-4D97-AF65-F5344CB8AC3E}">
        <p14:creationId xmlns:p14="http://schemas.microsoft.com/office/powerpoint/2010/main" val="242945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B4C76-1E93-95B8-42F5-F5F59A08F1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EE4FF7-66B6-315A-7BAC-3B6326D9B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707B0-1556-71AC-69F8-EB239056D7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03A371-86F7-452E-87F7-7C7CEAB37CC1}" type="datetimeFigureOut">
              <a:rPr lang="en-US" smtClean="0"/>
              <a:t>9/24/2025</a:t>
            </a:fld>
            <a:endParaRPr lang="en-US"/>
          </a:p>
        </p:txBody>
      </p:sp>
      <p:sp>
        <p:nvSpPr>
          <p:cNvPr id="5" name="Footer Placeholder 4">
            <a:extLst>
              <a:ext uri="{FF2B5EF4-FFF2-40B4-BE49-F238E27FC236}">
                <a16:creationId xmlns:a16="http://schemas.microsoft.com/office/drawing/2014/main" id="{6E1E6ACD-9D78-8A7E-ECD6-EEF6BEAE1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F9ED6C-C620-1858-69DE-9BFDC1D83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A7542F-DFE1-45B9-9BFF-D0C2EF787946}" type="slidenum">
              <a:rPr lang="en-US" smtClean="0"/>
              <a:t>‹#›</a:t>
            </a:fld>
            <a:endParaRPr lang="en-US"/>
          </a:p>
        </p:txBody>
      </p:sp>
    </p:spTree>
    <p:extLst>
      <p:ext uri="{BB962C8B-B14F-4D97-AF65-F5344CB8AC3E}">
        <p14:creationId xmlns:p14="http://schemas.microsoft.com/office/powerpoint/2010/main" val="1002631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streamstats.usgs.gov/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C113-07F2-681E-0408-C906EAF34FB1}"/>
              </a:ext>
            </a:extLst>
          </p:cNvPr>
          <p:cNvSpPr>
            <a:spLocks noGrp="1"/>
          </p:cNvSpPr>
          <p:nvPr>
            <p:ph type="ctrTitle"/>
          </p:nvPr>
        </p:nvSpPr>
        <p:spPr/>
        <p:txBody>
          <a:bodyPr/>
          <a:lstStyle/>
          <a:p>
            <a:r>
              <a:rPr lang="en-US" dirty="0"/>
              <a:t>Sandhills Blackwater Stream Flow Comparison</a:t>
            </a:r>
          </a:p>
        </p:txBody>
      </p:sp>
      <p:sp>
        <p:nvSpPr>
          <p:cNvPr id="3" name="Subtitle 2">
            <a:extLst>
              <a:ext uri="{FF2B5EF4-FFF2-40B4-BE49-F238E27FC236}">
                <a16:creationId xmlns:a16="http://schemas.microsoft.com/office/drawing/2014/main" id="{38D357C0-954B-8852-5817-E1FCFC8CAF42}"/>
              </a:ext>
            </a:extLst>
          </p:cNvPr>
          <p:cNvSpPr>
            <a:spLocks noGrp="1"/>
          </p:cNvSpPr>
          <p:nvPr>
            <p:ph type="subTitle" idx="1"/>
          </p:nvPr>
        </p:nvSpPr>
        <p:spPr/>
        <p:txBody>
          <a:bodyPr/>
          <a:lstStyle/>
          <a:p>
            <a:r>
              <a:rPr lang="en-US" dirty="0"/>
              <a:t>Matt </a:t>
            </a:r>
            <a:r>
              <a:rPr lang="en-US" dirty="0" err="1"/>
              <a:t>Moskwik</a:t>
            </a:r>
            <a:r>
              <a:rPr lang="en-US" dirty="0"/>
              <a:t> (2017)</a:t>
            </a:r>
          </a:p>
          <a:p>
            <a:r>
              <a:rPr lang="en-US" dirty="0"/>
              <a:t>Lydie Costes (Sept. 2025)</a:t>
            </a:r>
          </a:p>
        </p:txBody>
      </p:sp>
    </p:spTree>
    <p:extLst>
      <p:ext uri="{BB962C8B-B14F-4D97-AF65-F5344CB8AC3E}">
        <p14:creationId xmlns:p14="http://schemas.microsoft.com/office/powerpoint/2010/main" val="105246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Locations</a:t>
            </a:r>
          </a:p>
        </p:txBody>
      </p:sp>
      <p:pic>
        <p:nvPicPr>
          <p:cNvPr id="12290" name="Picture 2" descr="C:\Users\mmoskwik\Desktop\Blackwater\Figures\Monitoring_p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6447" y="1413164"/>
            <a:ext cx="6218706" cy="480536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usgs gau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1" y="1973408"/>
            <a:ext cx="28098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4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04801"/>
            <a:ext cx="4572000" cy="318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238" y="3581400"/>
            <a:ext cx="4529240" cy="315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2478" y="304800"/>
            <a:ext cx="4525522" cy="315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3614" y="3581401"/>
            <a:ext cx="4529239"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24200" y="228600"/>
            <a:ext cx="1764714" cy="369332"/>
          </a:xfrm>
          <a:prstGeom prst="rect">
            <a:avLst/>
          </a:prstGeom>
          <a:solidFill>
            <a:schemeClr val="bg1"/>
          </a:solidFill>
        </p:spPr>
        <p:txBody>
          <a:bodyPr wrap="none" rtlCol="0">
            <a:spAutoFit/>
          </a:bodyPr>
          <a:lstStyle/>
          <a:p>
            <a:r>
              <a:rPr lang="en-US" dirty="0"/>
              <a:t>Drowning Creek</a:t>
            </a:r>
          </a:p>
        </p:txBody>
      </p:sp>
      <p:sp>
        <p:nvSpPr>
          <p:cNvPr id="10" name="TextBox 9"/>
          <p:cNvSpPr txBox="1"/>
          <p:nvPr/>
        </p:nvSpPr>
        <p:spPr>
          <a:xfrm>
            <a:off x="7772401" y="228600"/>
            <a:ext cx="1198983" cy="369332"/>
          </a:xfrm>
          <a:prstGeom prst="rect">
            <a:avLst/>
          </a:prstGeom>
          <a:solidFill>
            <a:schemeClr val="bg1"/>
          </a:solidFill>
        </p:spPr>
        <p:txBody>
          <a:bodyPr wrap="none" rtlCol="0">
            <a:spAutoFit/>
          </a:bodyPr>
          <a:lstStyle/>
          <a:p>
            <a:r>
              <a:rPr lang="en-US" dirty="0"/>
              <a:t>Flat Creek</a:t>
            </a:r>
          </a:p>
        </p:txBody>
      </p:sp>
      <p:sp>
        <p:nvSpPr>
          <p:cNvPr id="11" name="TextBox 10"/>
          <p:cNvSpPr txBox="1"/>
          <p:nvPr/>
        </p:nvSpPr>
        <p:spPr>
          <a:xfrm>
            <a:off x="3189987" y="3505200"/>
            <a:ext cx="1683538" cy="369332"/>
          </a:xfrm>
          <a:prstGeom prst="rect">
            <a:avLst/>
          </a:prstGeom>
          <a:solidFill>
            <a:schemeClr val="bg1"/>
          </a:solidFill>
        </p:spPr>
        <p:txBody>
          <a:bodyPr wrap="none" rtlCol="0">
            <a:spAutoFit/>
          </a:bodyPr>
          <a:lstStyle/>
          <a:p>
            <a:r>
              <a:rPr lang="en-US" dirty="0"/>
              <a:t>Rockfish Creek</a:t>
            </a:r>
          </a:p>
        </p:txBody>
      </p:sp>
      <p:sp>
        <p:nvSpPr>
          <p:cNvPr id="12" name="TextBox 11"/>
          <p:cNvSpPr txBox="1"/>
          <p:nvPr/>
        </p:nvSpPr>
        <p:spPr>
          <a:xfrm>
            <a:off x="7848600" y="3505200"/>
            <a:ext cx="1227580" cy="369332"/>
          </a:xfrm>
          <a:prstGeom prst="rect">
            <a:avLst/>
          </a:prstGeom>
          <a:solidFill>
            <a:schemeClr val="bg1"/>
          </a:solidFill>
        </p:spPr>
        <p:txBody>
          <a:bodyPr wrap="none" rtlCol="0">
            <a:spAutoFit/>
          </a:bodyPr>
          <a:lstStyle/>
          <a:p>
            <a:r>
              <a:rPr lang="en-US" dirty="0"/>
              <a:t>Little River</a:t>
            </a:r>
          </a:p>
        </p:txBody>
      </p:sp>
      <p:sp>
        <p:nvSpPr>
          <p:cNvPr id="2" name="TextBox 1"/>
          <p:cNvSpPr txBox="1"/>
          <p:nvPr/>
        </p:nvSpPr>
        <p:spPr>
          <a:xfrm>
            <a:off x="2582067" y="2680179"/>
            <a:ext cx="780278" cy="523220"/>
          </a:xfrm>
          <a:prstGeom prst="rect">
            <a:avLst/>
          </a:prstGeom>
          <a:noFill/>
        </p:spPr>
        <p:txBody>
          <a:bodyPr wrap="none" rtlCol="0">
            <a:spAutoFit/>
          </a:bodyPr>
          <a:lstStyle/>
          <a:p>
            <a:pPr algn="ctr"/>
            <a:r>
              <a:rPr lang="en-US" sz="1400" dirty="0"/>
              <a:t>1940</a:t>
            </a:r>
          </a:p>
          <a:p>
            <a:pPr algn="ctr"/>
            <a:r>
              <a:rPr lang="en-US" sz="1400" dirty="0"/>
              <a:t>190 </a:t>
            </a:r>
            <a:r>
              <a:rPr lang="en-US" sz="1400" dirty="0" err="1"/>
              <a:t>cfs</a:t>
            </a:r>
            <a:r>
              <a:rPr lang="en-US" sz="1400" dirty="0"/>
              <a:t> </a:t>
            </a:r>
          </a:p>
        </p:txBody>
      </p:sp>
      <p:sp>
        <p:nvSpPr>
          <p:cNvPr id="14" name="TextBox 13"/>
          <p:cNvSpPr txBox="1"/>
          <p:nvPr/>
        </p:nvSpPr>
        <p:spPr>
          <a:xfrm>
            <a:off x="3937395" y="2703038"/>
            <a:ext cx="780278" cy="523220"/>
          </a:xfrm>
          <a:prstGeom prst="rect">
            <a:avLst/>
          </a:prstGeom>
          <a:noFill/>
        </p:spPr>
        <p:txBody>
          <a:bodyPr wrap="none" rtlCol="0">
            <a:spAutoFit/>
          </a:bodyPr>
          <a:lstStyle/>
          <a:p>
            <a:pPr algn="ctr"/>
            <a:r>
              <a:rPr lang="en-US" sz="1400" dirty="0"/>
              <a:t>2016</a:t>
            </a:r>
          </a:p>
          <a:p>
            <a:pPr algn="ctr"/>
            <a:r>
              <a:rPr lang="en-US" sz="1400" dirty="0"/>
              <a:t>156 </a:t>
            </a:r>
            <a:r>
              <a:rPr lang="en-US" sz="1400" dirty="0" err="1"/>
              <a:t>cfs</a:t>
            </a:r>
            <a:r>
              <a:rPr lang="en-US" sz="1400" dirty="0"/>
              <a:t> </a:t>
            </a:r>
          </a:p>
        </p:txBody>
      </p:sp>
      <p:sp>
        <p:nvSpPr>
          <p:cNvPr id="7" name="Right Arrow 6"/>
          <p:cNvSpPr/>
          <p:nvPr/>
        </p:nvSpPr>
        <p:spPr>
          <a:xfrm>
            <a:off x="3420501" y="2980125"/>
            <a:ext cx="4446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41780" y="2647640"/>
            <a:ext cx="684098" cy="523220"/>
          </a:xfrm>
          <a:prstGeom prst="rect">
            <a:avLst/>
          </a:prstGeom>
          <a:noFill/>
        </p:spPr>
        <p:txBody>
          <a:bodyPr wrap="none" rtlCol="0">
            <a:spAutoFit/>
          </a:bodyPr>
          <a:lstStyle/>
          <a:p>
            <a:pPr algn="ctr"/>
            <a:r>
              <a:rPr lang="en-US" sz="1400" dirty="0"/>
              <a:t>1969</a:t>
            </a:r>
          </a:p>
          <a:p>
            <a:pPr algn="ctr"/>
            <a:r>
              <a:rPr lang="en-US" sz="1400" dirty="0"/>
              <a:t>11 </a:t>
            </a:r>
            <a:r>
              <a:rPr lang="en-US" sz="1400" dirty="0" err="1"/>
              <a:t>cfs</a:t>
            </a:r>
            <a:r>
              <a:rPr lang="en-US" sz="1400" dirty="0"/>
              <a:t> </a:t>
            </a:r>
          </a:p>
        </p:txBody>
      </p:sp>
      <p:sp>
        <p:nvSpPr>
          <p:cNvPr id="17" name="TextBox 16"/>
          <p:cNvSpPr txBox="1"/>
          <p:nvPr/>
        </p:nvSpPr>
        <p:spPr>
          <a:xfrm>
            <a:off x="8245198" y="2670499"/>
            <a:ext cx="587918" cy="523220"/>
          </a:xfrm>
          <a:prstGeom prst="rect">
            <a:avLst/>
          </a:prstGeom>
          <a:noFill/>
        </p:spPr>
        <p:txBody>
          <a:bodyPr wrap="none" rtlCol="0">
            <a:spAutoFit/>
          </a:bodyPr>
          <a:lstStyle/>
          <a:p>
            <a:pPr algn="ctr"/>
            <a:r>
              <a:rPr lang="en-US" sz="1400" dirty="0"/>
              <a:t>2016</a:t>
            </a:r>
          </a:p>
          <a:p>
            <a:pPr algn="ctr"/>
            <a:r>
              <a:rPr lang="en-US" sz="1400" dirty="0"/>
              <a:t>8 </a:t>
            </a:r>
            <a:r>
              <a:rPr lang="en-US" sz="1400" dirty="0" err="1"/>
              <a:t>cfs</a:t>
            </a:r>
            <a:r>
              <a:rPr lang="en-US" sz="1400" dirty="0"/>
              <a:t> </a:t>
            </a:r>
          </a:p>
        </p:txBody>
      </p:sp>
      <p:sp>
        <p:nvSpPr>
          <p:cNvPr id="18" name="Right Arrow 17"/>
          <p:cNvSpPr/>
          <p:nvPr/>
        </p:nvSpPr>
        <p:spPr>
          <a:xfrm>
            <a:off x="7632125" y="2947586"/>
            <a:ext cx="4446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952131" y="5920741"/>
            <a:ext cx="780278" cy="523220"/>
          </a:xfrm>
          <a:prstGeom prst="rect">
            <a:avLst/>
          </a:prstGeom>
          <a:noFill/>
        </p:spPr>
        <p:txBody>
          <a:bodyPr wrap="none" rtlCol="0">
            <a:spAutoFit/>
          </a:bodyPr>
          <a:lstStyle/>
          <a:p>
            <a:pPr algn="ctr"/>
            <a:r>
              <a:rPr lang="en-US" sz="1400" dirty="0"/>
              <a:t>1989</a:t>
            </a:r>
          </a:p>
          <a:p>
            <a:pPr algn="ctr"/>
            <a:r>
              <a:rPr lang="en-US" sz="1400" dirty="0"/>
              <a:t>105 </a:t>
            </a:r>
            <a:r>
              <a:rPr lang="en-US" sz="1400" dirty="0" err="1"/>
              <a:t>cfs</a:t>
            </a:r>
            <a:r>
              <a:rPr lang="en-US" sz="1400" dirty="0"/>
              <a:t> </a:t>
            </a:r>
          </a:p>
        </p:txBody>
      </p:sp>
      <p:sp>
        <p:nvSpPr>
          <p:cNvPr id="20" name="TextBox 19"/>
          <p:cNvSpPr txBox="1"/>
          <p:nvPr/>
        </p:nvSpPr>
        <p:spPr>
          <a:xfrm>
            <a:off x="3355548" y="5943600"/>
            <a:ext cx="684098" cy="523220"/>
          </a:xfrm>
          <a:prstGeom prst="rect">
            <a:avLst/>
          </a:prstGeom>
          <a:noFill/>
        </p:spPr>
        <p:txBody>
          <a:bodyPr wrap="none" rtlCol="0">
            <a:spAutoFit/>
          </a:bodyPr>
          <a:lstStyle/>
          <a:p>
            <a:pPr algn="ctr"/>
            <a:r>
              <a:rPr lang="en-US" sz="1400" dirty="0"/>
              <a:t>2016</a:t>
            </a:r>
          </a:p>
          <a:p>
            <a:pPr algn="ctr"/>
            <a:r>
              <a:rPr lang="en-US" sz="1400" dirty="0"/>
              <a:t>86 </a:t>
            </a:r>
            <a:r>
              <a:rPr lang="en-US" sz="1400" dirty="0" err="1"/>
              <a:t>cfs</a:t>
            </a:r>
            <a:r>
              <a:rPr lang="en-US" sz="1400" dirty="0"/>
              <a:t> </a:t>
            </a:r>
          </a:p>
        </p:txBody>
      </p:sp>
      <p:sp>
        <p:nvSpPr>
          <p:cNvPr id="21" name="Right Arrow 20"/>
          <p:cNvSpPr/>
          <p:nvPr/>
        </p:nvSpPr>
        <p:spPr>
          <a:xfrm>
            <a:off x="2790565" y="6220687"/>
            <a:ext cx="4446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562044" y="4038600"/>
            <a:ext cx="780278" cy="523220"/>
          </a:xfrm>
          <a:prstGeom prst="rect">
            <a:avLst/>
          </a:prstGeom>
          <a:noFill/>
        </p:spPr>
        <p:txBody>
          <a:bodyPr wrap="none" rtlCol="0">
            <a:spAutoFit/>
          </a:bodyPr>
          <a:lstStyle/>
          <a:p>
            <a:pPr algn="ctr"/>
            <a:r>
              <a:rPr lang="en-US" sz="1400" dirty="0"/>
              <a:t>2003</a:t>
            </a:r>
          </a:p>
          <a:p>
            <a:pPr algn="ctr"/>
            <a:r>
              <a:rPr lang="en-US" sz="1400" dirty="0"/>
              <a:t>389 </a:t>
            </a:r>
            <a:r>
              <a:rPr lang="en-US" sz="1400" dirty="0" err="1"/>
              <a:t>cfs</a:t>
            </a:r>
            <a:r>
              <a:rPr lang="en-US" sz="1400" dirty="0"/>
              <a:t> </a:t>
            </a:r>
          </a:p>
        </p:txBody>
      </p:sp>
      <p:sp>
        <p:nvSpPr>
          <p:cNvPr id="23" name="TextBox 22"/>
          <p:cNvSpPr txBox="1"/>
          <p:nvPr/>
        </p:nvSpPr>
        <p:spPr>
          <a:xfrm>
            <a:off x="8057648" y="4038600"/>
            <a:ext cx="780278" cy="523220"/>
          </a:xfrm>
          <a:prstGeom prst="rect">
            <a:avLst/>
          </a:prstGeom>
          <a:noFill/>
        </p:spPr>
        <p:txBody>
          <a:bodyPr wrap="none" rtlCol="0">
            <a:spAutoFit/>
          </a:bodyPr>
          <a:lstStyle/>
          <a:p>
            <a:pPr algn="ctr"/>
            <a:r>
              <a:rPr lang="en-US" sz="1400" dirty="0"/>
              <a:t>2006</a:t>
            </a:r>
          </a:p>
          <a:p>
            <a:pPr algn="ctr"/>
            <a:r>
              <a:rPr lang="en-US" sz="1400" dirty="0"/>
              <a:t>323 </a:t>
            </a:r>
            <a:r>
              <a:rPr lang="en-US" sz="1400" dirty="0" err="1"/>
              <a:t>cfs</a:t>
            </a:r>
            <a:r>
              <a:rPr lang="en-US" sz="1400" dirty="0"/>
              <a:t> </a:t>
            </a:r>
          </a:p>
        </p:txBody>
      </p:sp>
      <p:sp>
        <p:nvSpPr>
          <p:cNvPr id="24" name="Right Arrow 23"/>
          <p:cNvSpPr/>
          <p:nvPr/>
        </p:nvSpPr>
        <p:spPr>
          <a:xfrm>
            <a:off x="7456943" y="4252396"/>
            <a:ext cx="4446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B29D441-1744-30EB-5F63-A0EB469416BB}"/>
              </a:ext>
            </a:extLst>
          </p:cNvPr>
          <p:cNvSpPr>
            <a:spLocks noGrp="1"/>
          </p:cNvSpPr>
          <p:nvPr>
            <p:ph type="title"/>
          </p:nvPr>
        </p:nvSpPr>
        <p:spPr>
          <a:xfrm rot="16200000">
            <a:off x="-3031824" y="2186349"/>
            <a:ext cx="7770091" cy="1325563"/>
          </a:xfrm>
        </p:spPr>
        <p:txBody>
          <a:bodyPr>
            <a:normAutofit/>
          </a:bodyPr>
          <a:lstStyle/>
          <a:p>
            <a:r>
              <a:rPr lang="en-US" sz="2800" dirty="0"/>
              <a:t>Baseflow Index Comparisons of Four Streams</a:t>
            </a:r>
            <a:br>
              <a:rPr lang="en-US" sz="2800" dirty="0"/>
            </a:br>
            <a:r>
              <a:rPr lang="en-US" sz="2800" dirty="0"/>
              <a:t>by M. </a:t>
            </a:r>
            <a:r>
              <a:rPr lang="en-US" sz="2800" dirty="0" err="1"/>
              <a:t>Moskwik</a:t>
            </a:r>
            <a:r>
              <a:rPr lang="en-US" sz="2800" dirty="0"/>
              <a:t> in 2017</a:t>
            </a:r>
          </a:p>
        </p:txBody>
      </p:sp>
    </p:spTree>
    <p:extLst>
      <p:ext uri="{BB962C8B-B14F-4D97-AF65-F5344CB8AC3E}">
        <p14:creationId xmlns:p14="http://schemas.microsoft.com/office/powerpoint/2010/main" val="397165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168E-4974-D7D1-A78D-FDCED95C31E7}"/>
              </a:ext>
            </a:extLst>
          </p:cNvPr>
          <p:cNvSpPr>
            <a:spLocks noGrp="1"/>
          </p:cNvSpPr>
          <p:nvPr>
            <p:ph type="title"/>
          </p:nvPr>
        </p:nvSpPr>
        <p:spPr>
          <a:xfrm>
            <a:off x="838200" y="272765"/>
            <a:ext cx="10515600" cy="1325563"/>
          </a:xfrm>
        </p:spPr>
        <p:txBody>
          <a:bodyPr>
            <a:normAutofit/>
          </a:bodyPr>
          <a:lstStyle/>
          <a:p>
            <a:r>
              <a:rPr lang="en-US" sz="2800" dirty="0"/>
              <a:t>Baseflow of Lower Little River and Drowning Creek, 2002-2025</a:t>
            </a:r>
          </a:p>
        </p:txBody>
      </p:sp>
      <p:pic>
        <p:nvPicPr>
          <p:cNvPr id="5" name="Content Placeholder 4">
            <a:extLst>
              <a:ext uri="{FF2B5EF4-FFF2-40B4-BE49-F238E27FC236}">
                <a16:creationId xmlns:a16="http://schemas.microsoft.com/office/drawing/2014/main" id="{750257AC-978F-008E-9F2E-6EE79A9634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205106" y="1598328"/>
            <a:ext cx="5342083" cy="4092295"/>
          </a:xfrm>
        </p:spPr>
      </p:pic>
      <p:pic>
        <p:nvPicPr>
          <p:cNvPr id="7" name="Picture 6">
            <a:extLst>
              <a:ext uri="{FF2B5EF4-FFF2-40B4-BE49-F238E27FC236}">
                <a16:creationId xmlns:a16="http://schemas.microsoft.com/office/drawing/2014/main" id="{D2BAF6BF-5F67-3639-886D-113C7E60F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4813" y="1598328"/>
            <a:ext cx="5342083" cy="4092295"/>
          </a:xfrm>
          <a:prstGeom prst="rect">
            <a:avLst/>
          </a:prstGeom>
        </p:spPr>
      </p:pic>
      <p:sp>
        <p:nvSpPr>
          <p:cNvPr id="8" name="Title 1">
            <a:extLst>
              <a:ext uri="{FF2B5EF4-FFF2-40B4-BE49-F238E27FC236}">
                <a16:creationId xmlns:a16="http://schemas.microsoft.com/office/drawing/2014/main" id="{A207C72C-93E6-BE3B-D14F-B68A690AABB3}"/>
              </a:ext>
            </a:extLst>
          </p:cNvPr>
          <p:cNvSpPr txBox="1">
            <a:spLocks/>
          </p:cNvSpPr>
          <p:nvPr/>
        </p:nvSpPr>
        <p:spPr>
          <a:xfrm>
            <a:off x="731837" y="5905499"/>
            <a:ext cx="10728325" cy="5631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Both baseflows look fairly stable over this time period.</a:t>
            </a:r>
          </a:p>
          <a:p>
            <a:r>
              <a:rPr lang="en-US" sz="1800" dirty="0"/>
              <a:t>Because the Manchester Road gage only has 23 years of data, let’s check one of LLR’s tributaries, Flat Creek. </a:t>
            </a:r>
          </a:p>
        </p:txBody>
      </p:sp>
    </p:spTree>
    <p:extLst>
      <p:ext uri="{BB962C8B-B14F-4D97-AF65-F5344CB8AC3E}">
        <p14:creationId xmlns:p14="http://schemas.microsoft.com/office/powerpoint/2010/main" val="7859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9F3C-CA6D-B889-D88C-E29D7C10CDD0}"/>
              </a:ext>
            </a:extLst>
          </p:cNvPr>
          <p:cNvSpPr>
            <a:spLocks noGrp="1"/>
          </p:cNvSpPr>
          <p:nvPr>
            <p:ph type="title"/>
          </p:nvPr>
        </p:nvSpPr>
        <p:spPr>
          <a:xfrm>
            <a:off x="838200" y="272765"/>
            <a:ext cx="10515600" cy="1325563"/>
          </a:xfrm>
        </p:spPr>
        <p:txBody>
          <a:bodyPr>
            <a:normAutofit/>
          </a:bodyPr>
          <a:lstStyle/>
          <a:p>
            <a:r>
              <a:rPr lang="en-US" sz="2800" dirty="0"/>
              <a:t>Baseflow of Flat Creek and Drowning Creek, 1968-present</a:t>
            </a:r>
          </a:p>
        </p:txBody>
      </p:sp>
      <p:pic>
        <p:nvPicPr>
          <p:cNvPr id="15" name="Content Placeholder 14">
            <a:extLst>
              <a:ext uri="{FF2B5EF4-FFF2-40B4-BE49-F238E27FC236}">
                <a16:creationId xmlns:a16="http://schemas.microsoft.com/office/drawing/2014/main" id="{8A7B278F-7DED-B404-E773-88E303DD73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17105" y="1598328"/>
            <a:ext cx="5342083" cy="4092295"/>
          </a:xfrm>
        </p:spPr>
      </p:pic>
      <p:pic>
        <p:nvPicPr>
          <p:cNvPr id="19" name="Picture 18" descr="A graph showing the growth of water&#10;&#10;AI-generated content may be incorrect.">
            <a:extLst>
              <a:ext uri="{FF2B5EF4-FFF2-40B4-BE49-F238E27FC236}">
                <a16:creationId xmlns:a16="http://schemas.microsoft.com/office/drawing/2014/main" id="{8F482B40-9C38-BE35-5405-56188BDDB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813" y="1598327"/>
            <a:ext cx="5342083" cy="4092295"/>
          </a:xfrm>
          <a:prstGeom prst="rect">
            <a:avLst/>
          </a:prstGeom>
        </p:spPr>
      </p:pic>
      <p:sp>
        <p:nvSpPr>
          <p:cNvPr id="20" name="Title 1">
            <a:extLst>
              <a:ext uri="{FF2B5EF4-FFF2-40B4-BE49-F238E27FC236}">
                <a16:creationId xmlns:a16="http://schemas.microsoft.com/office/drawing/2014/main" id="{81E43B15-F0B4-C833-2721-37D133B7803F}"/>
              </a:ext>
            </a:extLst>
          </p:cNvPr>
          <p:cNvSpPr txBox="1">
            <a:spLocks/>
          </p:cNvSpPr>
          <p:nvPr/>
        </p:nvSpPr>
        <p:spPr>
          <a:xfrm>
            <a:off x="1538287" y="5850944"/>
            <a:ext cx="9389052" cy="734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Both streams have experienced a decline in baseflows since 1968, but the decline is steeper for DC. </a:t>
            </a:r>
          </a:p>
          <a:p>
            <a:r>
              <a:rPr lang="en-US" sz="1800" dirty="0"/>
              <a:t>Next, let’s look at flow trends.</a:t>
            </a:r>
          </a:p>
        </p:txBody>
      </p:sp>
    </p:spTree>
    <p:extLst>
      <p:ext uri="{BB962C8B-B14F-4D97-AF65-F5344CB8AC3E}">
        <p14:creationId xmlns:p14="http://schemas.microsoft.com/office/powerpoint/2010/main" val="122243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EEBD3-184A-B4E7-49F1-81731DE17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40B0D-41A5-B0E7-5912-05C22A2A4DB3}"/>
              </a:ext>
            </a:extLst>
          </p:cNvPr>
          <p:cNvSpPr>
            <a:spLocks noGrp="1"/>
          </p:cNvSpPr>
          <p:nvPr>
            <p:ph type="title"/>
          </p:nvPr>
        </p:nvSpPr>
        <p:spPr>
          <a:xfrm>
            <a:off x="838200" y="272765"/>
            <a:ext cx="10515600" cy="1325563"/>
          </a:xfrm>
        </p:spPr>
        <p:txBody>
          <a:bodyPr>
            <a:normAutofit/>
          </a:bodyPr>
          <a:lstStyle/>
          <a:p>
            <a:r>
              <a:rPr lang="en-US" sz="2800" dirty="0"/>
              <a:t>Flow Trend of Flat Creek and Drowning Creek, 1968-present</a:t>
            </a:r>
          </a:p>
        </p:txBody>
      </p:sp>
      <p:pic>
        <p:nvPicPr>
          <p:cNvPr id="15" name="Content Placeholder 14">
            <a:extLst>
              <a:ext uri="{FF2B5EF4-FFF2-40B4-BE49-F238E27FC236}">
                <a16:creationId xmlns:a16="http://schemas.microsoft.com/office/drawing/2014/main" id="{AD0A7800-E9D6-EACF-35F1-F999E3E617B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17105" y="1598328"/>
            <a:ext cx="5342083" cy="4092295"/>
          </a:xfrm>
        </p:spPr>
      </p:pic>
      <p:pic>
        <p:nvPicPr>
          <p:cNvPr id="19" name="Picture 18">
            <a:extLst>
              <a:ext uri="{FF2B5EF4-FFF2-40B4-BE49-F238E27FC236}">
                <a16:creationId xmlns:a16="http://schemas.microsoft.com/office/drawing/2014/main" id="{B28B4F46-91C6-9A3E-10D7-6C3FCD58B6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2813" y="1598327"/>
            <a:ext cx="5342083" cy="4092295"/>
          </a:xfrm>
          <a:prstGeom prst="rect">
            <a:avLst/>
          </a:prstGeom>
        </p:spPr>
      </p:pic>
      <p:sp>
        <p:nvSpPr>
          <p:cNvPr id="20" name="Title 1">
            <a:extLst>
              <a:ext uri="{FF2B5EF4-FFF2-40B4-BE49-F238E27FC236}">
                <a16:creationId xmlns:a16="http://schemas.microsoft.com/office/drawing/2014/main" id="{7EED4F52-6782-CCE2-538B-F1ADD0D6FA8E}"/>
              </a:ext>
            </a:extLst>
          </p:cNvPr>
          <p:cNvSpPr txBox="1">
            <a:spLocks/>
          </p:cNvSpPr>
          <p:nvPr/>
        </p:nvSpPr>
        <p:spPr>
          <a:xfrm>
            <a:off x="1538287" y="5850944"/>
            <a:ext cx="9389052" cy="734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Both streams have experienced a decline in flow trend since 1968, but the decline is steeper for DC. </a:t>
            </a:r>
          </a:p>
          <a:p>
            <a:r>
              <a:rPr lang="en-US" sz="1800" dirty="0"/>
              <a:t>Next, let’s look at minimum flows.</a:t>
            </a:r>
          </a:p>
        </p:txBody>
      </p:sp>
    </p:spTree>
    <p:extLst>
      <p:ext uri="{BB962C8B-B14F-4D97-AF65-F5344CB8AC3E}">
        <p14:creationId xmlns:p14="http://schemas.microsoft.com/office/powerpoint/2010/main" val="366939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202C-7766-216A-000D-552594A89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15544-4FEC-8A93-58FF-4340D7C4F18E}"/>
              </a:ext>
            </a:extLst>
          </p:cNvPr>
          <p:cNvSpPr>
            <a:spLocks noGrp="1"/>
          </p:cNvSpPr>
          <p:nvPr>
            <p:ph type="title"/>
          </p:nvPr>
        </p:nvSpPr>
        <p:spPr>
          <a:xfrm>
            <a:off x="838200" y="272765"/>
            <a:ext cx="10515600" cy="1325563"/>
          </a:xfrm>
        </p:spPr>
        <p:txBody>
          <a:bodyPr>
            <a:normAutofit/>
          </a:bodyPr>
          <a:lstStyle/>
          <a:p>
            <a:r>
              <a:rPr lang="en-US" sz="2800" dirty="0"/>
              <a:t>7-Day Minimum: Flat Creek and Drowning Creek, 1969-2025</a:t>
            </a:r>
          </a:p>
        </p:txBody>
      </p:sp>
      <p:pic>
        <p:nvPicPr>
          <p:cNvPr id="5" name="Content Placeholder 4">
            <a:extLst>
              <a:ext uri="{FF2B5EF4-FFF2-40B4-BE49-F238E27FC236}">
                <a16:creationId xmlns:a16="http://schemas.microsoft.com/office/drawing/2014/main" id="{F340AB96-082B-2F77-1339-58DEBBEAA77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205106" y="1598327"/>
            <a:ext cx="5342083" cy="4092295"/>
          </a:xfrm>
        </p:spPr>
      </p:pic>
      <p:pic>
        <p:nvPicPr>
          <p:cNvPr id="7" name="Picture 6">
            <a:extLst>
              <a:ext uri="{FF2B5EF4-FFF2-40B4-BE49-F238E27FC236}">
                <a16:creationId xmlns:a16="http://schemas.microsoft.com/office/drawing/2014/main" id="{F840F73C-0D04-9C7E-4013-A8D2FAE490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4813" y="1598328"/>
            <a:ext cx="5342083" cy="4092295"/>
          </a:xfrm>
          <a:prstGeom prst="rect">
            <a:avLst/>
          </a:prstGeom>
        </p:spPr>
      </p:pic>
      <p:sp>
        <p:nvSpPr>
          <p:cNvPr id="3" name="Title 1">
            <a:extLst>
              <a:ext uri="{FF2B5EF4-FFF2-40B4-BE49-F238E27FC236}">
                <a16:creationId xmlns:a16="http://schemas.microsoft.com/office/drawing/2014/main" id="{5A5A8957-BBA5-8EEA-122B-29A5CF497CBC}"/>
              </a:ext>
            </a:extLst>
          </p:cNvPr>
          <p:cNvSpPr txBox="1">
            <a:spLocks/>
          </p:cNvSpPr>
          <p:nvPr/>
        </p:nvSpPr>
        <p:spPr>
          <a:xfrm>
            <a:off x="1536952" y="6003633"/>
            <a:ext cx="9118095" cy="5631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Both streams have had a decline in minimum (7-day average) flows, though DC is a bit steeper. </a:t>
            </a:r>
          </a:p>
          <a:p>
            <a:r>
              <a:rPr lang="en-US" sz="1800" dirty="0"/>
              <a:t>Note that the 2025 data are incomplete (graphs made in September, flows currently declining). </a:t>
            </a:r>
          </a:p>
        </p:txBody>
      </p:sp>
    </p:spTree>
    <p:extLst>
      <p:ext uri="{BB962C8B-B14F-4D97-AF65-F5344CB8AC3E}">
        <p14:creationId xmlns:p14="http://schemas.microsoft.com/office/powerpoint/2010/main" val="227527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DE40-CBFC-B589-D9C9-EEC10F8BC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A9B23-56D3-377C-ED2A-9EF6A3834F8F}"/>
              </a:ext>
            </a:extLst>
          </p:cNvPr>
          <p:cNvSpPr>
            <a:spLocks noGrp="1"/>
          </p:cNvSpPr>
          <p:nvPr>
            <p:ph type="title"/>
          </p:nvPr>
        </p:nvSpPr>
        <p:spPr>
          <a:xfrm>
            <a:off x="529295" y="272766"/>
            <a:ext cx="10824505" cy="931046"/>
          </a:xfrm>
        </p:spPr>
        <p:txBody>
          <a:bodyPr>
            <a:normAutofit/>
          </a:bodyPr>
          <a:lstStyle/>
          <a:p>
            <a:r>
              <a:rPr lang="en-US" sz="2800" dirty="0"/>
              <a:t>How about flooding: how does flooding compare in the two watersheds?</a:t>
            </a:r>
          </a:p>
        </p:txBody>
      </p:sp>
      <p:sp>
        <p:nvSpPr>
          <p:cNvPr id="3" name="Title 1">
            <a:extLst>
              <a:ext uri="{FF2B5EF4-FFF2-40B4-BE49-F238E27FC236}">
                <a16:creationId xmlns:a16="http://schemas.microsoft.com/office/drawing/2014/main" id="{E09DA2AE-AB81-FB75-4DC2-6ABBFD65F925}"/>
              </a:ext>
            </a:extLst>
          </p:cNvPr>
          <p:cNvSpPr txBox="1">
            <a:spLocks/>
          </p:cNvSpPr>
          <p:nvPr/>
        </p:nvSpPr>
        <p:spPr>
          <a:xfrm>
            <a:off x="135221" y="5532943"/>
            <a:ext cx="7500704" cy="113061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DC has had 3 days of minor flooding since 1996. DC is a smaller basin delineated from the US 1 gage (see table). Also, the wide floodplains of DC mean that it is better equipped to retain floodwaters and less prone to extreme flooding, at least at this point in the watershed. The downstream Lumber River does have a history of problematic flood events, but those issues are not addressed by the scope of this study. </a:t>
            </a:r>
          </a:p>
        </p:txBody>
      </p:sp>
      <p:pic>
        <p:nvPicPr>
          <p:cNvPr id="6" name="Picture 5" descr="A graph with red and blue dots&#10;&#10;AI-generated content may be incorrect.">
            <a:extLst>
              <a:ext uri="{FF2B5EF4-FFF2-40B4-BE49-F238E27FC236}">
                <a16:creationId xmlns:a16="http://schemas.microsoft.com/office/drawing/2014/main" id="{DA1F4B75-F00E-7B30-4C7A-755D739E6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21" y="1325057"/>
            <a:ext cx="6683319" cy="4023709"/>
          </a:xfrm>
          <a:prstGeom prst="rect">
            <a:avLst/>
          </a:prstGeom>
        </p:spPr>
      </p:pic>
      <p:pic>
        <p:nvPicPr>
          <p:cNvPr id="11" name="Picture 10">
            <a:extLst>
              <a:ext uri="{FF2B5EF4-FFF2-40B4-BE49-F238E27FC236}">
                <a16:creationId xmlns:a16="http://schemas.microsoft.com/office/drawing/2014/main" id="{AF568CB2-8AB5-26C5-106C-45078BE25C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04228" y="1325057"/>
            <a:ext cx="5252550" cy="4023709"/>
          </a:xfrm>
          <a:prstGeom prst="rect">
            <a:avLst/>
          </a:prstGeom>
        </p:spPr>
      </p:pic>
      <p:sp>
        <p:nvSpPr>
          <p:cNvPr id="12" name="Title 1">
            <a:extLst>
              <a:ext uri="{FF2B5EF4-FFF2-40B4-BE49-F238E27FC236}">
                <a16:creationId xmlns:a16="http://schemas.microsoft.com/office/drawing/2014/main" id="{7BBCA64F-D26A-8E5E-5E4F-382D3FDC7480}"/>
              </a:ext>
            </a:extLst>
          </p:cNvPr>
          <p:cNvSpPr txBox="1">
            <a:spLocks/>
          </p:cNvSpPr>
          <p:nvPr/>
        </p:nvSpPr>
        <p:spPr>
          <a:xfrm>
            <a:off x="529295" y="1203811"/>
            <a:ext cx="4336996" cy="24249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Lower Little River (Manchester) Flood Days</a:t>
            </a:r>
          </a:p>
        </p:txBody>
      </p:sp>
      <p:sp>
        <p:nvSpPr>
          <p:cNvPr id="13" name="Title 1">
            <a:extLst>
              <a:ext uri="{FF2B5EF4-FFF2-40B4-BE49-F238E27FC236}">
                <a16:creationId xmlns:a16="http://schemas.microsoft.com/office/drawing/2014/main" id="{8B2DFF43-84FC-A6CC-FAE4-2DF740B7499E}"/>
              </a:ext>
            </a:extLst>
          </p:cNvPr>
          <p:cNvSpPr txBox="1">
            <a:spLocks/>
          </p:cNvSpPr>
          <p:nvPr/>
        </p:nvSpPr>
        <p:spPr>
          <a:xfrm>
            <a:off x="7198302" y="1203811"/>
            <a:ext cx="4336996" cy="24249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Drowning Creek (Hwy 1) Flood Days</a:t>
            </a:r>
          </a:p>
        </p:txBody>
      </p:sp>
      <p:graphicFrame>
        <p:nvGraphicFramePr>
          <p:cNvPr id="14" name="Table 13">
            <a:extLst>
              <a:ext uri="{FF2B5EF4-FFF2-40B4-BE49-F238E27FC236}">
                <a16:creationId xmlns:a16="http://schemas.microsoft.com/office/drawing/2014/main" id="{9B80A1A3-8B13-77F0-5B1E-A1DF321082E7}"/>
              </a:ext>
            </a:extLst>
          </p:cNvPr>
          <p:cNvGraphicFramePr>
            <a:graphicFrameLocks noGrp="1"/>
          </p:cNvGraphicFramePr>
          <p:nvPr>
            <p:extLst>
              <p:ext uri="{D42A27DB-BD31-4B8C-83A1-F6EECF244321}">
                <p14:modId xmlns:p14="http://schemas.microsoft.com/office/powerpoint/2010/main" val="3688210408"/>
              </p:ext>
            </p:extLst>
          </p:nvPr>
        </p:nvGraphicFramePr>
        <p:xfrm>
          <a:off x="7904285" y="5532943"/>
          <a:ext cx="4062972" cy="931047"/>
        </p:xfrm>
        <a:graphic>
          <a:graphicData uri="http://schemas.openxmlformats.org/drawingml/2006/table">
            <a:tbl>
              <a:tblPr firstRow="1" bandRow="1">
                <a:tableStyleId>{7E9639D4-E3E2-4D34-9284-5A2195B3D0D7}</a:tableStyleId>
              </a:tblPr>
              <a:tblGrid>
                <a:gridCol w="1354324">
                  <a:extLst>
                    <a:ext uri="{9D8B030D-6E8A-4147-A177-3AD203B41FA5}">
                      <a16:colId xmlns:a16="http://schemas.microsoft.com/office/drawing/2014/main" val="2850239850"/>
                    </a:ext>
                  </a:extLst>
                </a:gridCol>
                <a:gridCol w="1354324">
                  <a:extLst>
                    <a:ext uri="{9D8B030D-6E8A-4147-A177-3AD203B41FA5}">
                      <a16:colId xmlns:a16="http://schemas.microsoft.com/office/drawing/2014/main" val="1753960072"/>
                    </a:ext>
                  </a:extLst>
                </a:gridCol>
                <a:gridCol w="1354324">
                  <a:extLst>
                    <a:ext uri="{9D8B030D-6E8A-4147-A177-3AD203B41FA5}">
                      <a16:colId xmlns:a16="http://schemas.microsoft.com/office/drawing/2014/main" val="327769254"/>
                    </a:ext>
                  </a:extLst>
                </a:gridCol>
              </a:tblGrid>
              <a:tr h="310349">
                <a:tc>
                  <a:txBody>
                    <a:bodyPr/>
                    <a:lstStyle/>
                    <a:p>
                      <a:r>
                        <a:rPr lang="en-US" sz="1400" dirty="0"/>
                        <a:t>Stream</a:t>
                      </a:r>
                    </a:p>
                  </a:txBody>
                  <a:tcPr>
                    <a:solidFill>
                      <a:schemeClr val="tx1">
                        <a:lumMod val="50000"/>
                        <a:lumOff val="50000"/>
                      </a:schemeClr>
                    </a:solidFill>
                  </a:tcPr>
                </a:tc>
                <a:tc>
                  <a:txBody>
                    <a:bodyPr/>
                    <a:lstStyle/>
                    <a:p>
                      <a:r>
                        <a:rPr lang="en-US" sz="1400" dirty="0"/>
                        <a:t>Basin Size*</a:t>
                      </a:r>
                    </a:p>
                  </a:txBody>
                  <a:tcPr>
                    <a:solidFill>
                      <a:schemeClr val="tx1">
                        <a:lumMod val="50000"/>
                        <a:lumOff val="50000"/>
                      </a:schemeClr>
                    </a:solidFill>
                  </a:tcPr>
                </a:tc>
                <a:tc>
                  <a:txBody>
                    <a:bodyPr/>
                    <a:lstStyle/>
                    <a:p>
                      <a:r>
                        <a:rPr lang="en-US" sz="1400" dirty="0"/>
                        <a:t>Mean Flow*</a:t>
                      </a:r>
                    </a:p>
                  </a:txBody>
                  <a:tcPr>
                    <a:solidFill>
                      <a:schemeClr val="tx1">
                        <a:lumMod val="50000"/>
                        <a:lumOff val="50000"/>
                      </a:schemeClr>
                    </a:solidFill>
                  </a:tcPr>
                </a:tc>
                <a:extLst>
                  <a:ext uri="{0D108BD9-81ED-4DB2-BD59-A6C34878D82A}">
                    <a16:rowId xmlns:a16="http://schemas.microsoft.com/office/drawing/2014/main" val="1212646131"/>
                  </a:ext>
                </a:extLst>
              </a:tr>
              <a:tr h="310349">
                <a:tc>
                  <a:txBody>
                    <a:bodyPr/>
                    <a:lstStyle/>
                    <a:p>
                      <a:r>
                        <a:rPr lang="en-US" sz="1400" dirty="0"/>
                        <a:t>DC (US 1)</a:t>
                      </a:r>
                    </a:p>
                  </a:txBody>
                  <a:tcPr/>
                </a:tc>
                <a:tc>
                  <a:txBody>
                    <a:bodyPr/>
                    <a:lstStyle/>
                    <a:p>
                      <a:r>
                        <a:rPr lang="en-US" sz="1400" dirty="0"/>
                        <a:t>183 sq mi</a:t>
                      </a:r>
                    </a:p>
                  </a:txBody>
                  <a:tcPr/>
                </a:tc>
                <a:tc>
                  <a:txBody>
                    <a:bodyPr/>
                    <a:lstStyle/>
                    <a:p>
                      <a:r>
                        <a:rPr lang="en-US" sz="1400" dirty="0"/>
                        <a:t>237 CFS</a:t>
                      </a:r>
                    </a:p>
                  </a:txBody>
                  <a:tcPr/>
                </a:tc>
                <a:extLst>
                  <a:ext uri="{0D108BD9-81ED-4DB2-BD59-A6C34878D82A}">
                    <a16:rowId xmlns:a16="http://schemas.microsoft.com/office/drawing/2014/main" val="2784374901"/>
                  </a:ext>
                </a:extLst>
              </a:tr>
              <a:tr h="310349">
                <a:tc>
                  <a:txBody>
                    <a:bodyPr/>
                    <a:lstStyle/>
                    <a:p>
                      <a:r>
                        <a:rPr lang="en-US" sz="1400" dirty="0"/>
                        <a:t>LLR (Man)</a:t>
                      </a:r>
                    </a:p>
                  </a:txBody>
                  <a:tcPr/>
                </a:tc>
                <a:tc>
                  <a:txBody>
                    <a:bodyPr/>
                    <a:lstStyle/>
                    <a:p>
                      <a:r>
                        <a:rPr lang="en-US" sz="1400" dirty="0"/>
                        <a:t>348 sq mi</a:t>
                      </a:r>
                    </a:p>
                  </a:txBody>
                  <a:tcPr/>
                </a:tc>
                <a:tc>
                  <a:txBody>
                    <a:bodyPr/>
                    <a:lstStyle/>
                    <a:p>
                      <a:r>
                        <a:rPr lang="en-US" sz="1400" dirty="0"/>
                        <a:t>386 CFS</a:t>
                      </a:r>
                    </a:p>
                  </a:txBody>
                  <a:tcPr/>
                </a:tc>
                <a:extLst>
                  <a:ext uri="{0D108BD9-81ED-4DB2-BD59-A6C34878D82A}">
                    <a16:rowId xmlns:a16="http://schemas.microsoft.com/office/drawing/2014/main" val="3723397709"/>
                  </a:ext>
                </a:extLst>
              </a:tr>
            </a:tbl>
          </a:graphicData>
        </a:graphic>
      </p:graphicFrame>
      <p:sp>
        <p:nvSpPr>
          <p:cNvPr id="15" name="TextBox 14">
            <a:extLst>
              <a:ext uri="{FF2B5EF4-FFF2-40B4-BE49-F238E27FC236}">
                <a16:creationId xmlns:a16="http://schemas.microsoft.com/office/drawing/2014/main" id="{68ABDA91-9D69-F96D-663F-76DA080AB842}"/>
              </a:ext>
            </a:extLst>
          </p:cNvPr>
          <p:cNvSpPr txBox="1"/>
          <p:nvPr/>
        </p:nvSpPr>
        <p:spPr>
          <a:xfrm>
            <a:off x="7904285" y="6505242"/>
            <a:ext cx="3332284" cy="246221"/>
          </a:xfrm>
          <a:prstGeom prst="rect">
            <a:avLst/>
          </a:prstGeom>
          <a:noFill/>
        </p:spPr>
        <p:txBody>
          <a:bodyPr wrap="square" rtlCol="0">
            <a:spAutoFit/>
          </a:bodyPr>
          <a:lstStyle/>
          <a:p>
            <a:r>
              <a:rPr lang="en-US" sz="1000" dirty="0"/>
              <a:t>*Source: </a:t>
            </a:r>
            <a:r>
              <a:rPr lang="en-US" sz="1000" dirty="0" err="1">
                <a:hlinkClick r:id="rId4"/>
              </a:rPr>
              <a:t>StreamStats</a:t>
            </a:r>
            <a:endParaRPr lang="en-US" sz="1000" dirty="0"/>
          </a:p>
        </p:txBody>
      </p:sp>
    </p:spTree>
    <p:extLst>
      <p:ext uri="{BB962C8B-B14F-4D97-AF65-F5344CB8AC3E}">
        <p14:creationId xmlns:p14="http://schemas.microsoft.com/office/powerpoint/2010/main" val="3613214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3991</TotalTime>
  <Words>372</Words>
  <Application>Microsoft Office PowerPoint</Application>
  <PresentationFormat>Widescreen</PresentationFormat>
  <Paragraphs>52</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Sandhills Blackwater Stream Flow Comparison</vt:lpstr>
      <vt:lpstr>Monitoring Locations</vt:lpstr>
      <vt:lpstr>Baseflow Index Comparisons of Four Streams by M. Moskwik in 2017</vt:lpstr>
      <vt:lpstr>Baseflow of Lower Little River and Drowning Creek, 2002-2025</vt:lpstr>
      <vt:lpstr>Baseflow of Flat Creek and Drowning Creek, 1968-present</vt:lpstr>
      <vt:lpstr>Flow Trend of Flat Creek and Drowning Creek, 1968-present</vt:lpstr>
      <vt:lpstr>7-Day Minimum: Flat Creek and Drowning Creek, 1969-2025</vt:lpstr>
      <vt:lpstr>How about flooding: how does flooding compare in the two watersheds?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Lydie Costes (CONTRACTOR)</dc:creator>
  <cp:lastModifiedBy>Lydie Costes (CONTRACTOR)</cp:lastModifiedBy>
  <cp:revision>6</cp:revision>
  <dcterms:created xsi:type="dcterms:W3CDTF">2025-09-22T18:45:04Z</dcterms:created>
  <dcterms:modified xsi:type="dcterms:W3CDTF">2025-09-25T14:13:19Z</dcterms:modified>
</cp:coreProperties>
</file>