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71" r:id="rId4"/>
    <p:sldId id="257" r:id="rId5"/>
    <p:sldId id="265" r:id="rId6"/>
    <p:sldId id="266" r:id="rId7"/>
    <p:sldId id="267" r:id="rId8"/>
    <p:sldId id="263" r:id="rId9"/>
    <p:sldId id="268" r:id="rId10"/>
    <p:sldId id="261" r:id="rId11"/>
    <p:sldId id="276" r:id="rId12"/>
    <p:sldId id="272" r:id="rId13"/>
    <p:sldId id="273"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4AB7B-BE06-47C6-8EEC-3D6B18D509A2}" v="1" dt="2025-12-08T20:48:19.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2" d="100"/>
          <a:sy n="7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usan - FS, NC" userId="38b8d248-9fc1-4276-82d2-dcbf5ad3a37a" providerId="ADAL" clId="{C844AEEE-D1C3-4ECA-9867-46A0AB45C16F}"/>
    <pc:docChg chg="custSel addSld delSld modSld modMainMaster">
      <pc:chgData name="Miller, Susan - FS, NC" userId="38b8d248-9fc1-4276-82d2-dcbf5ad3a37a" providerId="ADAL" clId="{C844AEEE-D1C3-4ECA-9867-46A0AB45C16F}" dt="2025-12-01T15:54:07.085" v="46" actId="2696"/>
      <pc:docMkLst>
        <pc:docMk/>
      </pc:docMkLst>
      <pc:sldChg chg="setBg">
        <pc:chgData name="Miller, Susan - FS, NC" userId="38b8d248-9fc1-4276-82d2-dcbf5ad3a37a" providerId="ADAL" clId="{C844AEEE-D1C3-4ECA-9867-46A0AB45C16F}" dt="2025-11-25T16:35:28.004" v="16"/>
        <pc:sldMkLst>
          <pc:docMk/>
          <pc:sldMk cId="3957454592" sldId="259"/>
        </pc:sldMkLst>
      </pc:sldChg>
      <pc:sldChg chg="setBg">
        <pc:chgData name="Miller, Susan - FS, NC" userId="38b8d248-9fc1-4276-82d2-dcbf5ad3a37a" providerId="ADAL" clId="{C844AEEE-D1C3-4ECA-9867-46A0AB45C16F}" dt="2025-11-25T16:35:28.004" v="16"/>
        <pc:sldMkLst>
          <pc:docMk/>
          <pc:sldMk cId="2517033512" sldId="261"/>
        </pc:sldMkLst>
      </pc:sldChg>
      <pc:sldChg chg="setBg">
        <pc:chgData name="Miller, Susan - FS, NC" userId="38b8d248-9fc1-4276-82d2-dcbf5ad3a37a" providerId="ADAL" clId="{C844AEEE-D1C3-4ECA-9867-46A0AB45C16F}" dt="2025-11-25T16:35:28.004" v="16"/>
        <pc:sldMkLst>
          <pc:docMk/>
          <pc:sldMk cId="3374669607" sldId="262"/>
        </pc:sldMkLst>
      </pc:sldChg>
      <pc:sldChg chg="setBg">
        <pc:chgData name="Miller, Susan - FS, NC" userId="38b8d248-9fc1-4276-82d2-dcbf5ad3a37a" providerId="ADAL" clId="{C844AEEE-D1C3-4ECA-9867-46A0AB45C16F}" dt="2025-11-25T16:35:28.004" v="16"/>
        <pc:sldMkLst>
          <pc:docMk/>
          <pc:sldMk cId="2733100980" sldId="263"/>
        </pc:sldMkLst>
      </pc:sldChg>
      <pc:sldChg chg="setBg">
        <pc:chgData name="Miller, Susan - FS, NC" userId="38b8d248-9fc1-4276-82d2-dcbf5ad3a37a" providerId="ADAL" clId="{C844AEEE-D1C3-4ECA-9867-46A0AB45C16F}" dt="2025-11-25T16:35:28.004" v="16"/>
        <pc:sldMkLst>
          <pc:docMk/>
          <pc:sldMk cId="3182798003" sldId="265"/>
        </pc:sldMkLst>
      </pc:sldChg>
      <pc:sldChg chg="setBg">
        <pc:chgData name="Miller, Susan - FS, NC" userId="38b8d248-9fc1-4276-82d2-dcbf5ad3a37a" providerId="ADAL" clId="{C844AEEE-D1C3-4ECA-9867-46A0AB45C16F}" dt="2025-11-25T16:35:28.004" v="16"/>
        <pc:sldMkLst>
          <pc:docMk/>
          <pc:sldMk cId="3776653931" sldId="266"/>
        </pc:sldMkLst>
      </pc:sldChg>
      <pc:sldChg chg="setBg">
        <pc:chgData name="Miller, Susan - FS, NC" userId="38b8d248-9fc1-4276-82d2-dcbf5ad3a37a" providerId="ADAL" clId="{C844AEEE-D1C3-4ECA-9867-46A0AB45C16F}" dt="2025-11-25T16:35:28.004" v="16"/>
        <pc:sldMkLst>
          <pc:docMk/>
          <pc:sldMk cId="1209999354" sldId="267"/>
        </pc:sldMkLst>
      </pc:sldChg>
      <pc:sldChg chg="setBg">
        <pc:chgData name="Miller, Susan - FS, NC" userId="38b8d248-9fc1-4276-82d2-dcbf5ad3a37a" providerId="ADAL" clId="{C844AEEE-D1C3-4ECA-9867-46A0AB45C16F}" dt="2025-11-25T16:35:28.004" v="16"/>
        <pc:sldMkLst>
          <pc:docMk/>
          <pc:sldMk cId="4118922826" sldId="268"/>
        </pc:sldMkLst>
      </pc:sldChg>
      <pc:sldChg chg="setBg">
        <pc:chgData name="Miller, Susan - FS, NC" userId="38b8d248-9fc1-4276-82d2-dcbf5ad3a37a" providerId="ADAL" clId="{C844AEEE-D1C3-4ECA-9867-46A0AB45C16F}" dt="2025-11-25T16:35:28.004" v="16"/>
        <pc:sldMkLst>
          <pc:docMk/>
          <pc:sldMk cId="2844959326" sldId="269"/>
        </pc:sldMkLst>
      </pc:sldChg>
      <pc:sldChg chg="setBg">
        <pc:chgData name="Miller, Susan - FS, NC" userId="38b8d248-9fc1-4276-82d2-dcbf5ad3a37a" providerId="ADAL" clId="{C844AEEE-D1C3-4ECA-9867-46A0AB45C16F}" dt="2025-11-25T16:35:28.004" v="16"/>
        <pc:sldMkLst>
          <pc:docMk/>
          <pc:sldMk cId="2298565843" sldId="271"/>
        </pc:sldMkLst>
      </pc:sldChg>
      <pc:sldChg chg="addSp delSp modSp mod">
        <pc:chgData name="Miller, Susan - FS, NC" userId="38b8d248-9fc1-4276-82d2-dcbf5ad3a37a" providerId="ADAL" clId="{C844AEEE-D1C3-4ECA-9867-46A0AB45C16F}" dt="2025-11-25T16:36:17.880" v="27" actId="1076"/>
        <pc:sldMkLst>
          <pc:docMk/>
          <pc:sldMk cId="2269930905" sldId="272"/>
        </pc:sldMkLst>
        <pc:picChg chg="add mod">
          <ac:chgData name="Miller, Susan - FS, NC" userId="38b8d248-9fc1-4276-82d2-dcbf5ad3a37a" providerId="ADAL" clId="{C844AEEE-D1C3-4ECA-9867-46A0AB45C16F}" dt="2025-11-25T16:36:17.880" v="27" actId="1076"/>
          <ac:picMkLst>
            <pc:docMk/>
            <pc:sldMk cId="2269930905" sldId="272"/>
            <ac:picMk id="4" creationId="{257B8E06-FA09-E7F5-24CE-686D80FBAFFE}"/>
          </ac:picMkLst>
        </pc:picChg>
      </pc:sldChg>
      <pc:sldChg chg="addSp delSp modSp mod setBg">
        <pc:chgData name="Miller, Susan - FS, NC" userId="38b8d248-9fc1-4276-82d2-dcbf5ad3a37a" providerId="ADAL" clId="{C844AEEE-D1C3-4ECA-9867-46A0AB45C16F}" dt="2025-11-25T16:35:49.571" v="21" actId="1076"/>
        <pc:sldMkLst>
          <pc:docMk/>
          <pc:sldMk cId="2404208317" sldId="273"/>
        </pc:sldMkLst>
        <pc:picChg chg="add mod">
          <ac:chgData name="Miller, Susan - FS, NC" userId="38b8d248-9fc1-4276-82d2-dcbf5ad3a37a" providerId="ADAL" clId="{C844AEEE-D1C3-4ECA-9867-46A0AB45C16F}" dt="2025-11-25T16:35:46.753" v="20" actId="1076"/>
          <ac:picMkLst>
            <pc:docMk/>
            <pc:sldMk cId="2404208317" sldId="273"/>
            <ac:picMk id="4" creationId="{69560F08-5FEB-71DA-CC6C-57E08689216D}"/>
          </ac:picMkLst>
        </pc:picChg>
        <pc:picChg chg="add mod">
          <ac:chgData name="Miller, Susan - FS, NC" userId="38b8d248-9fc1-4276-82d2-dcbf5ad3a37a" providerId="ADAL" clId="{C844AEEE-D1C3-4ECA-9867-46A0AB45C16F}" dt="2025-11-25T16:35:49.571" v="21" actId="1076"/>
          <ac:picMkLst>
            <pc:docMk/>
            <pc:sldMk cId="2404208317" sldId="273"/>
            <ac:picMk id="8" creationId="{286DBA61-C304-960A-C600-973C085E404C}"/>
          </ac:picMkLst>
        </pc:picChg>
      </pc:sldChg>
      <pc:sldChg chg="new del">
        <pc:chgData name="Miller, Susan - FS, NC" userId="38b8d248-9fc1-4276-82d2-dcbf5ad3a37a" providerId="ADAL" clId="{C844AEEE-D1C3-4ECA-9867-46A0AB45C16F}" dt="2025-12-01T15:47:50.784" v="29" actId="2696"/>
        <pc:sldMkLst>
          <pc:docMk/>
          <pc:sldMk cId="2819636839" sldId="274"/>
        </pc:sldMkLst>
      </pc:sldChg>
      <pc:sldChg chg="addSp delSp modSp del mod">
        <pc:chgData name="Miller, Susan - FS, NC" userId="38b8d248-9fc1-4276-82d2-dcbf5ad3a37a" providerId="ADAL" clId="{C844AEEE-D1C3-4ECA-9867-46A0AB45C16F}" dt="2025-12-01T15:54:07.085" v="46" actId="2696"/>
        <pc:sldMkLst>
          <pc:docMk/>
          <pc:sldMk cId="956482004" sldId="275"/>
        </pc:sldMkLst>
      </pc:sldChg>
      <pc:sldChg chg="addSp delSp modSp new mod">
        <pc:chgData name="Miller, Susan - FS, NC" userId="38b8d248-9fc1-4276-82d2-dcbf5ad3a37a" providerId="ADAL" clId="{C844AEEE-D1C3-4ECA-9867-46A0AB45C16F}" dt="2025-12-01T15:54:02.211" v="45" actId="21"/>
        <pc:sldMkLst>
          <pc:docMk/>
          <pc:sldMk cId="775928454" sldId="276"/>
        </pc:sldMkLst>
        <pc:picChg chg="add mod">
          <ac:chgData name="Miller, Susan - FS, NC" userId="38b8d248-9fc1-4276-82d2-dcbf5ad3a37a" providerId="ADAL" clId="{C844AEEE-D1C3-4ECA-9867-46A0AB45C16F}" dt="2025-12-01T15:53:58.733" v="44"/>
          <ac:picMkLst>
            <pc:docMk/>
            <pc:sldMk cId="775928454" sldId="276"/>
            <ac:picMk id="3" creationId="{6A6E0A94-CE61-3A77-6A20-0C10EB6FA305}"/>
          </ac:picMkLst>
        </pc:picChg>
      </pc:sldChg>
      <pc:sldMasterChg chg="setBg modSldLayout">
        <pc:chgData name="Miller, Susan - FS, NC" userId="38b8d248-9fc1-4276-82d2-dcbf5ad3a37a" providerId="ADAL" clId="{C844AEEE-D1C3-4ECA-9867-46A0AB45C16F}" dt="2025-11-25T16:35:32.376" v="18"/>
        <pc:sldMasterMkLst>
          <pc:docMk/>
          <pc:sldMasterMk cId="2815318582" sldId="2147483648"/>
        </pc:sldMasterMkLst>
        <pc:sldLayoutChg chg="setBg">
          <pc:chgData name="Miller, Susan - FS, NC" userId="38b8d248-9fc1-4276-82d2-dcbf5ad3a37a" providerId="ADAL" clId="{C844AEEE-D1C3-4ECA-9867-46A0AB45C16F}" dt="2025-11-25T16:35:32.376" v="18"/>
          <pc:sldLayoutMkLst>
            <pc:docMk/>
            <pc:sldMasterMk cId="2815318582" sldId="2147483648"/>
            <pc:sldLayoutMk cId="4141544335" sldId="2147483649"/>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2767219259" sldId="2147483650"/>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1570538656" sldId="2147483651"/>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869995446" sldId="2147483652"/>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3947023167" sldId="2147483653"/>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2045571748" sldId="2147483654"/>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2406781934" sldId="2147483655"/>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3870215548" sldId="2147483656"/>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1151690649" sldId="2147483657"/>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3299799038" sldId="2147483658"/>
          </pc:sldLayoutMkLst>
        </pc:sldLayoutChg>
        <pc:sldLayoutChg chg="setBg">
          <pc:chgData name="Miller, Susan - FS, NC" userId="38b8d248-9fc1-4276-82d2-dcbf5ad3a37a" providerId="ADAL" clId="{C844AEEE-D1C3-4ECA-9867-46A0AB45C16F}" dt="2025-11-25T16:35:32.376" v="18"/>
          <pc:sldLayoutMkLst>
            <pc:docMk/>
            <pc:sldMasterMk cId="2815318582" sldId="2147483648"/>
            <pc:sldLayoutMk cId="346337760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2C44-996D-567E-17D4-46E939275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C67607-05B7-904C-730E-9882CCFB4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A8C2D7-F4A7-6EA0-AB51-F739D0B22ACB}"/>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5" name="Footer Placeholder 4">
            <a:extLst>
              <a:ext uri="{FF2B5EF4-FFF2-40B4-BE49-F238E27FC236}">
                <a16:creationId xmlns:a16="http://schemas.microsoft.com/office/drawing/2014/main" id="{5DB0F534-02FA-03A3-D21F-DCD2F6B12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67F2B-09F3-965A-7C14-2B7D410D7E67}"/>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414154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87B2-AC83-DF32-C1AA-EC6BE3C2F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A48607-36BE-225D-495E-B409F3E51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E091E-CF89-6A53-968C-426D72CAAFDB}"/>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5" name="Footer Placeholder 4">
            <a:extLst>
              <a:ext uri="{FF2B5EF4-FFF2-40B4-BE49-F238E27FC236}">
                <a16:creationId xmlns:a16="http://schemas.microsoft.com/office/drawing/2014/main" id="{642B160A-6823-3AE5-89D6-C706ADC11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4DB0A-D9E2-8955-41CE-46987F772C43}"/>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29979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DB957-2D9F-4B15-882F-86C866A98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27CED-BF72-D85B-1A3A-FC72E3F4F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10AC5-5F89-3B96-0536-C26A764AEF21}"/>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5" name="Footer Placeholder 4">
            <a:extLst>
              <a:ext uri="{FF2B5EF4-FFF2-40B4-BE49-F238E27FC236}">
                <a16:creationId xmlns:a16="http://schemas.microsoft.com/office/drawing/2014/main" id="{285B2A59-0B5E-83B5-C11F-9122D956D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AFB4F-C3F6-2880-9B04-447A664C2E6C}"/>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46337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F22F-B16B-C2C5-D5BD-AF6EDE89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A11F4-B426-9252-7272-195D06F35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7AB98-59FB-9652-135A-CE6837E0B309}"/>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5" name="Footer Placeholder 4">
            <a:extLst>
              <a:ext uri="{FF2B5EF4-FFF2-40B4-BE49-F238E27FC236}">
                <a16:creationId xmlns:a16="http://schemas.microsoft.com/office/drawing/2014/main" id="{3FED2CE2-0C83-6CE1-CA0F-171BAEA4D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821A-6729-D938-964B-B0F12505DC5F}"/>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276721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7D56-8176-873B-EF25-A56392B4D8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B8C789-A3C1-00B2-239C-251C29165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207018-ABE5-D96A-9641-7F48631EF126}"/>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5" name="Footer Placeholder 4">
            <a:extLst>
              <a:ext uri="{FF2B5EF4-FFF2-40B4-BE49-F238E27FC236}">
                <a16:creationId xmlns:a16="http://schemas.microsoft.com/office/drawing/2014/main" id="{7F3A4260-44EE-D868-4D64-3935E4EF6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4FA5-B45D-854E-3D27-BE9C300CCE88}"/>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157053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690E-FFE1-9B89-876B-1BB298BF9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6BE94-AE1F-FD9D-C8BF-4D2AF6E62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E2D28-4D16-00E0-6BDC-90492E509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12E4E-B4FC-A693-7086-4A789D9CB03C}"/>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6" name="Footer Placeholder 5">
            <a:extLst>
              <a:ext uri="{FF2B5EF4-FFF2-40B4-BE49-F238E27FC236}">
                <a16:creationId xmlns:a16="http://schemas.microsoft.com/office/drawing/2014/main" id="{ECAE8E61-C01F-8C56-E552-2F5A07396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92D7-9C80-B044-D25D-ACDC76115E06}"/>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86999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2EDC-7121-B1A9-D2FE-2B803F042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500138-1027-C18A-F550-12891659D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B4C48C-4F3A-C919-0A48-3A9F47476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A956D4-9F75-CB97-D806-75EFAADE2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79BA-B890-CB81-3243-7FF4B7EE1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92C8C-7AF2-A016-3237-30B3D434CC19}"/>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8" name="Footer Placeholder 7">
            <a:extLst>
              <a:ext uri="{FF2B5EF4-FFF2-40B4-BE49-F238E27FC236}">
                <a16:creationId xmlns:a16="http://schemas.microsoft.com/office/drawing/2014/main" id="{1D2FB0CE-0AF2-5364-3AD5-A246E2C3A7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51FDE7-3CBB-224B-5FD5-07A3438FD815}"/>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94702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79B2-C93F-05BD-291D-3A407E039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984AF-A994-91CB-103C-104D631EFA92}"/>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4" name="Footer Placeholder 3">
            <a:extLst>
              <a:ext uri="{FF2B5EF4-FFF2-40B4-BE49-F238E27FC236}">
                <a16:creationId xmlns:a16="http://schemas.microsoft.com/office/drawing/2014/main" id="{FF180D3C-3976-D137-3EA5-B9B0CF9C4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24E132-FC05-8C3D-F1AA-76F2C94F03D4}"/>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20455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6E831-76D4-3463-D455-0EED892F3EEF}"/>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3" name="Footer Placeholder 2">
            <a:extLst>
              <a:ext uri="{FF2B5EF4-FFF2-40B4-BE49-F238E27FC236}">
                <a16:creationId xmlns:a16="http://schemas.microsoft.com/office/drawing/2014/main" id="{9D096FB2-88AF-6ADB-1ACB-A80AEE211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9DA9F6-11D8-EA13-F5EF-FA2BA8D557F5}"/>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240678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D2D1-ABE9-6F47-6F42-9CCE4C3DD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893D28-9262-2F7A-0A78-5F22D4A77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D9BDA1-728F-FEFE-F902-C74D83AF0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D1C2B-4B0F-0A68-6DD4-301296C46FD3}"/>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6" name="Footer Placeholder 5">
            <a:extLst>
              <a:ext uri="{FF2B5EF4-FFF2-40B4-BE49-F238E27FC236}">
                <a16:creationId xmlns:a16="http://schemas.microsoft.com/office/drawing/2014/main" id="{DE6DA224-AB6F-E11F-30D6-4E0A9C72D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B3A00-F798-3AB3-F8AE-B52F18022CCE}"/>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387021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ABB7-0494-6860-3DB8-A4D2D8675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DB696-A833-669D-7FC9-7B3876247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57871-08FA-5103-B5D2-E89963862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80EDE-9110-B48A-884B-4EF3AA572A40}"/>
              </a:ext>
            </a:extLst>
          </p:cNvPr>
          <p:cNvSpPr>
            <a:spLocks noGrp="1"/>
          </p:cNvSpPr>
          <p:nvPr>
            <p:ph type="dt" sz="half" idx="10"/>
          </p:nvPr>
        </p:nvSpPr>
        <p:spPr/>
        <p:txBody>
          <a:bodyPr/>
          <a:lstStyle/>
          <a:p>
            <a:fld id="{FF1FE2F0-6ECB-4621-9561-E2021249A543}" type="datetimeFigureOut">
              <a:rPr lang="en-US" smtClean="0"/>
              <a:t>12/8/2025</a:t>
            </a:fld>
            <a:endParaRPr lang="en-US"/>
          </a:p>
        </p:txBody>
      </p:sp>
      <p:sp>
        <p:nvSpPr>
          <p:cNvPr id="6" name="Footer Placeholder 5">
            <a:extLst>
              <a:ext uri="{FF2B5EF4-FFF2-40B4-BE49-F238E27FC236}">
                <a16:creationId xmlns:a16="http://schemas.microsoft.com/office/drawing/2014/main" id="{A0C9FBEA-484A-5015-633E-76284274B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2AB44-5382-C1C8-E756-F78E259A5536}"/>
              </a:ext>
            </a:extLst>
          </p:cNvPr>
          <p:cNvSpPr>
            <a:spLocks noGrp="1"/>
          </p:cNvSpPr>
          <p:nvPr>
            <p:ph type="sldNum" sz="quarter" idx="12"/>
          </p:nvPr>
        </p:nvSpPr>
        <p:spPr/>
        <p:txBody>
          <a:bodyPr/>
          <a:lstStyle/>
          <a:p>
            <a:fld id="{D74E809D-8E31-422A-BC8F-038655E7F882}" type="slidenum">
              <a:rPr lang="en-US" smtClean="0"/>
              <a:t>‹#›</a:t>
            </a:fld>
            <a:endParaRPr lang="en-US"/>
          </a:p>
        </p:txBody>
      </p:sp>
    </p:spTree>
    <p:extLst>
      <p:ext uri="{BB962C8B-B14F-4D97-AF65-F5344CB8AC3E}">
        <p14:creationId xmlns:p14="http://schemas.microsoft.com/office/powerpoint/2010/main" val="115169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7C273-B254-E735-01F6-E10230C7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C8D80-9DEC-F8F1-DDAF-6642E2E10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F5AB7-4648-D241-0C57-14FD0E205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FE2F0-6ECB-4621-9561-E2021249A543}" type="datetimeFigureOut">
              <a:rPr lang="en-US" smtClean="0"/>
              <a:t>12/8/2025</a:t>
            </a:fld>
            <a:endParaRPr lang="en-US"/>
          </a:p>
        </p:txBody>
      </p:sp>
      <p:sp>
        <p:nvSpPr>
          <p:cNvPr id="5" name="Footer Placeholder 4">
            <a:extLst>
              <a:ext uri="{FF2B5EF4-FFF2-40B4-BE49-F238E27FC236}">
                <a16:creationId xmlns:a16="http://schemas.microsoft.com/office/drawing/2014/main" id="{5B1C136D-CB06-223D-F1AD-9FC59F322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4F786C-0931-DEF6-13F3-FFA939B24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E809D-8E31-422A-BC8F-038655E7F882}" type="slidenum">
              <a:rPr lang="en-US" smtClean="0"/>
              <a:t>‹#›</a:t>
            </a:fld>
            <a:endParaRPr lang="en-US"/>
          </a:p>
        </p:txBody>
      </p:sp>
    </p:spTree>
    <p:extLst>
      <p:ext uri="{BB962C8B-B14F-4D97-AF65-F5344CB8AC3E}">
        <p14:creationId xmlns:p14="http://schemas.microsoft.com/office/powerpoint/2010/main" val="2815318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755903" y="3399769"/>
            <a:ext cx="10640754" cy="3138000"/>
          </a:xfrm>
          <a:prstGeom prst="ellipse">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chemeClr val="tx2"/>
                </a:solidFill>
                <a:latin typeface="+mj-lt"/>
                <a:ea typeface="+mj-ea"/>
                <a:cs typeface="+mj-cs"/>
              </a:rPr>
              <a:t>North Carolina Longleaf Coalition</a:t>
            </a:r>
          </a:p>
          <a:p>
            <a:pPr algn="ctr">
              <a:spcAft>
                <a:spcPts val="600"/>
              </a:spcAft>
            </a:pPr>
            <a:endParaRPr lang="en-US" sz="3600" kern="1200" dirty="0">
              <a:solidFill>
                <a:schemeClr val="tx2"/>
              </a:solidFill>
              <a:latin typeface="+mj-lt"/>
              <a:ea typeface="+mj-ea"/>
              <a:cs typeface="+mj-cs"/>
            </a:endParaRPr>
          </a:p>
          <a:p>
            <a:pPr algn="ctr">
              <a:spcAft>
                <a:spcPts val="600"/>
              </a:spcAft>
            </a:pPr>
            <a:r>
              <a:rPr lang="en-US" sz="3600" kern="1200" dirty="0">
                <a:solidFill>
                  <a:schemeClr val="tx2"/>
                </a:solidFill>
                <a:latin typeface="+mj-lt"/>
                <a:ea typeface="+mj-ea"/>
                <a:cs typeface="+mj-cs"/>
              </a:rPr>
              <a:t>www.nclongleaf.org</a:t>
            </a:r>
          </a:p>
        </p:txBody>
      </p:sp>
      <p:grpSp>
        <p:nvGrpSpPr>
          <p:cNvPr id="34" name="Group 3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5" name="Freeform: Shape 3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4579" y="320231"/>
            <a:ext cx="4081390" cy="2836567"/>
          </a:xfrm>
          <a:prstGeom prst="rect">
            <a:avLst/>
          </a:prstGeom>
        </p:spPr>
      </p:pic>
      <p:grpSp>
        <p:nvGrpSpPr>
          <p:cNvPr id="40" name="Group 3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1" name="Freeform: Shape 4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745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FAECFA09-5068-5AB7-FD7E-158F5ADE2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913" y="700628"/>
            <a:ext cx="4097206" cy="2007630"/>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E72B3CC6-2D9A-F01E-0F29-7DF8417D772C}"/>
              </a:ext>
            </a:extLst>
          </p:cNvPr>
          <p:cNvSpPr txBox="1">
            <a:spLocks/>
          </p:cNvSpPr>
          <p:nvPr/>
        </p:nvSpPr>
        <p:spPr>
          <a:xfrm>
            <a:off x="755903" y="3399769"/>
            <a:ext cx="10640754" cy="3138000"/>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2400" b="0" i="0" dirty="0">
              <a:solidFill>
                <a:srgbClr val="333333"/>
              </a:solidFill>
              <a:effectLst/>
              <a:latin typeface="+mn-lt"/>
            </a:endParaRPr>
          </a:p>
        </p:txBody>
      </p:sp>
      <p:sp>
        <p:nvSpPr>
          <p:cNvPr id="19" name="TextBox 18">
            <a:extLst>
              <a:ext uri="{FF2B5EF4-FFF2-40B4-BE49-F238E27FC236}">
                <a16:creationId xmlns:a16="http://schemas.microsoft.com/office/drawing/2014/main" id="{817358ED-B71A-FF5C-5C12-BDB989C50775}"/>
              </a:ext>
            </a:extLst>
          </p:cNvPr>
          <p:cNvSpPr txBox="1"/>
          <p:nvPr/>
        </p:nvSpPr>
        <p:spPr>
          <a:xfrm>
            <a:off x="3481975" y="2708258"/>
            <a:ext cx="2702220" cy="3416320"/>
          </a:xfrm>
          <a:prstGeom prst="rect">
            <a:avLst/>
          </a:prstGeom>
          <a:noFill/>
        </p:spPr>
        <p:txBody>
          <a:bodyPr wrap="square">
            <a:spAutoFit/>
          </a:bodyPr>
          <a:lstStyle/>
          <a:p>
            <a:pPr algn="l">
              <a:buFont typeface="Arial" panose="020B0604020202020204" pitchFamily="34" charset="0"/>
              <a:buChar char="•"/>
            </a:pPr>
            <a:r>
              <a:rPr lang="en-US" b="0" i="0" dirty="0">
                <a:solidFill>
                  <a:srgbClr val="212529"/>
                </a:solidFill>
                <a:effectLst/>
                <a:latin typeface="-apple-system"/>
              </a:rPr>
              <a:t>Planted 100,260 acres of new longleaf pine</a:t>
            </a:r>
          </a:p>
          <a:p>
            <a:pPr algn="l">
              <a:buFont typeface="Arial" panose="020B0604020202020204" pitchFamily="34" charset="0"/>
              <a:buChar char="•"/>
            </a:pPr>
            <a:r>
              <a:rPr lang="en-US" b="0" i="0" dirty="0">
                <a:solidFill>
                  <a:srgbClr val="212529"/>
                </a:solidFill>
                <a:effectLst/>
                <a:latin typeface="-apple-system"/>
              </a:rPr>
              <a:t>Protected 49,337 acres through acquisitions and easements</a:t>
            </a:r>
          </a:p>
          <a:p>
            <a:pPr algn="l">
              <a:buFont typeface="Arial" panose="020B0604020202020204" pitchFamily="34" charset="0"/>
              <a:buChar char="•"/>
            </a:pPr>
            <a:r>
              <a:rPr lang="en-US" b="0" i="0" dirty="0">
                <a:solidFill>
                  <a:srgbClr val="212529"/>
                </a:solidFill>
                <a:effectLst/>
                <a:latin typeface="-apple-system"/>
              </a:rPr>
              <a:t>Applied prescribed fire to over 2.2 million acres!</a:t>
            </a:r>
          </a:p>
          <a:p>
            <a:pPr algn="l">
              <a:buFont typeface="Arial" panose="020B0604020202020204" pitchFamily="34" charset="0"/>
              <a:buChar char="•"/>
            </a:pPr>
            <a:r>
              <a:rPr lang="en-US" b="0" i="0" dirty="0">
                <a:solidFill>
                  <a:srgbClr val="212529"/>
                </a:solidFill>
                <a:effectLst/>
                <a:latin typeface="-apple-system"/>
              </a:rPr>
              <a:t>Applied silvicultural activities to 5,308 acres to convert existing forestland to longleaf-dominant forests</a:t>
            </a:r>
          </a:p>
        </p:txBody>
      </p:sp>
      <p:pic>
        <p:nvPicPr>
          <p:cNvPr id="5" name="Picture 4" descr="A forest fire with smoke and flames&#10;&#10;Description automatically generated">
            <a:extLst>
              <a:ext uri="{FF2B5EF4-FFF2-40B4-BE49-F238E27FC236}">
                <a16:creationId xmlns:a16="http://schemas.microsoft.com/office/drawing/2014/main" id="{73D2BB36-2A0C-763E-B027-C70994175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0666" y="902110"/>
            <a:ext cx="4043023" cy="5053779"/>
          </a:xfrm>
          <a:prstGeom prst="rect">
            <a:avLst/>
          </a:prstGeom>
          <a:effectLst/>
        </p:spPr>
      </p:pic>
      <p:pic>
        <p:nvPicPr>
          <p:cNvPr id="6" name="Picture 5" descr="A bird on a tree&#10;&#10;Description automatically generated">
            <a:extLst>
              <a:ext uri="{FF2B5EF4-FFF2-40B4-BE49-F238E27FC236}">
                <a16:creationId xmlns:a16="http://schemas.microsoft.com/office/drawing/2014/main" id="{1188CCEE-94F0-6EBD-9ABF-46F02ECD3D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182" y="2708258"/>
            <a:ext cx="2694347" cy="3486802"/>
          </a:xfrm>
          <a:prstGeom prst="rect">
            <a:avLst/>
          </a:prstGeom>
        </p:spPr>
      </p:pic>
    </p:spTree>
    <p:extLst>
      <p:ext uri="{BB962C8B-B14F-4D97-AF65-F5344CB8AC3E}">
        <p14:creationId xmlns:p14="http://schemas.microsoft.com/office/powerpoint/2010/main" val="251703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6A6E0A94-CE61-3A77-6A20-0C10EB6FA3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7661" y="0"/>
            <a:ext cx="8839014" cy="6830147"/>
          </a:xfrm>
          <a:prstGeom prst="rect">
            <a:avLst/>
          </a:prstGeom>
        </p:spPr>
      </p:pic>
    </p:spTree>
    <p:extLst>
      <p:ext uri="{BB962C8B-B14F-4D97-AF65-F5344CB8AC3E}">
        <p14:creationId xmlns:p14="http://schemas.microsoft.com/office/powerpoint/2010/main" val="77592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B8A1E91-A278-852F-0714-F3A3E9148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913" y="700628"/>
            <a:ext cx="4097206" cy="2007630"/>
          </a:xfrm>
          <a:prstGeom prst="rect">
            <a:avLst/>
          </a:prstGeom>
        </p:spPr>
      </p:pic>
      <p:sp>
        <p:nvSpPr>
          <p:cNvPr id="6" name="TextBox 5">
            <a:extLst>
              <a:ext uri="{FF2B5EF4-FFF2-40B4-BE49-F238E27FC236}">
                <a16:creationId xmlns:a16="http://schemas.microsoft.com/office/drawing/2014/main" id="{AEB77C2F-457B-E5D9-963F-7A1EFF4EF347}"/>
              </a:ext>
            </a:extLst>
          </p:cNvPr>
          <p:cNvSpPr txBox="1"/>
          <p:nvPr/>
        </p:nvSpPr>
        <p:spPr>
          <a:xfrm>
            <a:off x="389467" y="3018051"/>
            <a:ext cx="5706533" cy="3139321"/>
          </a:xfrm>
          <a:prstGeom prst="rect">
            <a:avLst/>
          </a:prstGeom>
          <a:noFill/>
        </p:spPr>
        <p:txBody>
          <a:bodyPr wrap="square" rtlCol="0">
            <a:spAutoFit/>
          </a:bodyPr>
          <a:lstStyle/>
          <a:p>
            <a:r>
              <a:rPr lang="en-US" dirty="0"/>
              <a:t>When America’s Longleaf Restoration Initiative was first formed, the extent of longleaf pine forests had been greatly reduced with an estimated 3.4 million acres remaining. Through the collaborative restoration and conservation efforts of partners involved in America’s Longleaf, </a:t>
            </a:r>
            <a:r>
              <a:rPr lang="en-US" b="1" dirty="0"/>
              <a:t>that downward trend has been reversed and the current data indicate that the acreage of longleaf pine has increased to approximately 5.2 million acres</a:t>
            </a:r>
            <a:r>
              <a:rPr lang="en-US" dirty="0"/>
              <a:t>. This progress is encouraging, but there is still much work to be done to achieve the restoration goals outlined in this Conservation Plan. </a:t>
            </a:r>
          </a:p>
        </p:txBody>
      </p:sp>
      <p:pic>
        <p:nvPicPr>
          <p:cNvPr id="4" name="Picture 3" descr="A cover of a book&#10;&#10;Description automatically generated">
            <a:extLst>
              <a:ext uri="{FF2B5EF4-FFF2-40B4-BE49-F238E27FC236}">
                <a16:creationId xmlns:a16="http://schemas.microsoft.com/office/drawing/2014/main" id="{257B8E06-FA09-E7F5-24CE-686D80FBA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9610" y="350314"/>
            <a:ext cx="4758436" cy="6157372"/>
          </a:xfrm>
          <a:prstGeom prst="rect">
            <a:avLst/>
          </a:prstGeom>
        </p:spPr>
      </p:pic>
    </p:spTree>
    <p:extLst>
      <p:ext uri="{BB962C8B-B14F-4D97-AF65-F5344CB8AC3E}">
        <p14:creationId xmlns:p14="http://schemas.microsoft.com/office/powerpoint/2010/main" val="22699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B8A1E91-A278-852F-0714-F3A3E9148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913" y="700628"/>
            <a:ext cx="4097206" cy="2007630"/>
          </a:xfrm>
          <a:prstGeom prst="rect">
            <a:avLst/>
          </a:prstGeom>
        </p:spPr>
      </p:pic>
      <p:sp>
        <p:nvSpPr>
          <p:cNvPr id="6" name="TextBox 5">
            <a:extLst>
              <a:ext uri="{FF2B5EF4-FFF2-40B4-BE49-F238E27FC236}">
                <a16:creationId xmlns:a16="http://schemas.microsoft.com/office/drawing/2014/main" id="{AEB77C2F-457B-E5D9-963F-7A1EFF4EF347}"/>
              </a:ext>
            </a:extLst>
          </p:cNvPr>
          <p:cNvSpPr txBox="1"/>
          <p:nvPr/>
        </p:nvSpPr>
        <p:spPr>
          <a:xfrm>
            <a:off x="389467" y="3018051"/>
            <a:ext cx="5706533" cy="3139321"/>
          </a:xfrm>
          <a:prstGeom prst="rect">
            <a:avLst/>
          </a:prstGeom>
          <a:noFill/>
        </p:spPr>
        <p:txBody>
          <a:bodyPr wrap="square" rtlCol="0">
            <a:spAutoFit/>
          </a:bodyPr>
          <a:lstStyle/>
          <a:p>
            <a:r>
              <a:rPr lang="en-US" dirty="0"/>
              <a:t>When America’s Longleaf Restoration Initiative was first formed, the extent of longleaf pine forests had been greatly reduced with an estimated 3.4 million acres remaining. Through the collaborative restoration and conservation efforts of partners involved in America’s Longleaf, </a:t>
            </a:r>
            <a:r>
              <a:rPr lang="en-US" b="1" dirty="0"/>
              <a:t>that downward trend has been reversed and the current data indicate that the acreage of longleaf pine has increased to approximately 5.2 million acres</a:t>
            </a:r>
            <a:r>
              <a:rPr lang="en-US" dirty="0"/>
              <a:t>. This progress is encouraging, but there is still much work to be done to achieve the restoration goals outlined in this Conservation Plan. </a:t>
            </a:r>
          </a:p>
        </p:txBody>
      </p:sp>
      <p:pic>
        <p:nvPicPr>
          <p:cNvPr id="4" name="Picture 3" descr="A blue and white card with text and a fire&#10;&#10;Description automatically generated with medium confidence">
            <a:extLst>
              <a:ext uri="{FF2B5EF4-FFF2-40B4-BE49-F238E27FC236}">
                <a16:creationId xmlns:a16="http://schemas.microsoft.com/office/drawing/2014/main" id="{69560F08-5FEB-71DA-CC6C-57E0868921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5060" y="3578061"/>
            <a:ext cx="5996940" cy="2019300"/>
          </a:xfrm>
          <a:prstGeom prst="rect">
            <a:avLst/>
          </a:prstGeom>
        </p:spPr>
      </p:pic>
      <p:pic>
        <p:nvPicPr>
          <p:cNvPr id="8" name="Picture 7" descr="A close up of text&#10;&#10;Description automatically generated">
            <a:extLst>
              <a:ext uri="{FF2B5EF4-FFF2-40B4-BE49-F238E27FC236}">
                <a16:creationId xmlns:a16="http://schemas.microsoft.com/office/drawing/2014/main" id="{286DBA61-C304-960A-C600-973C085E40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8554" y="1923579"/>
            <a:ext cx="6187440" cy="1356360"/>
          </a:xfrm>
          <a:prstGeom prst="rect">
            <a:avLst/>
          </a:prstGeom>
          <a:effectLst>
            <a:softEdge rad="12700"/>
          </a:effectLst>
        </p:spPr>
      </p:pic>
    </p:spTree>
    <p:extLst>
      <p:ext uri="{BB962C8B-B14F-4D97-AF65-F5344CB8AC3E}">
        <p14:creationId xmlns:p14="http://schemas.microsoft.com/office/powerpoint/2010/main" val="240420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755903" y="3399769"/>
            <a:ext cx="10640754" cy="3138000"/>
          </a:xfrm>
          <a:prstGeom prst="ellipse">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dirty="0">
                <a:solidFill>
                  <a:schemeClr val="tx2"/>
                </a:solidFill>
                <a:latin typeface="+mj-lt"/>
                <a:ea typeface="+mj-ea"/>
                <a:cs typeface="+mj-cs"/>
              </a:rPr>
              <a:t>North Carolina Longleaf Coalition</a:t>
            </a:r>
          </a:p>
          <a:p>
            <a:pPr algn="ctr">
              <a:spcAft>
                <a:spcPts val="600"/>
              </a:spcAft>
            </a:pPr>
            <a:endParaRPr lang="en-US" sz="3600" kern="1200" dirty="0">
              <a:solidFill>
                <a:schemeClr val="tx2"/>
              </a:solidFill>
              <a:latin typeface="+mj-lt"/>
              <a:ea typeface="+mj-ea"/>
              <a:cs typeface="+mj-cs"/>
            </a:endParaRPr>
          </a:p>
          <a:p>
            <a:pPr algn="ctr">
              <a:spcAft>
                <a:spcPts val="600"/>
              </a:spcAft>
            </a:pPr>
            <a:r>
              <a:rPr lang="en-US" sz="3600" kern="1200" dirty="0">
                <a:solidFill>
                  <a:schemeClr val="tx2"/>
                </a:solidFill>
                <a:latin typeface="+mj-lt"/>
                <a:ea typeface="+mj-ea"/>
                <a:cs typeface="+mj-cs"/>
              </a:rPr>
              <a:t>www.nclongleaf.org</a:t>
            </a:r>
          </a:p>
        </p:txBody>
      </p:sp>
      <p:grpSp>
        <p:nvGrpSpPr>
          <p:cNvPr id="34" name="Group 3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5" name="Freeform: Shape 3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4579" y="320231"/>
            <a:ext cx="4081390" cy="2836567"/>
          </a:xfrm>
          <a:prstGeom prst="rect">
            <a:avLst/>
          </a:prstGeom>
        </p:spPr>
      </p:pic>
      <p:grpSp>
        <p:nvGrpSpPr>
          <p:cNvPr id="40" name="Group 3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1" name="Freeform: Shape 4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95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669001" y="3399769"/>
            <a:ext cx="9727655" cy="2870927"/>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400" b="0" i="0" dirty="0">
                <a:solidFill>
                  <a:srgbClr val="333333"/>
                </a:solidFill>
                <a:effectLst/>
                <a:latin typeface="+mn-lt"/>
              </a:rPr>
              <a:t>The mission of the North Carolina Longleaf Coalition is to promote the maintenance and restoration of North Carolina’s longleaf pine ecosystem, including its cultural and economic values, by forming a collaborative network of diverse stakeholders to provide strategic leadership across the historic range while also supporting local restoration activities.</a:t>
            </a: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4579" y="320231"/>
            <a:ext cx="4081390" cy="2836567"/>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466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4" name="Picture 3" descr="Diagram&#10;&#10;Description automatically generated">
            <a:extLst>
              <a:ext uri="{FF2B5EF4-FFF2-40B4-BE49-F238E27FC236}">
                <a16:creationId xmlns:a16="http://schemas.microsoft.com/office/drawing/2014/main" id="{199715C6-101B-175F-4801-50726CAB08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090160" y="1579956"/>
            <a:ext cx="7014858" cy="4739563"/>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23F72F6F-4E2E-8010-0B15-8A269DAC58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583" y="333474"/>
            <a:ext cx="5294716" cy="2594410"/>
          </a:xfrm>
          <a:prstGeom prst="rect">
            <a:avLst/>
          </a:prstGeom>
        </p:spPr>
      </p:pic>
    </p:spTree>
    <p:extLst>
      <p:ext uri="{BB962C8B-B14F-4D97-AF65-F5344CB8AC3E}">
        <p14:creationId xmlns:p14="http://schemas.microsoft.com/office/powerpoint/2010/main" val="229856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5865A5-DA6A-0D9F-1179-D69CB72BBD3D}"/>
              </a:ext>
            </a:extLst>
          </p:cNvPr>
          <p:cNvSpPr>
            <a:spLocks noGrp="1"/>
          </p:cNvSpPr>
          <p:nvPr>
            <p:ph type="title"/>
          </p:nvPr>
        </p:nvSpPr>
        <p:spPr>
          <a:xfrm>
            <a:off x="640080" y="184805"/>
            <a:ext cx="10891520" cy="1505883"/>
          </a:xfrm>
          <a:prstGeom prst="ellipse">
            <a:avLst/>
          </a:prstGeom>
        </p:spPr>
        <p:txBody>
          <a:bodyPr anchor="ctr">
            <a:noAutofit/>
          </a:bodyPr>
          <a:lstStyle/>
          <a:p>
            <a:r>
              <a:rPr lang="en-US" dirty="0"/>
              <a:t>North Carolina Longleaf Coalition</a:t>
            </a:r>
          </a:p>
        </p:txBody>
      </p:sp>
      <p:pic>
        <p:nvPicPr>
          <p:cNvPr id="3" name="Picture 2" descr="Map&#10;&#10;Description automatically generated">
            <a:extLst>
              <a:ext uri="{FF2B5EF4-FFF2-40B4-BE49-F238E27FC236}">
                <a16:creationId xmlns:a16="http://schemas.microsoft.com/office/drawing/2014/main" id="{B5AB9009-BC31-0C1B-B9A0-FFC2766A41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85800"/>
            <a:ext cx="10972800" cy="5486400"/>
          </a:xfrm>
          <a:prstGeom prst="rect">
            <a:avLst/>
          </a:prstGeom>
        </p:spPr>
      </p:pic>
    </p:spTree>
    <p:extLst>
      <p:ext uri="{BB962C8B-B14F-4D97-AF65-F5344CB8AC3E}">
        <p14:creationId xmlns:p14="http://schemas.microsoft.com/office/powerpoint/2010/main" val="309443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3009531" y="1191989"/>
            <a:ext cx="8458148" cy="4797004"/>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b="0" i="0" dirty="0">
                <a:solidFill>
                  <a:srgbClr val="333333"/>
                </a:solidFill>
                <a:effectLst/>
                <a:latin typeface="+mn-lt"/>
              </a:rPr>
              <a:t>Since 2013, the North Carolina Longleaf Coalition has recognized significant accomplishments to longleaf conservation efforts in North Carolina through the </a:t>
            </a:r>
            <a:r>
              <a:rPr lang="en-US" sz="2000" b="0" i="0" dirty="0" err="1">
                <a:solidFill>
                  <a:srgbClr val="333333"/>
                </a:solidFill>
                <a:effectLst/>
                <a:latin typeface="+mn-lt"/>
              </a:rPr>
              <a:t>Illustris</a:t>
            </a:r>
            <a:r>
              <a:rPr lang="en-US" sz="2000" b="0" i="0" dirty="0">
                <a:solidFill>
                  <a:srgbClr val="333333"/>
                </a:solidFill>
                <a:effectLst/>
                <a:latin typeface="+mn-lt"/>
              </a:rPr>
              <a:t> Palustris Award. This annual award is presented to an individual in recognition of outstanding contributions to promote the maintenance and restoration of North Carolina’s Longleaf Pine ecosystem. Qualified nominees have gone “above-and-beyond” in their longleaf efforts through leadership, advocacy, and outreach.</a:t>
            </a:r>
          </a:p>
          <a:p>
            <a:pPr algn="l"/>
            <a:endParaRPr lang="en-US" sz="2000" b="0" i="0" dirty="0">
              <a:solidFill>
                <a:srgbClr val="333333"/>
              </a:solidFill>
              <a:effectLst/>
              <a:latin typeface="+mn-lt"/>
            </a:endParaRPr>
          </a:p>
          <a:p>
            <a:pPr algn="l"/>
            <a:r>
              <a:rPr lang="en-US" sz="2000" b="0" i="0" dirty="0">
                <a:solidFill>
                  <a:srgbClr val="333333"/>
                </a:solidFill>
                <a:effectLst/>
                <a:latin typeface="+mn-lt"/>
              </a:rPr>
              <a:t>Honorees are recognized at an award ceremony with a certificate and inclusion on the </a:t>
            </a:r>
            <a:r>
              <a:rPr lang="en-US" sz="2000" b="0" i="0" dirty="0" err="1">
                <a:solidFill>
                  <a:srgbClr val="333333"/>
                </a:solidFill>
                <a:effectLst/>
                <a:latin typeface="+mn-lt"/>
              </a:rPr>
              <a:t>Illustris</a:t>
            </a:r>
            <a:r>
              <a:rPr lang="en-US" sz="2000" b="0" i="0" dirty="0">
                <a:solidFill>
                  <a:srgbClr val="333333"/>
                </a:solidFill>
                <a:effectLst/>
                <a:latin typeface="+mn-lt"/>
              </a:rPr>
              <a:t> Palustris Pine Cone Award.</a:t>
            </a:r>
            <a:r>
              <a:rPr lang="en-US" sz="2000" dirty="0">
                <a:solidFill>
                  <a:srgbClr val="333333"/>
                </a:solidFill>
                <a:latin typeface="+mn-lt"/>
              </a:rPr>
              <a:t> To date, we have honored 12 recipients.</a:t>
            </a:r>
            <a:endParaRPr lang="en-US" sz="2000" b="0" i="0" dirty="0">
              <a:solidFill>
                <a:srgbClr val="333333"/>
              </a:solidFill>
              <a:effectLst/>
              <a:latin typeface="+mn-lt"/>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3098" y="4784574"/>
            <a:ext cx="2601188" cy="1807826"/>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Pine cones in a forest&#10;&#10;Description automatically generated with low confidence">
            <a:extLst>
              <a:ext uri="{FF2B5EF4-FFF2-40B4-BE49-F238E27FC236}">
                <a16:creationId xmlns:a16="http://schemas.microsoft.com/office/drawing/2014/main" id="{B2B86ADC-5707-D3A2-D25F-893FE7EC96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442" y="177692"/>
            <a:ext cx="3810000" cy="2543175"/>
          </a:xfrm>
          <a:prstGeom prst="rect">
            <a:avLst/>
          </a:prstGeom>
        </p:spPr>
      </p:pic>
      <p:sp>
        <p:nvSpPr>
          <p:cNvPr id="6" name="TextBox 5">
            <a:extLst>
              <a:ext uri="{FF2B5EF4-FFF2-40B4-BE49-F238E27FC236}">
                <a16:creationId xmlns:a16="http://schemas.microsoft.com/office/drawing/2014/main" id="{E17A86BA-4D6D-7EB6-64F5-B2CA796DF636}"/>
              </a:ext>
            </a:extLst>
          </p:cNvPr>
          <p:cNvSpPr txBox="1"/>
          <p:nvPr/>
        </p:nvSpPr>
        <p:spPr>
          <a:xfrm>
            <a:off x="4276679" y="467286"/>
            <a:ext cx="4662996" cy="523220"/>
          </a:xfrm>
          <a:prstGeom prst="rect">
            <a:avLst/>
          </a:prstGeom>
          <a:noFill/>
        </p:spPr>
        <p:txBody>
          <a:bodyPr wrap="square" rtlCol="0">
            <a:spAutoFit/>
          </a:bodyPr>
          <a:lstStyle/>
          <a:p>
            <a:r>
              <a:rPr lang="en-US" sz="2800" b="1"/>
              <a:t>Illustris Palustris Award</a:t>
            </a:r>
            <a:endParaRPr lang="en-US" sz="2800" b="1" dirty="0"/>
          </a:p>
        </p:txBody>
      </p:sp>
      <p:pic>
        <p:nvPicPr>
          <p:cNvPr id="7" name="Picture 6" descr="A group of people posing for a photo&#10;&#10;Description automatically generated">
            <a:extLst>
              <a:ext uri="{FF2B5EF4-FFF2-40B4-BE49-F238E27FC236}">
                <a16:creationId xmlns:a16="http://schemas.microsoft.com/office/drawing/2014/main" id="{5DFC6E6E-FEDD-1B2A-30B5-50BC954F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42" y="3573700"/>
            <a:ext cx="3799728" cy="2849796"/>
          </a:xfrm>
          <a:prstGeom prst="rect">
            <a:avLst/>
          </a:prstGeom>
        </p:spPr>
      </p:pic>
    </p:spTree>
    <p:extLst>
      <p:ext uri="{BB962C8B-B14F-4D97-AF65-F5344CB8AC3E}">
        <p14:creationId xmlns:p14="http://schemas.microsoft.com/office/powerpoint/2010/main" val="318279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2889115" y="1024039"/>
            <a:ext cx="6383831" cy="3384289"/>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000" dirty="0">
                <a:effectLst/>
                <a:latin typeface="Calibri" panose="020F0502020204030204" pitchFamily="34" charset="0"/>
                <a:ea typeface="Times New Roman" panose="02020603050405020304" pitchFamily="18" charset="0"/>
              </a:rPr>
              <a:t>Longleaf Honor Roll: NC Longleaf Honor Roll Program recognizes landowners who are working to improve stands and balance all the values of a longleaf forest – wood products, wildlife habitat, recreation and aesthetics. </a:t>
            </a:r>
          </a:p>
          <a:p>
            <a:pPr algn="l"/>
            <a:endParaRPr lang="en-US" sz="2000" dirty="0">
              <a:latin typeface="Calibri" panose="020F0502020204030204" pitchFamily="34" charset="0"/>
              <a:ea typeface="Times New Roman" panose="02020603050405020304" pitchFamily="18" charset="0"/>
            </a:endParaRPr>
          </a:p>
          <a:p>
            <a:pPr algn="l"/>
            <a:r>
              <a:rPr lang="en-US" sz="2000" dirty="0">
                <a:latin typeface="Calibri" panose="020F0502020204030204" pitchFamily="34" charset="0"/>
                <a:ea typeface="Times New Roman" panose="02020603050405020304" pitchFamily="18" charset="0"/>
              </a:rPr>
              <a:t>To date there have been 26 lando</a:t>
            </a:r>
            <a:r>
              <a:rPr lang="en-US" sz="2000" dirty="0">
                <a:effectLst/>
                <a:latin typeface="Calibri" panose="020F0502020204030204" pitchFamily="34" charset="0"/>
                <a:ea typeface="Times New Roman" panose="02020603050405020304" pitchFamily="18" charset="0"/>
              </a:rPr>
              <a:t>wner recognitions in 13 counties.</a:t>
            </a:r>
            <a:endParaRPr lang="en-US" sz="2000" b="0" i="0" dirty="0">
              <a:solidFill>
                <a:srgbClr val="333333"/>
              </a:solidFill>
              <a:effectLst/>
              <a:latin typeface="+mn-lt"/>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2946" y="4939862"/>
            <a:ext cx="2601188" cy="1807826"/>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17A86BA-4D6D-7EB6-64F5-B2CA796DF636}"/>
              </a:ext>
            </a:extLst>
          </p:cNvPr>
          <p:cNvSpPr txBox="1"/>
          <p:nvPr/>
        </p:nvSpPr>
        <p:spPr>
          <a:xfrm>
            <a:off x="3764349" y="500819"/>
            <a:ext cx="4662996" cy="523220"/>
          </a:xfrm>
          <a:prstGeom prst="rect">
            <a:avLst/>
          </a:prstGeom>
          <a:noFill/>
        </p:spPr>
        <p:txBody>
          <a:bodyPr wrap="square" rtlCol="0">
            <a:spAutoFit/>
          </a:bodyPr>
          <a:lstStyle/>
          <a:p>
            <a:r>
              <a:rPr lang="en-US" sz="2800" b="1" dirty="0"/>
              <a:t>Longleaf Honor Roll</a:t>
            </a:r>
          </a:p>
        </p:txBody>
      </p:sp>
      <p:pic>
        <p:nvPicPr>
          <p:cNvPr id="7" name="Picture 6" descr="A group of people holding certificates&#10;&#10;Description automatically generated with medium confidence">
            <a:extLst>
              <a:ext uri="{FF2B5EF4-FFF2-40B4-BE49-F238E27FC236}">
                <a16:creationId xmlns:a16="http://schemas.microsoft.com/office/drawing/2014/main" id="{80C1A5A6-2AE1-1D3E-250C-43B67C22EB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008" y="97884"/>
            <a:ext cx="2863742" cy="2179468"/>
          </a:xfrm>
          <a:prstGeom prst="rect">
            <a:avLst/>
          </a:prstGeom>
        </p:spPr>
      </p:pic>
      <p:pic>
        <p:nvPicPr>
          <p:cNvPr id="11" name="Picture 10" descr="A group of people standing in a field&#10;&#10;Description automatically generated with medium confidence">
            <a:extLst>
              <a:ext uri="{FF2B5EF4-FFF2-40B4-BE49-F238E27FC236}">
                <a16:creationId xmlns:a16="http://schemas.microsoft.com/office/drawing/2014/main" id="{41BA7D41-ACCC-6BA9-5C29-93CDD356BA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9675" y="2734253"/>
            <a:ext cx="3038028" cy="1874602"/>
          </a:xfrm>
          <a:prstGeom prst="rect">
            <a:avLst/>
          </a:prstGeom>
        </p:spPr>
      </p:pic>
      <p:pic>
        <p:nvPicPr>
          <p:cNvPr id="25" name="Picture 24" descr="A group of people posing for a photo&#10;&#10;Description automatically generated">
            <a:extLst>
              <a:ext uri="{FF2B5EF4-FFF2-40B4-BE49-F238E27FC236}">
                <a16:creationId xmlns:a16="http://schemas.microsoft.com/office/drawing/2014/main" id="{4976A03F-D3F4-B089-7DDD-B5F7CF4072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193" y="4416723"/>
            <a:ext cx="3790679" cy="2339022"/>
          </a:xfrm>
          <a:prstGeom prst="rect">
            <a:avLst/>
          </a:prstGeom>
        </p:spPr>
      </p:pic>
      <p:pic>
        <p:nvPicPr>
          <p:cNvPr id="27" name="Picture 26" descr="A group of people standing in a forest&#10;&#10;Description automatically generated with low confidence">
            <a:extLst>
              <a:ext uri="{FF2B5EF4-FFF2-40B4-BE49-F238E27FC236}">
                <a16:creationId xmlns:a16="http://schemas.microsoft.com/office/drawing/2014/main" id="{4E7644A9-8D87-72F1-FBE7-4317E0C96B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9977" y="4220624"/>
            <a:ext cx="4108483" cy="2535121"/>
          </a:xfrm>
          <a:prstGeom prst="rect">
            <a:avLst/>
          </a:prstGeom>
        </p:spPr>
      </p:pic>
      <p:pic>
        <p:nvPicPr>
          <p:cNvPr id="5" name="Picture 4" descr="A group of people standing in the woods&#10;&#10;Description automatically generated">
            <a:extLst>
              <a:ext uri="{FF2B5EF4-FFF2-40B4-BE49-F238E27FC236}">
                <a16:creationId xmlns:a16="http://schemas.microsoft.com/office/drawing/2014/main" id="{66880359-CFA9-ABEB-D14C-683FC6420A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60665" y="97884"/>
            <a:ext cx="3795327" cy="2341889"/>
          </a:xfrm>
          <a:prstGeom prst="rect">
            <a:avLst/>
          </a:prstGeom>
        </p:spPr>
      </p:pic>
      <p:pic>
        <p:nvPicPr>
          <p:cNvPr id="17" name="Picture 16" descr="A group of people posing for a photo&#10;&#10;Description automatically generated">
            <a:extLst>
              <a:ext uri="{FF2B5EF4-FFF2-40B4-BE49-F238E27FC236}">
                <a16:creationId xmlns:a16="http://schemas.microsoft.com/office/drawing/2014/main" id="{0BD87E97-196C-A46C-5724-4EF3551E6D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3193" y="2228860"/>
            <a:ext cx="3532102" cy="2179468"/>
          </a:xfrm>
          <a:prstGeom prst="rect">
            <a:avLst/>
          </a:prstGeom>
        </p:spPr>
      </p:pic>
    </p:spTree>
    <p:extLst>
      <p:ext uri="{BB962C8B-B14F-4D97-AF65-F5344CB8AC3E}">
        <p14:creationId xmlns:p14="http://schemas.microsoft.com/office/powerpoint/2010/main" val="377665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669001" y="3399769"/>
            <a:ext cx="9727655" cy="2870927"/>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spcBef>
                <a:spcPts val="0"/>
              </a:spcBef>
              <a:spcAft>
                <a:spcPts val="0"/>
              </a:spcAft>
            </a:pPr>
            <a:endParaRPr lang="en-US" sz="24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4968" y="227516"/>
            <a:ext cx="4081390" cy="2836567"/>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1">
            <a:extLst>
              <a:ext uri="{FF2B5EF4-FFF2-40B4-BE49-F238E27FC236}">
                <a16:creationId xmlns:a16="http://schemas.microsoft.com/office/drawing/2014/main" id="{68E70D6E-62BB-72E4-654C-41FB9A7ED835}"/>
              </a:ext>
            </a:extLst>
          </p:cNvPr>
          <p:cNvSpPr>
            <a:spLocks noChangeArrowheads="1"/>
          </p:cNvSpPr>
          <p:nvPr/>
        </p:nvSpPr>
        <p:spPr bwMode="auto">
          <a:xfrm>
            <a:off x="3363233" y="3481001"/>
            <a:ext cx="803342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1" u="none" strike="noStrike" cap="none" normalizeH="0" baseline="0" dirty="0">
                <a:ln>
                  <a:noFill/>
                </a:ln>
                <a:solidFill>
                  <a:srgbClr val="212529"/>
                </a:solidFill>
                <a:effectLst/>
                <a:ea typeface="Calibri" panose="020F0502020204030204" pitchFamily="34" charset="0"/>
                <a:cs typeface="Segoe UI" panose="020B0502040204020203" pitchFamily="34" charset="0"/>
              </a:rPr>
              <a:t>Longleaf for All</a:t>
            </a:r>
            <a:r>
              <a:rPr kumimoji="0" lang="en-US" altLang="en-US" sz="2000" b="0" i="0" u="none" strike="noStrike" cap="none" normalizeH="0" baseline="0" dirty="0">
                <a:ln>
                  <a:noFill/>
                </a:ln>
                <a:solidFill>
                  <a:srgbClr val="212529"/>
                </a:solidFill>
                <a:effectLst/>
                <a:ea typeface="Calibri" panose="020F0502020204030204" pitchFamily="34" charset="0"/>
                <a:cs typeface="Segoe UI" panose="020B0502040204020203" pitchFamily="34" charset="0"/>
              </a:rPr>
              <a:t> works to increase minority participation in forestry-related programs, practices, and activities, and help landowners reap the economic, ecological, and cultural benefits of owning forested land.  </a:t>
            </a: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212529"/>
                </a:solidFill>
                <a:effectLst/>
                <a:ea typeface="Calibri" panose="020F0502020204030204" pitchFamily="34" charset="0"/>
                <a:cs typeface="Segoe UI" panose="020B0502040204020203" pitchFamily="34" charset="0"/>
              </a:rPr>
              <a:t>This group identified challenges facing minority landowners and professionals, as well as recommendations and networks that have led to potential on-the-ground results through the development of demonstration projects, including the Hoke Community Forest in North Carolina.</a:t>
            </a:r>
            <a:r>
              <a:rPr kumimoji="0" lang="en-US" altLang="en-US" sz="2000" b="0" i="0" u="none" strike="noStrike" cap="none" normalizeH="0" baseline="0" dirty="0">
                <a:ln>
                  <a:noFill/>
                </a:ln>
                <a:solidFill>
                  <a:srgbClr val="000000"/>
                </a:solidFill>
                <a:effectLst/>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03B50AE1-F2C7-459B-D4F8-442A1EDE2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821" y="227516"/>
            <a:ext cx="4097206" cy="2007630"/>
          </a:xfrm>
          <a:prstGeom prst="rect">
            <a:avLst/>
          </a:prstGeom>
        </p:spPr>
      </p:pic>
    </p:spTree>
    <p:extLst>
      <p:ext uri="{BB962C8B-B14F-4D97-AF65-F5344CB8AC3E}">
        <p14:creationId xmlns:p14="http://schemas.microsoft.com/office/powerpoint/2010/main" val="120999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2249385" y="5233648"/>
            <a:ext cx="6458571" cy="997085"/>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spcBef>
                <a:spcPts val="0"/>
              </a:spcBef>
              <a:spcAft>
                <a:spcPts val="0"/>
              </a:spcAft>
            </a:pPr>
            <a:endParaRPr lang="en-US" sz="2000" dirty="0">
              <a:effectLst/>
              <a:latin typeface="Calibri" panose="020F0502020204030204" pitchFamily="34" charset="0"/>
              <a:ea typeface="Times New Roman" panose="02020603050405020304" pitchFamily="18" charset="0"/>
            </a:endParaRPr>
          </a:p>
          <a:p>
            <a:pPr marR="0" lvl="0">
              <a:spcBef>
                <a:spcPts val="0"/>
              </a:spcBef>
              <a:spcAft>
                <a:spcPts val="0"/>
              </a:spcAft>
            </a:pPr>
            <a:endParaRPr lang="en-US" sz="2000" dirty="0">
              <a:latin typeface="Calibri" panose="020F0502020204030204" pitchFamily="34" charset="0"/>
              <a:ea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Times New Roman" panose="02020603050405020304" pitchFamily="18" charset="0"/>
              </a:rPr>
              <a:t>Fire in the Pines scheduled for Oct. 10, 2026 at </a:t>
            </a:r>
            <a:r>
              <a:rPr lang="en-US" sz="2000" dirty="0" err="1">
                <a:effectLst/>
                <a:latin typeface="Calibri" panose="020F0502020204030204" pitchFamily="34" charset="0"/>
                <a:ea typeface="Times New Roman" panose="02020603050405020304" pitchFamily="18" charset="0"/>
              </a:rPr>
              <a:t>Halyburton</a:t>
            </a:r>
            <a:r>
              <a:rPr lang="en-US" sz="2000" dirty="0">
                <a:effectLst/>
                <a:latin typeface="Calibri" panose="020F0502020204030204" pitchFamily="34" charset="0"/>
                <a:ea typeface="Times New Roman" panose="02020603050405020304" pitchFamily="18" charset="0"/>
              </a:rPr>
              <a:t> Park in Wilmington. Flytraps, Fire, Family and Fun!</a:t>
            </a:r>
          </a:p>
          <a:p>
            <a:pPr marR="0" lvl="0">
              <a:spcBef>
                <a:spcPts val="0"/>
              </a:spcBef>
              <a:spcAft>
                <a:spcPts val="0"/>
              </a:spcAft>
            </a:pPr>
            <a:endParaRPr lang="en-US" sz="2000" dirty="0">
              <a:effectLst/>
              <a:latin typeface="Calibri" panose="020F0502020204030204" pitchFamily="34" charset="0"/>
              <a:ea typeface="Times New Roman" panose="02020603050405020304" pitchFamily="18" charset="0"/>
            </a:endParaRPr>
          </a:p>
          <a:p>
            <a:pPr marR="0" lvl="0">
              <a:spcBef>
                <a:spcPts val="0"/>
              </a:spcBef>
              <a:spcAft>
                <a:spcPts val="0"/>
              </a:spcAft>
            </a:pPr>
            <a:r>
              <a:rPr lang="en-US" sz="2000" dirty="0">
                <a:latin typeface="Calibri" panose="020F0502020204030204" pitchFamily="34" charset="0"/>
                <a:ea typeface="Times New Roman" panose="02020603050405020304" pitchFamily="18" charset="0"/>
              </a:rPr>
              <a:t>Party for the Pine scheduled for April 18, 2026 at Weymouth Woods Sandhills Nature Preserve in Southern Pines.</a:t>
            </a:r>
            <a:endParaRPr lang="en-US" sz="2000" dirty="0">
              <a:effectLst/>
              <a:latin typeface="Calibri" panose="020F0502020204030204" pitchFamily="34" charset="0"/>
              <a:ea typeface="Times New Roman" panose="02020603050405020304" pitchFamily="18" charset="0"/>
            </a:endParaRPr>
          </a:p>
          <a:p>
            <a:pPr marR="0" lvl="0">
              <a:spcBef>
                <a:spcPts val="0"/>
              </a:spcBef>
              <a:spcAft>
                <a:spcPts val="0"/>
              </a:spcAft>
            </a:pPr>
            <a:endParaRPr lang="en-US" sz="2000" dirty="0">
              <a:latin typeface="Calibri" panose="020F0502020204030204" pitchFamily="34" charset="0"/>
              <a:ea typeface="Calibri" panose="020F0502020204030204" pitchFamily="34" charset="0"/>
            </a:endParaRPr>
          </a:p>
          <a:p>
            <a:pPr marR="0" lvl="0">
              <a:spcBef>
                <a:spcPts val="0"/>
              </a:spcBef>
              <a:spcAft>
                <a:spcPts val="0"/>
              </a:spcAft>
            </a:pPr>
            <a:endParaRPr lang="en-US" sz="20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4579" y="320231"/>
            <a:ext cx="4081390" cy="2836567"/>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2">
            <a:extLst>
              <a:ext uri="{FF2B5EF4-FFF2-40B4-BE49-F238E27FC236}">
                <a16:creationId xmlns:a16="http://schemas.microsoft.com/office/drawing/2014/main" id="{BDF37B7B-805B-9184-2685-C22A389464FB}"/>
              </a:ext>
            </a:extLst>
          </p:cNvPr>
          <p:cNvSpPr>
            <a:spLocks noChangeArrowheads="1"/>
          </p:cNvSpPr>
          <p:nvPr/>
        </p:nvSpPr>
        <p:spPr bwMode="auto">
          <a:xfrm>
            <a:off x="2169269" y="36302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close-up of a blurred background&#10;&#10;Description automatically generated">
            <a:extLst>
              <a:ext uri="{FF2B5EF4-FFF2-40B4-BE49-F238E27FC236}">
                <a16:creationId xmlns:a16="http://schemas.microsoft.com/office/drawing/2014/main" id="{8CBBA1F1-B3CE-6952-753F-275523356F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0684" y="3477029"/>
            <a:ext cx="3377892" cy="2433473"/>
          </a:xfrm>
          <a:prstGeom prst="rect">
            <a:avLst/>
          </a:prstGeom>
        </p:spPr>
      </p:pic>
    </p:spTree>
    <p:extLst>
      <p:ext uri="{BB962C8B-B14F-4D97-AF65-F5344CB8AC3E}">
        <p14:creationId xmlns:p14="http://schemas.microsoft.com/office/powerpoint/2010/main" val="273310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72B3CC6-2D9A-F01E-0F29-7DF8417D772C}"/>
              </a:ext>
            </a:extLst>
          </p:cNvPr>
          <p:cNvSpPr txBox="1">
            <a:spLocks/>
          </p:cNvSpPr>
          <p:nvPr/>
        </p:nvSpPr>
        <p:spPr>
          <a:xfrm>
            <a:off x="1689178" y="3571935"/>
            <a:ext cx="9957161" cy="2870927"/>
          </a:xfrm>
          <a:prstGeom prst="ellipse">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2024 ALRI Range-wide Longleaf Accomplishment Report was recently released. Thanks to the work of so many amazing and motivated partners, 2024 was another record year for prescribed burning in longleaf!</a:t>
            </a:r>
          </a:p>
          <a:p>
            <a:pPr marL="342900" marR="0" lvl="0" indent="-342900">
              <a:spcBef>
                <a:spcPts val="0"/>
              </a:spcBef>
              <a:spcAft>
                <a:spcPts val="0"/>
              </a:spcAft>
              <a:buFont typeface="Arial" panose="020B0604020202020204" pitchFamily="34" charset="0"/>
              <a:buChar char="•"/>
            </a:pPr>
            <a:endParaRPr lang="en-US" sz="20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In 2024, North Carolinians established 7,477 acres of longleaf forests, used prescribed fire to manage nearly 120,514 acres of longleaf, and protected over 6,367 acres of longleaf through acquisition and/or conservation easement. </a:t>
            </a:r>
            <a:endParaRPr lang="en-US" sz="2000" dirty="0">
              <a:effectLst/>
              <a:latin typeface="Calibri" panose="020F050202020403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a:extLst>
              <a:ext uri="{FF2B5EF4-FFF2-40B4-BE49-F238E27FC236}">
                <a16:creationId xmlns:a16="http://schemas.microsoft.com/office/drawing/2014/main" id="{3681BB86-695F-2E4A-07D1-8BDBE2897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0921" y="320230"/>
            <a:ext cx="4081390" cy="2836567"/>
          </a:xfrm>
          <a:prstGeom prst="rect">
            <a:avLst/>
          </a:prstGeom>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ext&#10;&#10;Description automatically generated with medium confidence">
            <a:extLst>
              <a:ext uri="{FF2B5EF4-FFF2-40B4-BE49-F238E27FC236}">
                <a16:creationId xmlns:a16="http://schemas.microsoft.com/office/drawing/2014/main" id="{E4A199A9-EA69-9C2B-1675-CC5C69676C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821" y="227516"/>
            <a:ext cx="4097206" cy="2007630"/>
          </a:xfrm>
          <a:prstGeom prst="rect">
            <a:avLst/>
          </a:prstGeom>
        </p:spPr>
      </p:pic>
    </p:spTree>
    <p:extLst>
      <p:ext uri="{BB962C8B-B14F-4D97-AF65-F5344CB8AC3E}">
        <p14:creationId xmlns:p14="http://schemas.microsoft.com/office/powerpoint/2010/main" val="4118922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otalTime>698</TotalTime>
  <Words>635</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-apple-system</vt:lpstr>
      <vt:lpstr>Arial</vt:lpstr>
      <vt:lpstr>Calibri</vt:lpstr>
      <vt:lpstr>Calibri Light</vt:lpstr>
      <vt:lpstr>Office Theme</vt:lpstr>
      <vt:lpstr>PowerPoint Presentation</vt:lpstr>
      <vt:lpstr>PowerPoint Presentation</vt:lpstr>
      <vt:lpstr>PowerPoint Presentation</vt:lpstr>
      <vt:lpstr>North Carolina Longleaf Coalition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Longleaf Coalition</dc:title>
  <dc:creator>Miller, Susan - FS, NC</dc:creator>
  <cp:lastModifiedBy>Lydie Costes (CONTRACTOR)</cp:lastModifiedBy>
  <cp:revision>11</cp:revision>
  <dcterms:created xsi:type="dcterms:W3CDTF">2023-09-19T21:33:24Z</dcterms:created>
  <dcterms:modified xsi:type="dcterms:W3CDTF">2025-12-08T20:48:22Z</dcterms:modified>
</cp:coreProperties>
</file>