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68" r:id="rId7"/>
    <p:sldId id="261" r:id="rId8"/>
    <p:sldId id="263" r:id="rId9"/>
    <p:sldId id="259" r:id="rId10"/>
    <p:sldId id="264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4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69E8-E377-4DFD-988F-02A0996CEBD0}" type="datetimeFigureOut">
              <a:rPr lang="en-US" smtClean="0"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8571-F676-409D-8050-6036BDC6D1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28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69E8-E377-4DFD-988F-02A0996CEBD0}" type="datetimeFigureOut">
              <a:rPr lang="en-US" smtClean="0"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8571-F676-409D-8050-6036BDC6D1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618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69E8-E377-4DFD-988F-02A0996CEBD0}" type="datetimeFigureOut">
              <a:rPr lang="en-US" smtClean="0"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8571-F676-409D-8050-6036BDC6D1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1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69E8-E377-4DFD-988F-02A0996CEBD0}" type="datetimeFigureOut">
              <a:rPr lang="en-US" smtClean="0"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8571-F676-409D-8050-6036BDC6D1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597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69E8-E377-4DFD-988F-02A0996CEBD0}" type="datetimeFigureOut">
              <a:rPr lang="en-US" smtClean="0"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8571-F676-409D-8050-6036BDC6D1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84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69E8-E377-4DFD-988F-02A0996CEBD0}" type="datetimeFigureOut">
              <a:rPr lang="en-US" smtClean="0"/>
              <a:t>3/8/2022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8571-F676-409D-8050-6036BDC6D1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765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69E8-E377-4DFD-988F-02A0996CEBD0}" type="datetimeFigureOut">
              <a:rPr lang="en-US" smtClean="0"/>
              <a:t>3/8/2022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8571-F676-409D-8050-6036BDC6D1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590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69E8-E377-4DFD-988F-02A0996CEBD0}" type="datetimeFigureOut">
              <a:rPr lang="en-US" smtClean="0"/>
              <a:t>3/8/2022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8571-F676-409D-8050-6036BDC6D1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2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69E8-E377-4DFD-988F-02A0996CEBD0}" type="datetimeFigureOut">
              <a:rPr lang="en-US" smtClean="0"/>
              <a:t>3/8/2022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8571-F676-409D-8050-6036BDC6D1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849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69E8-E377-4DFD-988F-02A0996CEBD0}" type="datetimeFigureOut">
              <a:rPr lang="en-US" smtClean="0"/>
              <a:t>3/8/2022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8571-F676-409D-8050-6036BDC6D1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37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69E8-E377-4DFD-988F-02A0996CEBD0}" type="datetimeFigureOut">
              <a:rPr lang="en-US" smtClean="0"/>
              <a:t>3/8/2022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8571-F676-409D-8050-6036BDC6D1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619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969E8-E377-4DFD-988F-02A0996CEBD0}" type="datetimeFigureOut">
              <a:rPr lang="en-US" smtClean="0"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68571-F676-409D-8050-6036BDC6D1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74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" t="24745" r="106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123" y="2186524"/>
            <a:ext cx="10851754" cy="193899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cs typeface="Courier New" panose="02070309020205020404" pitchFamily="49" charset="0"/>
              </a:rPr>
              <a:t>ONSLOW BIGHT CONSERVATION FORUM </a:t>
            </a:r>
          </a:p>
          <a:p>
            <a:pPr algn="ctr"/>
            <a:r>
              <a:rPr lang="en-US" sz="4000" b="1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cs typeface="Courier New" panose="02070309020205020404" pitchFamily="49" charset="0"/>
              </a:rPr>
              <a:t>- Partner </a:t>
            </a:r>
            <a:r>
              <a:rPr lang="en-US" sz="4000" b="1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cs typeface="Courier New" panose="02070309020205020404" pitchFamily="49" charset="0"/>
              </a:rPr>
              <a:t>Updates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cs typeface="Courier New" panose="02070309020205020404" pitchFamily="49" charset="0"/>
              </a:rPr>
              <a:t>-</a:t>
            </a:r>
            <a:endParaRPr lang="en-US" sz="4000" b="1" dirty="0" smtClean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  <a:cs typeface="Courier New" panose="02070309020205020404" pitchFamily="49" charset="0"/>
            </a:endParaRPr>
          </a:p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cs typeface="Courier New" panose="02070309020205020404" pitchFamily="49" charset="0"/>
              </a:rPr>
              <a:t>North Carolina Longleaf Pine Summit</a:t>
            </a:r>
          </a:p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cs typeface="Courier New" panose="02070309020205020404" pitchFamily="49" charset="0"/>
              </a:rPr>
              <a:t>March 9, 2022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877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" t="24745" r="106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8257" y="1122363"/>
            <a:ext cx="10851754" cy="443198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cs typeface="Courier New" panose="02070309020205020404" pitchFamily="49" charset="0"/>
              </a:rPr>
              <a:t>North Carolina Coastal Land Trust</a:t>
            </a:r>
          </a:p>
          <a:p>
            <a:r>
              <a:rPr lang="en-US" dirty="0" smtClean="0"/>
              <a:t>Onslow </a:t>
            </a:r>
            <a:r>
              <a:rPr lang="en-US" dirty="0"/>
              <a:t>Bight and Cape Fear Arch landscapes this past year plus.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Prescribed </a:t>
            </a:r>
            <a:r>
              <a:rPr lang="en-US" dirty="0"/>
              <a:t>burn on 105-acres of our 160-acre B.W. Wells Savannah in Pender County (CFA)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Prescribed </a:t>
            </a:r>
            <a:r>
              <a:rPr lang="en-US" dirty="0"/>
              <a:t>burn on 33-acres our 298-acre Magnolia Preserve in Craven County (OB)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Planted </a:t>
            </a:r>
            <a:r>
              <a:rPr lang="en-US" dirty="0"/>
              <a:t>80-acres to longleaf pine on our 923-acre Bern Preserve in Craven County (OB).  </a:t>
            </a:r>
            <a:endParaRPr lang="en-US" dirty="0" smtClean="0"/>
          </a:p>
          <a:p>
            <a:pPr lvl="0"/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urchased </a:t>
            </a:r>
            <a:r>
              <a:rPr lang="en-US" dirty="0"/>
              <a:t>355+acres of land in Craven County from Weyerhaeuser Company which was added to our existing 568-acre Bern Preserve. 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355-acre portion contains over 50-acres of mature longleaf pine! 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Bern Preserve lies adjacent to a portion of the Croatan National Forest. </a:t>
            </a:r>
          </a:p>
          <a:p>
            <a:pPr algn="ctr"/>
            <a:endParaRPr lang="en-US" sz="4000" b="1" dirty="0" smtClean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  <a:cs typeface="Courier New" panose="02070309020205020404" pitchFamily="49" charset="0"/>
            </a:endParaRPr>
          </a:p>
          <a:p>
            <a:pPr algn="ctr"/>
            <a:endParaRPr lang="en-US" sz="4000" b="1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395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" t="24745" r="106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123" y="1036901"/>
            <a:ext cx="10851754" cy="403187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cs typeface="Courier New" panose="02070309020205020404" pitchFamily="49" charset="0"/>
              </a:rPr>
              <a:t>The Nature Conservancy</a:t>
            </a:r>
          </a:p>
          <a:p>
            <a:endParaRPr lang="en-US" dirty="0" smtClean="0"/>
          </a:p>
          <a:p>
            <a:r>
              <a:rPr lang="en-US" dirty="0" smtClean="0"/>
              <a:t>Longleaf work on TNC properties in the </a:t>
            </a:r>
            <a:r>
              <a:rPr lang="en-US" dirty="0"/>
              <a:t>Onslow </a:t>
            </a:r>
            <a:r>
              <a:rPr lang="en-US" dirty="0" smtClean="0"/>
              <a:t>Bight:</a:t>
            </a:r>
            <a:endParaRPr lang="en-US" dirty="0"/>
          </a:p>
          <a:p>
            <a:r>
              <a:rPr lang="en-US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Burned 1103 acres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Completed TSI projects on 107 acres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TNC will also be submitting OB NFWF Grant application which has changed to a 3 year performance period. </a:t>
            </a:r>
            <a:r>
              <a:rPr lang="en-US" dirty="0" smtClean="0"/>
              <a:t>The </a:t>
            </a:r>
            <a:r>
              <a:rPr lang="en-US" dirty="0"/>
              <a:t>grant will be similar to previous grants and will support: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Targeted outreach for private forest owners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Aerial ignition funds for multiple land managers in the Onslow Bight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4 month TNC crew for supporting prescribed fire and other restoration work among land managers in the </a:t>
            </a:r>
            <a:r>
              <a:rPr lang="en-US"/>
              <a:t>Onslow </a:t>
            </a:r>
            <a:r>
              <a:rPr lang="en-US" smtClean="0"/>
              <a:t>Bight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684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" t="24745" r="106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123" y="1102816"/>
            <a:ext cx="10851754" cy="443198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cs typeface="Courier New" panose="02070309020205020404" pitchFamily="49" charset="0"/>
              </a:rPr>
              <a:t>The Nature Conservancy</a:t>
            </a:r>
          </a:p>
          <a:p>
            <a:endParaRPr lang="en-US" dirty="0" smtClean="0">
              <a:latin typeface="Garamond" panose="02020404030301010803" pitchFamily="18" charset="0"/>
            </a:endParaRPr>
          </a:p>
          <a:p>
            <a:r>
              <a:rPr lang="en-US" dirty="0" smtClean="0">
                <a:latin typeface="Garamond" panose="02020404030301010803" pitchFamily="18" charset="0"/>
              </a:rPr>
              <a:t>Camp Lejeune-Holly </a:t>
            </a:r>
            <a:r>
              <a:rPr lang="en-US" dirty="0">
                <a:latin typeface="Garamond" panose="02020404030301010803" pitchFamily="18" charset="0"/>
              </a:rPr>
              <a:t>Shelter </a:t>
            </a:r>
            <a:r>
              <a:rPr lang="en-US" dirty="0" smtClean="0">
                <a:latin typeface="Garamond" panose="02020404030301010803" pitchFamily="18" charset="0"/>
              </a:rPr>
              <a:t>Corridor:</a:t>
            </a:r>
          </a:p>
          <a:p>
            <a:pPr lvl="0"/>
            <a:r>
              <a:rPr lang="en-US" dirty="0" smtClean="0">
                <a:latin typeface="Garamond" panose="02020404030301010803" pitchFamily="18" charset="0"/>
              </a:rPr>
              <a:t>	Gray </a:t>
            </a:r>
            <a:r>
              <a:rPr lang="en-US" dirty="0">
                <a:latin typeface="Garamond" panose="02020404030301010803" pitchFamily="18" charset="0"/>
              </a:rPr>
              <a:t>tract – ~40 acres beside NC 50 closed in to be included into TNC’s Flat Swamp Preserve</a:t>
            </a:r>
          </a:p>
          <a:p>
            <a:pPr lvl="0"/>
            <a:r>
              <a:rPr lang="en-US" dirty="0" smtClean="0">
                <a:latin typeface="Garamond" panose="02020404030301010803" pitchFamily="18" charset="0"/>
              </a:rPr>
              <a:t>	Corbett </a:t>
            </a:r>
            <a:r>
              <a:rPr lang="en-US" dirty="0">
                <a:latin typeface="Garamond" panose="02020404030301010803" pitchFamily="18" charset="0"/>
              </a:rPr>
              <a:t>Brothers tract - ~264 acres most of which will go into HSGL.  TNC will retain ~40 acres for Flat </a:t>
            </a:r>
            <a:r>
              <a:rPr lang="en-US" dirty="0" smtClean="0">
                <a:latin typeface="Garamond" panose="02020404030301010803" pitchFamily="18" charset="0"/>
              </a:rPr>
              <a:t>	Swamp </a:t>
            </a:r>
            <a:r>
              <a:rPr lang="en-US" dirty="0">
                <a:latin typeface="Garamond" panose="02020404030301010803" pitchFamily="18" charset="0"/>
              </a:rPr>
              <a:t>Preserve.  To close later in 2022</a:t>
            </a:r>
          </a:p>
          <a:p>
            <a:pPr lvl="0"/>
            <a:r>
              <a:rPr lang="en-US" dirty="0" smtClean="0">
                <a:latin typeface="Garamond" panose="02020404030301010803" pitchFamily="18" charset="0"/>
              </a:rPr>
              <a:t>	Corbett </a:t>
            </a:r>
            <a:r>
              <a:rPr lang="en-US" dirty="0">
                <a:latin typeface="Garamond" panose="02020404030301010803" pitchFamily="18" charset="0"/>
              </a:rPr>
              <a:t>Package tract - ~3,360 acres going into HSGL to close later in 2022.</a:t>
            </a:r>
          </a:p>
          <a:p>
            <a:r>
              <a:rPr lang="en-US" dirty="0">
                <a:latin typeface="Garamond" panose="02020404030301010803" pitchFamily="18" charset="0"/>
              </a:rPr>
              <a:t> </a:t>
            </a:r>
          </a:p>
          <a:p>
            <a:r>
              <a:rPr lang="en-US" dirty="0">
                <a:latin typeface="Garamond" panose="02020404030301010803" pitchFamily="18" charset="0"/>
              </a:rPr>
              <a:t>Camp </a:t>
            </a:r>
            <a:r>
              <a:rPr lang="en-US" dirty="0" smtClean="0">
                <a:latin typeface="Garamond" panose="02020404030301010803" pitchFamily="18" charset="0"/>
              </a:rPr>
              <a:t>Lejeune-Croatan Corridor:</a:t>
            </a:r>
          </a:p>
          <a:p>
            <a:pPr lvl="0"/>
            <a:r>
              <a:rPr lang="en-US" dirty="0" smtClean="0">
                <a:latin typeface="Garamond" panose="02020404030301010803" pitchFamily="18" charset="0"/>
              </a:rPr>
              <a:t>	Matthews tract </a:t>
            </a:r>
            <a:r>
              <a:rPr lang="en-US" dirty="0">
                <a:latin typeface="Garamond" panose="02020404030301010803" pitchFamily="18" charset="0"/>
              </a:rPr>
              <a:t>- ~200 acres closing in May going into TNC’s Horse Swamp Preserve.</a:t>
            </a:r>
          </a:p>
          <a:p>
            <a:pPr algn="ctr"/>
            <a:endParaRPr lang="en-US" sz="4000" b="1" dirty="0" smtClean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  <a:cs typeface="Courier New" panose="02070309020205020404" pitchFamily="49" charset="0"/>
            </a:endParaRPr>
          </a:p>
          <a:p>
            <a:pPr algn="ctr"/>
            <a:endParaRPr lang="en-US" sz="4000" b="1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401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" t="7711" r="5824" b="6505"/>
          <a:stretch/>
        </p:blipFill>
        <p:spPr>
          <a:xfrm>
            <a:off x="1524001" y="540"/>
            <a:ext cx="9437782" cy="685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95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" t="24745" r="106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7920" y="4200081"/>
            <a:ext cx="10851754" cy="160043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cs typeface="Courier New" panose="02070309020205020404" pitchFamily="49" charset="0"/>
              </a:rPr>
              <a:t>Croatan National Forest</a:t>
            </a:r>
          </a:p>
          <a:p>
            <a:pPr algn="ctr"/>
            <a:r>
              <a:rPr lang="en-US" dirty="0"/>
              <a:t>14,654 acres burned in CY22, current to Feb 24.</a:t>
            </a:r>
          </a:p>
          <a:p>
            <a:pPr algn="ctr"/>
            <a:endParaRPr lang="en-US" sz="4000" b="1" dirty="0" smtClean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  <a:cs typeface="Courier New" panose="02070309020205020404" pitchFamily="4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033" y="249207"/>
            <a:ext cx="5447528" cy="370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08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" t="24745" r="106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123" y="1021336"/>
            <a:ext cx="10851754" cy="449353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cs typeface="Courier New" panose="02070309020205020404" pitchFamily="49" charset="0"/>
              </a:rPr>
              <a:t>NORTH CAROLINA WILDLIFE RESOURCES COMMISSION</a:t>
            </a:r>
          </a:p>
          <a:p>
            <a:pPr algn="ctr"/>
            <a:endParaRPr lang="en-US" sz="4000" b="1" dirty="0" smtClean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  <a:cs typeface="Courier New" panose="02070309020205020404" pitchFamily="49" charset="0"/>
            </a:endParaRPr>
          </a:p>
          <a:p>
            <a:r>
              <a:rPr lang="en-US" dirty="0" smtClean="0"/>
              <a:t>REGION		     Acres LL Established     Acres Burned     Acres LL Maintenance     Acres Acquired/Easements</a:t>
            </a:r>
          </a:p>
          <a:p>
            <a:r>
              <a:rPr lang="en-US" dirty="0" smtClean="0"/>
              <a:t>Cape Fear-Bladen 	                  384	                   4236	                   107		                32</a:t>
            </a:r>
          </a:p>
          <a:p>
            <a:r>
              <a:rPr lang="en-US" dirty="0" smtClean="0"/>
              <a:t>Northern Coast		   52	                     472				              	</a:t>
            </a:r>
          </a:p>
          <a:p>
            <a:r>
              <a:rPr lang="en-US" dirty="0" smtClean="0"/>
              <a:t>Onslow Bight 	                1612	                   3565		  315			</a:t>
            </a:r>
          </a:p>
          <a:p>
            <a:r>
              <a:rPr lang="en-US" dirty="0" smtClean="0"/>
              <a:t>Sandhills-Uwharrie                                                     14408		  675		              125</a:t>
            </a:r>
          </a:p>
          <a:p>
            <a:r>
              <a:rPr lang="en-US" dirty="0" smtClean="0"/>
              <a:t>--------------------------------------------------------------------------------------------------------------------------------------------------------</a:t>
            </a:r>
          </a:p>
          <a:p>
            <a:r>
              <a:rPr lang="en-US" b="1" dirty="0" smtClean="0"/>
              <a:t>TOTALS		                2048		22681                        1097                                        157</a:t>
            </a:r>
          </a:p>
          <a:p>
            <a:pPr algn="ctr"/>
            <a:endParaRPr lang="en-US" sz="4000" b="1" dirty="0" smtClean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848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" t="24745" r="106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122" y="2001838"/>
            <a:ext cx="10851754" cy="236988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cs typeface="Courier New" panose="02070309020205020404" pitchFamily="49" charset="0"/>
              </a:rPr>
              <a:t>Marine Corps Base Camp Lejeune</a:t>
            </a:r>
          </a:p>
          <a:p>
            <a:endParaRPr lang="en-US" dirty="0" smtClean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aramond" panose="02020404030301010803" pitchFamily="18" charset="0"/>
              </a:rPr>
              <a:t>135 Acres Longleaf Planting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aramond" panose="02020404030301010803" pitchFamily="18" charset="0"/>
              </a:rPr>
              <a:t>16,125 acres burned (55 wildfires – 7073 acres, 41 prescribed burns - 9052 acres)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aramond" panose="02020404030301010803" pitchFamily="18" charset="0"/>
              </a:rPr>
              <a:t>43 </a:t>
            </a:r>
            <a:r>
              <a:rPr lang="en-US" dirty="0">
                <a:latin typeface="Garamond" panose="02020404030301010803" pitchFamily="18" charset="0"/>
              </a:rPr>
              <a:t>Acres Mechanical </a:t>
            </a:r>
            <a:r>
              <a:rPr lang="en-US" dirty="0" smtClean="0">
                <a:latin typeface="Garamond" panose="02020404030301010803" pitchFamily="18" charset="0"/>
              </a:rPr>
              <a:t>TSI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aramond" panose="02020404030301010803" pitchFamily="18" charset="0"/>
              </a:rPr>
              <a:t>156 acres mechanical midstory control (red-cockaded woodpecker)</a:t>
            </a:r>
            <a:endParaRPr lang="en-US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976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A914DC1A55C64F91C51B32F8CEC7F2" ma:contentTypeVersion="9" ma:contentTypeDescription="Create a new document." ma:contentTypeScope="" ma:versionID="f956aa6f638921c68a41ada6ed05733a">
  <xsd:schema xmlns:xsd="http://www.w3.org/2001/XMLSchema" xmlns:xs="http://www.w3.org/2001/XMLSchema" xmlns:p="http://schemas.microsoft.com/office/2006/metadata/properties" xmlns:ns3="c8bc4fc1-d37a-4450-a089-80b1c77cae83" targetNamespace="http://schemas.microsoft.com/office/2006/metadata/properties" ma:root="true" ma:fieldsID="6ddb52fc8ccb1714443732d5679caf2e" ns3:_="">
    <xsd:import namespace="c8bc4fc1-d37a-4450-a089-80b1c77cae8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bc4fc1-d37a-4450-a089-80b1c77cae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E7F69F-5CD9-41F4-A64A-9851187CC12E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c8bc4fc1-d37a-4450-a089-80b1c77cae83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F73C89C-49DA-4730-B71C-6D8A137008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4D30C9-6613-4E64-90F3-179A5848BC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bc4fc1-d37a-4450-a089-80b1c77cae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465</Words>
  <Application>Microsoft Office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Garamond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United States Marine Corps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Ten Brink CIV Craig E</dc:creator>
  <cp:lastModifiedBy>Ten Brink CIV Craig E</cp:lastModifiedBy>
  <cp:revision>21</cp:revision>
  <dcterms:created xsi:type="dcterms:W3CDTF">2022-03-08T12:20:03Z</dcterms:created>
  <dcterms:modified xsi:type="dcterms:W3CDTF">2022-03-08T20:21:39Z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0x01010048A914DC1A55C64F91C51B32F8CEC7F2</vt:lpwstr>
  </property>
</Properties>
</file>