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5"/>
  </p:notesMasterIdLst>
  <p:sldIdLst>
    <p:sldId id="256" r:id="rId2"/>
    <p:sldId id="258" r:id="rId3"/>
    <p:sldId id="269" r:id="rId4"/>
    <p:sldId id="303" r:id="rId5"/>
    <p:sldId id="306" r:id="rId6"/>
    <p:sldId id="304" r:id="rId7"/>
    <p:sldId id="305" r:id="rId8"/>
    <p:sldId id="259" r:id="rId9"/>
    <p:sldId id="268" r:id="rId10"/>
    <p:sldId id="299" r:id="rId11"/>
    <p:sldId id="270" r:id="rId12"/>
    <p:sldId id="300" r:id="rId13"/>
    <p:sldId id="302" r:id="rId14"/>
    <p:sldId id="260" r:id="rId15"/>
    <p:sldId id="296" r:id="rId16"/>
    <p:sldId id="297" r:id="rId17"/>
    <p:sldId id="290" r:id="rId18"/>
    <p:sldId id="291" r:id="rId19"/>
    <p:sldId id="307" r:id="rId20"/>
    <p:sldId id="264" r:id="rId21"/>
    <p:sldId id="262" r:id="rId22"/>
    <p:sldId id="263" r:id="rId23"/>
    <p:sldId id="27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827A04-3699-E68B-7440-C9744C0E4F6D}" name="Lisa Ann Kelly" initials="LAK" userId="S::kellyl@uncp.edu::99d9fb05-b466-46c4-9f6a-f4836440f4c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C4797-E3B1-438C-BA9F-E25B5EF3F66A}" v="1" dt="2025-12-08T20:44:47.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76"/>
    <p:restoredTop sz="90786"/>
  </p:normalViewPr>
  <p:slideViewPr>
    <p:cSldViewPr snapToGrid="0" showGuides="1">
      <p:cViewPr varScale="1">
        <p:scale>
          <a:sx n="65" d="100"/>
          <a:sy n="65" d="100"/>
        </p:scale>
        <p:origin x="274"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183BC-F96D-0B47-BB5B-46AB2048E1FC}"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F1A35-E226-B749-BEB0-1B034CF8679C}" type="slidenum">
              <a:rPr lang="en-US" smtClean="0"/>
              <a:t>‹#›</a:t>
            </a:fld>
            <a:endParaRPr lang="en-US"/>
          </a:p>
        </p:txBody>
      </p:sp>
    </p:spTree>
    <p:extLst>
      <p:ext uri="{BB962C8B-B14F-4D97-AF65-F5344CB8AC3E}">
        <p14:creationId xmlns:p14="http://schemas.microsoft.com/office/powerpoint/2010/main" val="60648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yobserver.com/story/news/local/2025/11/03/asian-needle-ant-poses-a-threat-to-humans-across-north-carolina/86828156007"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people.com/venomous-asian-needle-ant-population-surges-scientists-warn-1172861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Ants are dominant arthropods in most ecosystems</a:t>
            </a:r>
          </a:p>
        </p:txBody>
      </p:sp>
      <p:sp>
        <p:nvSpPr>
          <p:cNvPr id="4" name="Slide Number Placeholder 3"/>
          <p:cNvSpPr>
            <a:spLocks noGrp="1"/>
          </p:cNvSpPr>
          <p:nvPr>
            <p:ph type="sldNum" sz="quarter" idx="5"/>
          </p:nvPr>
        </p:nvSpPr>
        <p:spPr/>
        <p:txBody>
          <a:bodyPr/>
          <a:lstStyle/>
          <a:p>
            <a:fld id="{C94F1A35-E226-B749-BEB0-1B034CF8679C}" type="slidenum">
              <a:rPr lang="en-US" smtClean="0"/>
              <a:t>3</a:t>
            </a:fld>
            <a:endParaRPr lang="en-US"/>
          </a:p>
        </p:txBody>
      </p:sp>
    </p:spTree>
    <p:extLst>
      <p:ext uri="{BB962C8B-B14F-4D97-AF65-F5344CB8AC3E}">
        <p14:creationId xmlns:p14="http://schemas.microsoft.com/office/powerpoint/2010/main" val="287187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https://mississippientomologicalmuseum.org.msstate.edu/Researchtaxapages/Formicidaepages/ant.publications/Brachyponera_chinensis_identifications.pdf</a:t>
            </a:r>
          </a:p>
          <a:p>
            <a:endParaRPr lang="en-US" dirty="0"/>
          </a:p>
        </p:txBody>
      </p:sp>
      <p:sp>
        <p:nvSpPr>
          <p:cNvPr id="4" name="Slide Number Placeholder 3"/>
          <p:cNvSpPr>
            <a:spLocks noGrp="1"/>
          </p:cNvSpPr>
          <p:nvPr>
            <p:ph type="sldNum" sz="quarter" idx="5"/>
          </p:nvPr>
        </p:nvSpPr>
        <p:spPr/>
        <p:txBody>
          <a:bodyPr/>
          <a:lstStyle/>
          <a:p>
            <a:fld id="{C94F1A35-E226-B749-BEB0-1B034CF8679C}" type="slidenum">
              <a:rPr lang="en-US" smtClean="0"/>
              <a:t>6</a:t>
            </a:fld>
            <a:endParaRPr lang="en-US"/>
          </a:p>
        </p:txBody>
      </p:sp>
    </p:spTree>
    <p:extLst>
      <p:ext uri="{BB962C8B-B14F-4D97-AF65-F5344CB8AC3E}">
        <p14:creationId xmlns:p14="http://schemas.microsoft.com/office/powerpoint/2010/main" val="214591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https://www.fayobserver.com/story/news/local/2025/11/03/asian-needle-ant-poses-a-threat-to-humans-across-north-carolina/86828156007</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https://people.com/venomous-asian-needle-ant-population-surges-scientists-warn-11728615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C94F1A35-E226-B749-BEB0-1B034CF8679C}" type="slidenum">
              <a:rPr lang="en-US" smtClean="0"/>
              <a:t>7</a:t>
            </a:fld>
            <a:endParaRPr lang="en-US"/>
          </a:p>
        </p:txBody>
      </p:sp>
    </p:spTree>
    <p:extLst>
      <p:ext uri="{BB962C8B-B14F-4D97-AF65-F5344CB8AC3E}">
        <p14:creationId xmlns:p14="http://schemas.microsoft.com/office/powerpoint/2010/main" val="350588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1cbe1c92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1cbe1c929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31cbe1c9294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2023 GS Burn</a:t>
            </a:r>
          </a:p>
          <a:p>
            <a:r>
              <a:rPr lang="en-US" dirty="0"/>
              <a:t>2017, 2021, 2024 MH Burn</a:t>
            </a:r>
          </a:p>
          <a:p>
            <a:endParaRPr lang="en-US" dirty="0"/>
          </a:p>
        </p:txBody>
      </p:sp>
      <p:sp>
        <p:nvSpPr>
          <p:cNvPr id="4" name="Slide Number Placeholder 3"/>
          <p:cNvSpPr>
            <a:spLocks noGrp="1"/>
          </p:cNvSpPr>
          <p:nvPr>
            <p:ph type="sldNum" sz="quarter" idx="5"/>
          </p:nvPr>
        </p:nvSpPr>
        <p:spPr/>
        <p:txBody>
          <a:bodyPr/>
          <a:lstStyle/>
          <a:p>
            <a:fld id="{C94F1A35-E226-B749-BEB0-1B034CF8679C}" type="slidenum">
              <a:rPr lang="en-US" smtClean="0"/>
              <a:t>12</a:t>
            </a:fld>
            <a:endParaRPr lang="en-US"/>
          </a:p>
        </p:txBody>
      </p:sp>
    </p:spTree>
    <p:extLst>
      <p:ext uri="{BB962C8B-B14F-4D97-AF65-F5344CB8AC3E}">
        <p14:creationId xmlns:p14="http://schemas.microsoft.com/office/powerpoint/2010/main" val="426040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2023 GS Burn</a:t>
            </a:r>
          </a:p>
          <a:p>
            <a:r>
              <a:rPr lang="en-US" dirty="0"/>
              <a:t>2017, 2021, 2024 MH Burn</a:t>
            </a:r>
          </a:p>
          <a:p>
            <a:endParaRPr lang="en-US" dirty="0"/>
          </a:p>
        </p:txBody>
      </p:sp>
      <p:sp>
        <p:nvSpPr>
          <p:cNvPr id="4" name="Slide Number Placeholder 3"/>
          <p:cNvSpPr>
            <a:spLocks noGrp="1"/>
          </p:cNvSpPr>
          <p:nvPr>
            <p:ph type="sldNum" sz="quarter" idx="5"/>
          </p:nvPr>
        </p:nvSpPr>
        <p:spPr/>
        <p:txBody>
          <a:bodyPr/>
          <a:lstStyle/>
          <a:p>
            <a:fld id="{C94F1A35-E226-B749-BEB0-1B034CF8679C}" type="slidenum">
              <a:rPr lang="en-US" smtClean="0"/>
              <a:t>13</a:t>
            </a:fld>
            <a:endParaRPr lang="en-US"/>
          </a:p>
        </p:txBody>
      </p:sp>
    </p:spTree>
    <p:extLst>
      <p:ext uri="{BB962C8B-B14F-4D97-AF65-F5344CB8AC3E}">
        <p14:creationId xmlns:p14="http://schemas.microsoft.com/office/powerpoint/2010/main" val="2018693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the Fire ant densities are declining, peaking a few years ago. We only surveyed needle ant densities in one year, but, they are much higher than any of the fire ant densities we have documented. There’s a reason why we didn’t do the needle ant nest surveys in 2024 and 2025- it was a lot of work because- they were in pretty much every log out there!</a:t>
            </a:r>
          </a:p>
        </p:txBody>
      </p:sp>
      <p:sp>
        <p:nvSpPr>
          <p:cNvPr id="4" name="Slide Number Placeholder 3"/>
          <p:cNvSpPr>
            <a:spLocks noGrp="1"/>
          </p:cNvSpPr>
          <p:nvPr>
            <p:ph type="sldNum" sz="quarter" idx="5"/>
          </p:nvPr>
        </p:nvSpPr>
        <p:spPr/>
        <p:txBody>
          <a:bodyPr/>
          <a:lstStyle/>
          <a:p>
            <a:fld id="{C94F1A35-E226-B749-BEB0-1B034CF8679C}" type="slidenum">
              <a:rPr lang="en-US" smtClean="0"/>
              <a:t>14</a:t>
            </a:fld>
            <a:endParaRPr lang="en-US"/>
          </a:p>
        </p:txBody>
      </p:sp>
    </p:spTree>
    <p:extLst>
      <p:ext uri="{BB962C8B-B14F-4D97-AF65-F5344CB8AC3E}">
        <p14:creationId xmlns:p14="http://schemas.microsoft.com/office/powerpoint/2010/main" val="31933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dirty="0"/>
              <a:t>Black circles proportional to ANA specimens collected along transect.</a:t>
            </a:r>
          </a:p>
          <a:p>
            <a:pPr>
              <a:lnSpc>
                <a:spcPct val="100000"/>
              </a:lnSpc>
            </a:pPr>
            <a:r>
              <a:rPr lang="en-US" sz="1200" dirty="0"/>
              <a:t>Color gradient: Total ants trapped at specific distance.</a:t>
            </a:r>
          </a:p>
          <a:p>
            <a:endParaRPr lang="en-US" dirty="0"/>
          </a:p>
        </p:txBody>
      </p:sp>
      <p:sp>
        <p:nvSpPr>
          <p:cNvPr id="4" name="Slide Number Placeholder 3"/>
          <p:cNvSpPr>
            <a:spLocks noGrp="1"/>
          </p:cNvSpPr>
          <p:nvPr>
            <p:ph type="sldNum" sz="quarter" idx="5"/>
          </p:nvPr>
        </p:nvSpPr>
        <p:spPr/>
        <p:txBody>
          <a:bodyPr/>
          <a:lstStyle/>
          <a:p>
            <a:fld id="{C94F1A35-E226-B749-BEB0-1B034CF8679C}" type="slidenum">
              <a:rPr lang="en-US" smtClean="0"/>
              <a:t>17</a:t>
            </a:fld>
            <a:endParaRPr lang="en-US"/>
          </a:p>
        </p:txBody>
      </p:sp>
    </p:spTree>
    <p:extLst>
      <p:ext uri="{BB962C8B-B14F-4D97-AF65-F5344CB8AC3E}">
        <p14:creationId xmlns:p14="http://schemas.microsoft.com/office/powerpoint/2010/main" val="718212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we no longer find seed dispersing ants in green swamp.</a:t>
            </a:r>
          </a:p>
        </p:txBody>
      </p:sp>
      <p:sp>
        <p:nvSpPr>
          <p:cNvPr id="4" name="Slide Number Placeholder 3"/>
          <p:cNvSpPr>
            <a:spLocks noGrp="1"/>
          </p:cNvSpPr>
          <p:nvPr>
            <p:ph type="sldNum" sz="quarter" idx="5"/>
          </p:nvPr>
        </p:nvSpPr>
        <p:spPr/>
        <p:txBody>
          <a:bodyPr/>
          <a:lstStyle/>
          <a:p>
            <a:fld id="{C94F1A35-E226-B749-BEB0-1B034CF8679C}" type="slidenum">
              <a:rPr lang="en-US" smtClean="0"/>
              <a:t>19</a:t>
            </a:fld>
            <a:endParaRPr lang="en-US"/>
          </a:p>
        </p:txBody>
      </p:sp>
    </p:spTree>
    <p:extLst>
      <p:ext uri="{BB962C8B-B14F-4D97-AF65-F5344CB8AC3E}">
        <p14:creationId xmlns:p14="http://schemas.microsoft.com/office/powerpoint/2010/main" val="1256600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12/8/2025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84021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12/8/2025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7300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47996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51070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3180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328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2901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12/8/2025</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41649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12/8/2025</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09036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12/8/2025</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6557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12/8/2025</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09520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04430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55708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12/8/2025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636198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76313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12/8/2025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8730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12/8/2025</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7603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12/8/2025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529372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852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12/8/2025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90121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12/8/2025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17147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12/8/2025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25617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399193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30823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65029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15434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12/8/2025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1727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12/8/2025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579023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12/8/2025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50675933"/>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12/8/2025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6053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12/8/2025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9121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12/8/2025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9025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12/8/2025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37258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12/8/2025</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91933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12/8/2025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78634869"/>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12/8/2025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19344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12/8/2025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11195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12/8/2025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69654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12/8/2025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51546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12/8/2025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6445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12/8/2025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03728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cstate="email">
              <a:alphaModFix amt="60000"/>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12/8/2025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00661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8066387"/>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12/8/2025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9300634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6697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464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704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12/8/2025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575829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12/8/2025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555477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alphaModFix amt="1782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12/8/2025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5041754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 id="2147483734" r:id="rId33"/>
    <p:sldLayoutId id="2147483735" r:id="rId34"/>
    <p:sldLayoutId id="2147483736" r:id="rId35"/>
    <p:sldLayoutId id="2147483737" r:id="rId36"/>
    <p:sldLayoutId id="2147483738" r:id="rId37"/>
    <p:sldLayoutId id="2147483750"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45.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5.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45.xml"/><Relationship Id="rId5" Type="http://schemas.openxmlformats.org/officeDocument/2006/relationships/image" Target="../media/image47.emf"/><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s://mississippientomologicalmuseum.org.msstate.edu/images/antphotos/Solenopsis_invicta/Solenopsis_invicta_majorwork2_sideRJW.jpg" TargetMode="External"/><Relationship Id="rId1" Type="http://schemas.openxmlformats.org/officeDocument/2006/relationships/slideLayout" Target="../slideLayouts/slideLayout46.xml"/><Relationship Id="rId5" Type="http://schemas.openxmlformats.org/officeDocument/2006/relationships/image" Target="../media/image440.pn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51.jpeg"/><Relationship Id="rId4" Type="http://schemas.openxmlformats.org/officeDocument/2006/relationships/image" Target="../media/image460.png"/></Relationships>
</file>

<file path=ppt/slides/_rels/slide18.xml.rels><?xml version="1.0" encoding="UTF-8" standalone="yes"?>
<Relationships xmlns="http://schemas.openxmlformats.org/package/2006/relationships"><Relationship Id="rId7" Type="http://schemas.openxmlformats.org/officeDocument/2006/relationships/image" Target="../media/image54.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hyperlink" Target="https://mississippientomologicalmuseum.org.msstate.edu/images/antphotos/Solenopsis_invicta/Solenopsis_invicta_queen3_sideRJW.jpg" TargetMode="External"/><Relationship Id="rId4" Type="http://schemas.openxmlformats.org/officeDocument/2006/relationships/image" Target="../media/image480.pn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0.xml"/><Relationship Id="rId1" Type="http://schemas.openxmlformats.org/officeDocument/2006/relationships/slideLayout" Target="../slideLayouts/slideLayout45.xml"/><Relationship Id="rId4" Type="http://schemas.openxmlformats.org/officeDocument/2006/relationships/hyperlink" Target="https://doi.org/10.1007/BF018669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7CBE823-0D2B-F464-C704-C45579041CD4}"/>
              </a:ext>
            </a:extLst>
          </p:cNvPr>
          <p:cNvSpPr>
            <a:spLocks noGrp="1"/>
          </p:cNvSpPr>
          <p:nvPr>
            <p:ph type="ctrTitle"/>
          </p:nvPr>
        </p:nvSpPr>
        <p:spPr>
          <a:xfrm>
            <a:off x="365760" y="5099688"/>
            <a:ext cx="11460480" cy="786384"/>
          </a:xfrm>
        </p:spPr>
        <p:txBody>
          <a:bodyPr/>
          <a:lstStyle/>
          <a:p>
            <a:r>
              <a:rPr lang="en-US" dirty="0"/>
              <a:t>Invasive Ants in the Longleaf Pine Savannas</a:t>
            </a:r>
          </a:p>
        </p:txBody>
      </p:sp>
      <p:sp>
        <p:nvSpPr>
          <p:cNvPr id="19" name="Subtitle 2">
            <a:extLst>
              <a:ext uri="{FF2B5EF4-FFF2-40B4-BE49-F238E27FC236}">
                <a16:creationId xmlns:a16="http://schemas.microsoft.com/office/drawing/2014/main" id="{1B47EE63-3723-3BE3-557E-17B86F195F09}"/>
              </a:ext>
            </a:extLst>
          </p:cNvPr>
          <p:cNvSpPr>
            <a:spLocks noGrp="1"/>
          </p:cNvSpPr>
          <p:nvPr>
            <p:ph type="subTitle" idx="1"/>
          </p:nvPr>
        </p:nvSpPr>
        <p:spPr>
          <a:xfrm>
            <a:off x="0" y="5886072"/>
            <a:ext cx="12307483" cy="907133"/>
          </a:xfrm>
        </p:spPr>
        <p:txBody>
          <a:bodyPr>
            <a:normAutofit/>
          </a:bodyPr>
          <a:lstStyle/>
          <a:p>
            <a:pPr algn="ctr"/>
            <a:r>
              <a:rPr lang="en-US" b="1" dirty="0"/>
              <a:t>Kaitlin U. Campbell, Erika Rivera, Aaron Hartman, &amp; Lisa Kelly	</a:t>
            </a:r>
          </a:p>
          <a:p>
            <a:pPr algn="ctr"/>
            <a:r>
              <a:rPr lang="en-US" sz="1800" dirty="0"/>
              <a:t>University of North Carolina- Pembroke</a:t>
            </a:r>
          </a:p>
        </p:txBody>
      </p:sp>
      <p:pic>
        <p:nvPicPr>
          <p:cNvPr id="5" name="Picture 4" descr="A field of grass and trees&#10;&#10;AI-generated content may be incorrect.">
            <a:extLst>
              <a:ext uri="{FF2B5EF4-FFF2-40B4-BE49-F238E27FC236}">
                <a16:creationId xmlns:a16="http://schemas.microsoft.com/office/drawing/2014/main" id="{C72B929E-CCEC-317C-8BAA-071DF43D492E}"/>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0" y="10"/>
            <a:ext cx="12191979" cy="5140634"/>
          </a:xfrm>
          <a:prstGeom prst="rect">
            <a:avLst/>
          </a:prstGeom>
          <a:noFill/>
          <a:ln>
            <a:solidFill>
              <a:schemeClr val="tx1"/>
            </a:solidFill>
          </a:ln>
          <a:effectLst>
            <a:outerShdw blurRad="596900" dist="330200" dir="8820000" sx="87000" sy="87000" algn="ctr" rotWithShape="0">
              <a:srgbClr val="000000">
                <a:alpha val="29000"/>
              </a:srgbClr>
            </a:outerShdw>
          </a:effectLst>
        </p:spPr>
      </p:pic>
    </p:spTree>
    <p:extLst>
      <p:ext uri="{BB962C8B-B14F-4D97-AF65-F5344CB8AC3E}">
        <p14:creationId xmlns:p14="http://schemas.microsoft.com/office/powerpoint/2010/main" val="3389737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E592-8770-DDA8-FF49-21BEB71B2CD6}"/>
            </a:ext>
          </a:extLst>
        </p:cNvPr>
        <p:cNvGrpSpPr/>
        <p:nvPr/>
      </p:nvGrpSpPr>
      <p:grpSpPr>
        <a:xfrm>
          <a:off x="0" y="0"/>
          <a:ext cx="0" cy="0"/>
          <a:chOff x="0" y="0"/>
          <a:chExt cx="0" cy="0"/>
        </a:xfrm>
      </p:grpSpPr>
      <p:pic>
        <p:nvPicPr>
          <p:cNvPr id="6" name="Content Placeholder 5" descr="Aerial view of a field&#10;&#10;Description automatically generated">
            <a:extLst>
              <a:ext uri="{FF2B5EF4-FFF2-40B4-BE49-F238E27FC236}">
                <a16:creationId xmlns:a16="http://schemas.microsoft.com/office/drawing/2014/main" id="{23A6C144-C9F1-9BA7-0C13-1A07B69277EF}"/>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99138" y="-6879"/>
            <a:ext cx="8892862" cy="6871757"/>
          </a:xfrm>
        </p:spPr>
      </p:pic>
      <p:pic>
        <p:nvPicPr>
          <p:cNvPr id="8" name="Picture 7" descr="A grassy area with trees and blue sky&#10;&#10;Description automatically generated">
            <a:extLst>
              <a:ext uri="{FF2B5EF4-FFF2-40B4-BE49-F238E27FC236}">
                <a16:creationId xmlns:a16="http://schemas.microsoft.com/office/drawing/2014/main" id="{7D9D6643-A8BB-B959-D20F-8E0FF4FA4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 y="1442218"/>
            <a:ext cx="3557591" cy="2668193"/>
          </a:xfrm>
          <a:prstGeom prst="rect">
            <a:avLst/>
          </a:prstGeom>
          <a:solidFill>
            <a:schemeClr val="tx1"/>
          </a:solidFill>
          <a:ln>
            <a:solidFill>
              <a:schemeClr val="tx1"/>
            </a:solidFill>
          </a:ln>
        </p:spPr>
      </p:pic>
      <p:pic>
        <p:nvPicPr>
          <p:cNvPr id="7" name="Picture 6" descr="A plant with yellow flowers&#10;&#10;Description automatically generated">
            <a:extLst>
              <a:ext uri="{FF2B5EF4-FFF2-40B4-BE49-F238E27FC236}">
                <a16:creationId xmlns:a16="http://schemas.microsoft.com/office/drawing/2014/main" id="{B7D34391-0182-8789-F0F0-D5EE87052C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43" y="4081685"/>
            <a:ext cx="3557591" cy="2668193"/>
          </a:xfrm>
          <a:prstGeom prst="rect">
            <a:avLst/>
          </a:prstGeom>
          <a:solidFill>
            <a:schemeClr val="tx1"/>
          </a:solidFill>
          <a:ln>
            <a:solidFill>
              <a:schemeClr val="tx1"/>
            </a:solidFill>
          </a:ln>
        </p:spPr>
      </p:pic>
      <p:sp>
        <p:nvSpPr>
          <p:cNvPr id="4" name="Title 1">
            <a:extLst>
              <a:ext uri="{FF2B5EF4-FFF2-40B4-BE49-F238E27FC236}">
                <a16:creationId xmlns:a16="http://schemas.microsoft.com/office/drawing/2014/main" id="{5D9DF9D6-73AE-84F7-8465-D52DF2F40234}"/>
              </a:ext>
            </a:extLst>
          </p:cNvPr>
          <p:cNvSpPr txBox="1">
            <a:spLocks/>
          </p:cNvSpPr>
          <p:nvPr/>
        </p:nvSpPr>
        <p:spPr>
          <a:xfrm>
            <a:off x="3925773" y="5617620"/>
            <a:ext cx="3419062"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solidFill>
                  <a:schemeClr val="bg1"/>
                </a:solidFill>
              </a:rPr>
              <a:t>Myrtle Head</a:t>
            </a:r>
          </a:p>
        </p:txBody>
      </p:sp>
      <p:sp>
        <p:nvSpPr>
          <p:cNvPr id="11" name="Title 1">
            <a:extLst>
              <a:ext uri="{FF2B5EF4-FFF2-40B4-BE49-F238E27FC236}">
                <a16:creationId xmlns:a16="http://schemas.microsoft.com/office/drawing/2014/main" id="{F7FFC01C-ACD0-46B0-E8BB-6D9E844FA995}"/>
              </a:ext>
            </a:extLst>
          </p:cNvPr>
          <p:cNvSpPr>
            <a:spLocks noGrp="1"/>
          </p:cNvSpPr>
          <p:nvPr>
            <p:ph type="title"/>
          </p:nvPr>
        </p:nvSpPr>
        <p:spPr>
          <a:xfrm>
            <a:off x="612648" y="548640"/>
            <a:ext cx="2210065" cy="1132258"/>
          </a:xfrm>
        </p:spPr>
        <p:txBody>
          <a:bodyPr/>
          <a:lstStyle/>
          <a:p>
            <a:r>
              <a:rPr lang="en-US" dirty="0"/>
              <a:t>Methods</a:t>
            </a:r>
          </a:p>
        </p:txBody>
      </p:sp>
    </p:spTree>
    <p:extLst>
      <p:ext uri="{BB962C8B-B14F-4D97-AF65-F5344CB8AC3E}">
        <p14:creationId xmlns:p14="http://schemas.microsoft.com/office/powerpoint/2010/main" val="176761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4" name="Google Shape;134;g31cbe1c9294_0_3" descr="A hole in the ground with a blue cap&#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t="4698"/>
          <a:stretch>
            <a:fillRect/>
          </a:stretch>
        </p:blipFill>
        <p:spPr>
          <a:xfrm>
            <a:off x="5188519" y="4103736"/>
            <a:ext cx="2724912" cy="2435951"/>
          </a:xfrm>
          <a:prstGeom prst="rect">
            <a:avLst/>
          </a:prstGeom>
          <a:noFill/>
          <a:ln w="28575" cap="flat" cmpd="sng">
            <a:solidFill>
              <a:schemeClr val="tx1"/>
            </a:solidFill>
            <a:prstDash val="solid"/>
            <a:round/>
            <a:headEnd type="none" w="sm" len="sm"/>
            <a:tailEnd type="none" w="sm" len="sm"/>
          </a:ln>
        </p:spPr>
      </p:pic>
      <p:pic>
        <p:nvPicPr>
          <p:cNvPr id="5" name="Picture 4" descr="A plastic container with a liquid in it&#10;&#10;AI-generated content may be incorrect.">
            <a:extLst>
              <a:ext uri="{FF2B5EF4-FFF2-40B4-BE49-F238E27FC236}">
                <a16:creationId xmlns:a16="http://schemas.microsoft.com/office/drawing/2014/main" id="{4C2B1BFA-F2B7-79B1-AD7C-EE7AF9168B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745035" y="770943"/>
            <a:ext cx="3621023" cy="2715768"/>
          </a:xfrm>
          <a:prstGeom prst="rect">
            <a:avLst/>
          </a:prstGeom>
          <a:ln w="28575">
            <a:solidFill>
              <a:schemeClr val="tx1"/>
            </a:solidFill>
          </a:ln>
        </p:spPr>
      </p:pic>
      <p:sp>
        <p:nvSpPr>
          <p:cNvPr id="6" name="TextBox 5">
            <a:extLst>
              <a:ext uri="{FF2B5EF4-FFF2-40B4-BE49-F238E27FC236}">
                <a16:creationId xmlns:a16="http://schemas.microsoft.com/office/drawing/2014/main" id="{6C740562-2E30-6EA1-EA21-4C8CAAA5ED70}"/>
              </a:ext>
            </a:extLst>
          </p:cNvPr>
          <p:cNvSpPr txBox="1"/>
          <p:nvPr/>
        </p:nvSpPr>
        <p:spPr>
          <a:xfrm>
            <a:off x="238777" y="1415713"/>
            <a:ext cx="4949742" cy="3847207"/>
          </a:xfrm>
          <a:prstGeom prst="rect">
            <a:avLst/>
          </a:prstGeom>
          <a:noFill/>
        </p:spPr>
        <p:txBody>
          <a:bodyPr wrap="square">
            <a:spAutoFit/>
          </a:bodyPr>
          <a:lstStyle/>
          <a:p>
            <a:pPr marL="457200" lvl="0" indent="-368300" algn="l" rtl="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Pitfall Traps-  2017, 2022, 2023, 2024 &amp; 2025 every 25 meters along transects. </a:t>
            </a:r>
          </a:p>
          <a:p>
            <a:pPr marL="457200" lvl="0" indent="-368300" algn="l" rtl="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Nest Density Surveys</a:t>
            </a:r>
          </a:p>
          <a:p>
            <a:pPr marL="914400" lvl="1" indent="-368300">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RIFA- 2017, 2022, 2023, 2025</a:t>
            </a:r>
          </a:p>
          <a:p>
            <a:pPr marL="914400" lvl="1" indent="-368300">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ANA- 2023</a:t>
            </a:r>
          </a:p>
          <a:p>
            <a:pPr marL="0" lvl="0" indent="0" algn="l" rtl="0">
              <a:spcBef>
                <a:spcPts val="0"/>
              </a:spcBef>
              <a:spcAft>
                <a:spcPts val="0"/>
              </a:spcAft>
              <a:buNone/>
            </a:pPr>
            <a:endParaRPr lang="en-US" sz="2800" dirty="0">
              <a:solidFill>
                <a:schemeClr val="dk1"/>
              </a:solidFill>
              <a:latin typeface="Arial" panose="020B060402020202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59F47F19-1CBB-A141-45CA-B85CAFE430DE}"/>
              </a:ext>
            </a:extLst>
          </p:cNvPr>
          <p:cNvSpPr txBox="1">
            <a:spLocks/>
          </p:cNvSpPr>
          <p:nvPr/>
        </p:nvSpPr>
        <p:spPr>
          <a:xfrm>
            <a:off x="612648" y="548640"/>
            <a:ext cx="2406413" cy="1132258"/>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a:t>Methods</a:t>
            </a:r>
            <a:endParaRPr lang="en-US" dirty="0"/>
          </a:p>
        </p:txBody>
      </p:sp>
      <p:pic>
        <p:nvPicPr>
          <p:cNvPr id="8" name="Google Shape;123;p4">
            <a:extLst>
              <a:ext uri="{FF2B5EF4-FFF2-40B4-BE49-F238E27FC236}">
                <a16:creationId xmlns:a16="http://schemas.microsoft.com/office/drawing/2014/main" id="{6FAABE05-4B95-9DE3-1657-C00B0EAAF49E}"/>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153719" y="785649"/>
            <a:ext cx="3876626" cy="5286702"/>
          </a:xfrm>
          <a:prstGeom prst="rect">
            <a:avLst/>
          </a:prstGeom>
          <a:noFill/>
          <a:ln w="28575" cap="flat" cmpd="sng">
            <a:solidFill>
              <a:schemeClr val="tx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5E843-8F19-62FD-5854-30B7E82B652B}"/>
              </a:ext>
            </a:extLst>
          </p:cNvPr>
          <p:cNvSpPr txBox="1">
            <a:spLocks/>
          </p:cNvSpPr>
          <p:nvPr/>
        </p:nvSpPr>
        <p:spPr>
          <a:xfrm>
            <a:off x="612648" y="548640"/>
            <a:ext cx="10653578" cy="1132258"/>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Results Ant Richness</a:t>
            </a:r>
          </a:p>
        </p:txBody>
      </p:sp>
      <p:sp>
        <p:nvSpPr>
          <p:cNvPr id="19" name="TextBox 18">
            <a:extLst>
              <a:ext uri="{FF2B5EF4-FFF2-40B4-BE49-F238E27FC236}">
                <a16:creationId xmlns:a16="http://schemas.microsoft.com/office/drawing/2014/main" id="{873E4DFD-2403-CDD7-3778-0D75CC820C7A}"/>
              </a:ext>
            </a:extLst>
          </p:cNvPr>
          <p:cNvSpPr txBox="1"/>
          <p:nvPr/>
        </p:nvSpPr>
        <p:spPr>
          <a:xfrm>
            <a:off x="238776" y="1415713"/>
            <a:ext cx="5628624" cy="3322000"/>
          </a:xfrm>
          <a:prstGeom prst="rect">
            <a:avLst/>
          </a:prstGeom>
          <a:noFill/>
        </p:spPr>
        <p:txBody>
          <a:bodyPr vert="horz" wrap="square" lIns="91440" tIns="45720" rIns="91440" bIns="45720" rtlCol="0">
            <a:spAutoFit/>
          </a:bodyPr>
          <a:lstStyle>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3200" dirty="0"/>
              <a:t>GS- Decreased but recovered</a:t>
            </a:r>
          </a:p>
          <a:p>
            <a:pPr>
              <a:lnSpc>
                <a:spcPct val="100000"/>
              </a:lnSpc>
            </a:pPr>
            <a:r>
              <a:rPr lang="en-US" sz="3200" dirty="0"/>
              <a:t>MH- Experienced a recent increase (trap level)</a:t>
            </a:r>
          </a:p>
          <a:p>
            <a:pPr>
              <a:lnSpc>
                <a:spcPct val="100000"/>
              </a:lnSpc>
            </a:pPr>
            <a:endParaRPr lang="en-US" sz="3200" dirty="0"/>
          </a:p>
          <a:p>
            <a:endParaRPr lang="en-US" sz="3200" dirty="0"/>
          </a:p>
        </p:txBody>
      </p:sp>
      <p:pic>
        <p:nvPicPr>
          <p:cNvPr id="7" name="Picture 6">
            <a:extLst>
              <a:ext uri="{FF2B5EF4-FFF2-40B4-BE49-F238E27FC236}">
                <a16:creationId xmlns:a16="http://schemas.microsoft.com/office/drawing/2014/main" id="{BA437785-1974-8029-56C6-77359481EA31}"/>
              </a:ext>
            </a:extLst>
          </p:cNvPr>
          <p:cNvPicPr>
            <a:picLocks noChangeAspect="1"/>
          </p:cNvPicPr>
          <p:nvPr/>
        </p:nvPicPr>
        <p:blipFill>
          <a:blip r:embed="rId3" cstate="email">
            <a:extLst>
              <a:ext uri="{28A0092B-C50C-407E-A947-70E740481C1C}">
                <a14:useLocalDpi xmlns:a14="http://schemas.microsoft.com/office/drawing/2010/main"/>
              </a:ext>
            </a:extLst>
          </a:blip>
          <a:srcRect t="-644"/>
          <a:stretch>
            <a:fillRect/>
          </a:stretch>
        </p:blipFill>
        <p:spPr>
          <a:xfrm>
            <a:off x="5867400" y="229618"/>
            <a:ext cx="6324600" cy="3039871"/>
          </a:xfrm>
          <a:prstGeom prst="rect">
            <a:avLst/>
          </a:prstGeom>
        </p:spPr>
      </p:pic>
      <p:pic>
        <p:nvPicPr>
          <p:cNvPr id="10" name="Picture 9">
            <a:extLst>
              <a:ext uri="{FF2B5EF4-FFF2-40B4-BE49-F238E27FC236}">
                <a16:creationId xmlns:a16="http://schemas.microsoft.com/office/drawing/2014/main" id="{C6575E96-8E4E-9DBA-62A0-E813E0FC819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867400" y="3269489"/>
            <a:ext cx="6324600" cy="3039871"/>
          </a:xfrm>
          <a:prstGeom prst="rect">
            <a:avLst/>
          </a:prstGeom>
        </p:spPr>
      </p:pic>
    </p:spTree>
    <p:extLst>
      <p:ext uri="{BB962C8B-B14F-4D97-AF65-F5344CB8AC3E}">
        <p14:creationId xmlns:p14="http://schemas.microsoft.com/office/powerpoint/2010/main" val="146625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DBE8AF-843E-3933-E729-3B3070FE8AC9}"/>
              </a:ext>
            </a:extLst>
          </p:cNvPr>
          <p:cNvSpPr txBox="1"/>
          <p:nvPr/>
        </p:nvSpPr>
        <p:spPr>
          <a:xfrm>
            <a:off x="238776" y="1415713"/>
            <a:ext cx="5671694" cy="2292935"/>
          </a:xfrm>
          <a:prstGeom prst="rect">
            <a:avLst/>
          </a:prstGeom>
          <a:noFill/>
        </p:spPr>
        <p:txBody>
          <a:bodyPr vert="horz" wrap="square" lIns="91440" tIns="45720" rIns="91440" bIns="45720" rtlCol="0">
            <a:spAutoFit/>
          </a:bodyPr>
          <a:lstStyle>
            <a:defPPr>
              <a:defRPr lang="en-US"/>
            </a:defPPr>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n-US" sz="3200" dirty="0"/>
              <a:t>GS- increasing due to ANA</a:t>
            </a:r>
          </a:p>
          <a:p>
            <a:pPr>
              <a:lnSpc>
                <a:spcPct val="100000"/>
              </a:lnSpc>
            </a:pPr>
            <a:r>
              <a:rPr lang="en-US" sz="3200" dirty="0"/>
              <a:t>MH- Slower increase</a:t>
            </a:r>
          </a:p>
          <a:p>
            <a:pPr>
              <a:lnSpc>
                <a:spcPct val="100000"/>
              </a:lnSpc>
            </a:pPr>
            <a:endParaRPr lang="en-US" sz="3200" dirty="0"/>
          </a:p>
          <a:p>
            <a:pPr>
              <a:lnSpc>
                <a:spcPct val="100000"/>
              </a:lnSpc>
            </a:pPr>
            <a:endParaRPr lang="en-US" sz="3200" dirty="0"/>
          </a:p>
        </p:txBody>
      </p:sp>
      <p:sp>
        <p:nvSpPr>
          <p:cNvPr id="5" name="Title 1">
            <a:extLst>
              <a:ext uri="{FF2B5EF4-FFF2-40B4-BE49-F238E27FC236}">
                <a16:creationId xmlns:a16="http://schemas.microsoft.com/office/drawing/2014/main" id="{FAB76EED-BCD1-D27F-8E82-1FB4B9652A7D}"/>
              </a:ext>
            </a:extLst>
          </p:cNvPr>
          <p:cNvSpPr txBox="1">
            <a:spLocks/>
          </p:cNvSpPr>
          <p:nvPr/>
        </p:nvSpPr>
        <p:spPr>
          <a:xfrm>
            <a:off x="612648" y="548640"/>
            <a:ext cx="5483352" cy="1132258"/>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t>Results Ant Abundance</a:t>
            </a:r>
          </a:p>
        </p:txBody>
      </p:sp>
      <p:grpSp>
        <p:nvGrpSpPr>
          <p:cNvPr id="10" name="Group 9">
            <a:extLst>
              <a:ext uri="{FF2B5EF4-FFF2-40B4-BE49-F238E27FC236}">
                <a16:creationId xmlns:a16="http://schemas.microsoft.com/office/drawing/2014/main" id="{45D58194-D814-CB74-242F-038A2F2CAA08}"/>
              </a:ext>
            </a:extLst>
          </p:cNvPr>
          <p:cNvGrpSpPr/>
          <p:nvPr/>
        </p:nvGrpSpPr>
        <p:grpSpPr>
          <a:xfrm>
            <a:off x="6096000" y="306970"/>
            <a:ext cx="6074390" cy="6244059"/>
            <a:chOff x="6117610" y="-14552"/>
            <a:chExt cx="6074390" cy="6244059"/>
          </a:xfrm>
        </p:grpSpPr>
        <p:pic>
          <p:nvPicPr>
            <p:cNvPr id="2" name="Picture 1">
              <a:extLst>
                <a:ext uri="{FF2B5EF4-FFF2-40B4-BE49-F238E27FC236}">
                  <a16:creationId xmlns:a16="http://schemas.microsoft.com/office/drawing/2014/main" id="{D8BAF1A4-2589-1136-E30D-7BBDA24B79F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17610" y="3376348"/>
              <a:ext cx="6074390" cy="2853159"/>
            </a:xfrm>
            <a:prstGeom prst="rect">
              <a:avLst/>
            </a:prstGeom>
          </p:spPr>
        </p:pic>
        <p:pic>
          <p:nvPicPr>
            <p:cNvPr id="9" name="Picture 8">
              <a:extLst>
                <a:ext uri="{FF2B5EF4-FFF2-40B4-BE49-F238E27FC236}">
                  <a16:creationId xmlns:a16="http://schemas.microsoft.com/office/drawing/2014/main" id="{E3C74D32-0A42-122B-B97C-5A3097084B6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117610" y="-14552"/>
              <a:ext cx="6074390" cy="3390900"/>
            </a:xfrm>
            <a:prstGeom prst="rect">
              <a:avLst/>
            </a:prstGeom>
          </p:spPr>
        </p:pic>
      </p:grpSp>
      <p:pic>
        <p:nvPicPr>
          <p:cNvPr id="3" name="Picture 2">
            <a:extLst>
              <a:ext uri="{FF2B5EF4-FFF2-40B4-BE49-F238E27FC236}">
                <a16:creationId xmlns:a16="http://schemas.microsoft.com/office/drawing/2014/main" id="{41EBF599-E0DF-8FE1-C9BC-00BB004F6911}"/>
              </a:ext>
            </a:extLst>
          </p:cNvPr>
          <p:cNvPicPr>
            <a:picLocks noChangeAspect="1"/>
          </p:cNvPicPr>
          <p:nvPr/>
        </p:nvPicPr>
        <p:blipFill>
          <a:blip r:embed="rId5"/>
          <a:stretch>
            <a:fillRect/>
          </a:stretch>
        </p:blipFill>
        <p:spPr>
          <a:xfrm>
            <a:off x="213559" y="2886194"/>
            <a:ext cx="5696911" cy="2854329"/>
          </a:xfrm>
          <a:prstGeom prst="rect">
            <a:avLst/>
          </a:prstGeom>
        </p:spPr>
      </p:pic>
    </p:spTree>
    <p:extLst>
      <p:ext uri="{BB962C8B-B14F-4D97-AF65-F5344CB8AC3E}">
        <p14:creationId xmlns:p14="http://schemas.microsoft.com/office/powerpoint/2010/main" val="26523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F7CA-FA3E-84FB-E8EF-09B6C140C6E7}"/>
              </a:ext>
            </a:extLst>
          </p:cNvPr>
          <p:cNvSpPr>
            <a:spLocks noGrp="1"/>
          </p:cNvSpPr>
          <p:nvPr>
            <p:ph type="title"/>
          </p:nvPr>
        </p:nvSpPr>
        <p:spPr/>
        <p:txBody>
          <a:bodyPr/>
          <a:lstStyle/>
          <a:p>
            <a:r>
              <a:rPr lang="en-US" dirty="0"/>
              <a:t>Results Nest Density</a:t>
            </a:r>
          </a:p>
        </p:txBody>
      </p:sp>
      <p:pic>
        <p:nvPicPr>
          <p:cNvPr id="5" name="Picture 4">
            <a:extLst>
              <a:ext uri="{FF2B5EF4-FFF2-40B4-BE49-F238E27FC236}">
                <a16:creationId xmlns:a16="http://schemas.microsoft.com/office/drawing/2014/main" id="{B8BBFC55-E559-7BFC-F932-3FAE4A984E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272" y="1496383"/>
            <a:ext cx="6256042" cy="4763210"/>
          </a:xfrm>
          <a:prstGeom prst="rect">
            <a:avLst/>
          </a:prstGeom>
          <a:ln>
            <a:solidFill>
              <a:schemeClr val="tx1"/>
            </a:solidFill>
          </a:ln>
        </p:spPr>
      </p:pic>
      <p:pic>
        <p:nvPicPr>
          <p:cNvPr id="7" name="Picture 6">
            <a:extLst>
              <a:ext uri="{FF2B5EF4-FFF2-40B4-BE49-F238E27FC236}">
                <a16:creationId xmlns:a16="http://schemas.microsoft.com/office/drawing/2014/main" id="{6350C623-4964-8BE5-97B3-6BFC54B390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00981" y="1496383"/>
            <a:ext cx="4339621" cy="4763210"/>
          </a:xfrm>
          <a:prstGeom prst="rect">
            <a:avLst/>
          </a:prstGeom>
          <a:ln>
            <a:solidFill>
              <a:schemeClr val="tx1"/>
            </a:solidFill>
          </a:ln>
        </p:spPr>
      </p:pic>
      <p:sp>
        <p:nvSpPr>
          <p:cNvPr id="8" name="TextBox 7">
            <a:extLst>
              <a:ext uri="{FF2B5EF4-FFF2-40B4-BE49-F238E27FC236}">
                <a16:creationId xmlns:a16="http://schemas.microsoft.com/office/drawing/2014/main" id="{0E3FF4CB-D4D9-5347-6D87-F1446D074B82}"/>
              </a:ext>
            </a:extLst>
          </p:cNvPr>
          <p:cNvSpPr txBox="1"/>
          <p:nvPr/>
        </p:nvSpPr>
        <p:spPr>
          <a:xfrm>
            <a:off x="6529115" y="124094"/>
            <a:ext cx="5483352" cy="1155894"/>
          </a:xfrm>
          <a:prstGeom prst="rect">
            <a:avLst/>
          </a:prstGeom>
          <a:noFill/>
        </p:spPr>
        <p:txBody>
          <a:bodyPr vert="horz" wrap="square" lIns="91440" tIns="45720" rIns="91440" bIns="45720" rtlCol="0">
            <a:spAutoFit/>
          </a:bodyPr>
          <a:lstStyle>
            <a:defPPr>
              <a:defRPr lang="en-US"/>
            </a:defPPr>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800" dirty="0"/>
              <a:t>Decreasing RIFA nest density</a:t>
            </a:r>
          </a:p>
          <a:p>
            <a:r>
              <a:rPr lang="en-US" sz="2800" dirty="0"/>
              <a:t>Very high ANA nest densities</a:t>
            </a:r>
          </a:p>
        </p:txBody>
      </p:sp>
    </p:spTree>
    <p:extLst>
      <p:ext uri="{BB962C8B-B14F-4D97-AF65-F5344CB8AC3E}">
        <p14:creationId xmlns:p14="http://schemas.microsoft.com/office/powerpoint/2010/main" val="13072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EE563-AFCD-D360-8233-B79E2834BDB3}"/>
            </a:ext>
          </a:extLst>
        </p:cNvPr>
        <p:cNvGrpSpPr/>
        <p:nvPr/>
      </p:nvGrpSpPr>
      <p:grpSpPr>
        <a:xfrm>
          <a:off x="0" y="0"/>
          <a:ext cx="0" cy="0"/>
          <a:chOff x="0" y="0"/>
          <a:chExt cx="0" cy="0"/>
        </a:xfrm>
      </p:grpSpPr>
      <p:pic>
        <p:nvPicPr>
          <p:cNvPr id="8" name="Content Placeholder 7" descr="A map of a forest&#10;&#10;Description automatically generated">
            <a:extLst>
              <a:ext uri="{FF2B5EF4-FFF2-40B4-BE49-F238E27FC236}">
                <a16:creationId xmlns:a16="http://schemas.microsoft.com/office/drawing/2014/main" id="{575DBFB1-6C21-E63D-C2B6-4FF22587C61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6200" y="-18310"/>
            <a:ext cx="9235904" cy="7136835"/>
          </a:xfrm>
        </p:spPr>
      </p:pic>
      <p:sp>
        <p:nvSpPr>
          <p:cNvPr id="2" name="Title 1">
            <a:extLst>
              <a:ext uri="{FF2B5EF4-FFF2-40B4-BE49-F238E27FC236}">
                <a16:creationId xmlns:a16="http://schemas.microsoft.com/office/drawing/2014/main" id="{4AF2F085-CAD5-26EE-1A5E-E5D36DE5E929}"/>
              </a:ext>
            </a:extLst>
          </p:cNvPr>
          <p:cNvSpPr>
            <a:spLocks noGrp="1"/>
          </p:cNvSpPr>
          <p:nvPr>
            <p:ph type="title"/>
          </p:nvPr>
        </p:nvSpPr>
        <p:spPr>
          <a:xfrm>
            <a:off x="9395138" y="298267"/>
            <a:ext cx="2582213" cy="2261746"/>
          </a:xfrm>
        </p:spPr>
        <p:txBody>
          <a:bodyPr vert="horz" lIns="91440" tIns="45720" rIns="91440" bIns="45720" rtlCol="0" anchor="t">
            <a:normAutofit/>
          </a:bodyPr>
          <a:lstStyle/>
          <a:p>
            <a:pPr algn="ctr"/>
            <a:r>
              <a:rPr lang="en-US" sz="3200" dirty="0"/>
              <a:t>Green Swamp:</a:t>
            </a:r>
            <a:br>
              <a:rPr lang="en-US" sz="3200" dirty="0"/>
            </a:br>
            <a:r>
              <a:rPr lang="en-US" sz="3200" i="1" dirty="0"/>
              <a:t>B. chinensis</a:t>
            </a:r>
            <a:endParaRPr lang="en-US" sz="3200" dirty="0"/>
          </a:p>
        </p:txBody>
      </p:sp>
      <p:sp>
        <p:nvSpPr>
          <p:cNvPr id="29" name="Title 1">
            <a:extLst>
              <a:ext uri="{FF2B5EF4-FFF2-40B4-BE49-F238E27FC236}">
                <a16:creationId xmlns:a16="http://schemas.microsoft.com/office/drawing/2014/main" id="{F336BF99-8211-9940-0CCD-F8E579BF45AF}"/>
              </a:ext>
            </a:extLst>
          </p:cNvPr>
          <p:cNvSpPr txBox="1">
            <a:spLocks/>
          </p:cNvSpPr>
          <p:nvPr/>
        </p:nvSpPr>
        <p:spPr>
          <a:xfrm>
            <a:off x="9159704" y="3677390"/>
            <a:ext cx="3032296" cy="2929007"/>
          </a:xfrm>
          <a:prstGeom prst="rect">
            <a:avLst/>
          </a:prstGeom>
          <a:noFill/>
        </p:spPr>
        <p:txBody>
          <a:bodyPr vert="horz" wrap="square" lIns="91440" tIns="45720" rIns="91440" bIns="45720" rtlCol="0" anchor="t">
            <a:spAutoFit/>
          </a:bodyPr>
          <a:lstStyle>
            <a:lvl1pPr marL="285750" indent="-285750">
              <a:lnSpc>
                <a:spcPct val="120000"/>
              </a:lnSpc>
              <a:spcBef>
                <a:spcPts val="1000"/>
              </a:spcBef>
              <a:buFont typeface="Arial" panose="020B0604020202020204" pitchFamily="34" charset="0"/>
              <a:buChar char="•"/>
              <a:defRPr sz="2400">
                <a:latin typeface="Calibri" panose="020F0502020204030204" pitchFamily="34" charset="0"/>
                <a:ea typeface="Calibri" panose="020F0502020204030204" pitchFamily="34" charset="0"/>
                <a:cs typeface="Calibri" panose="020F0502020204030204" pitchFamily="34" charset="0"/>
              </a:defRPr>
            </a:lvl1pPr>
            <a:lvl2pPr indent="0">
              <a:lnSpc>
                <a:spcPct val="120000"/>
              </a:lnSpc>
              <a:spcBef>
                <a:spcPts val="500"/>
              </a:spcBef>
              <a:buFont typeface="Arial" panose="020B0604020202020204" pitchFamily="34" charset="0"/>
              <a:buNone/>
              <a:defRPr sz="1400"/>
            </a:lvl2pPr>
            <a:lvl3pPr indent="0">
              <a:lnSpc>
                <a:spcPct val="120000"/>
              </a:lnSpc>
              <a:spcBef>
                <a:spcPts val="500"/>
              </a:spcBef>
              <a:buFont typeface="Arial" panose="020B0604020202020204" pitchFamily="34" charset="0"/>
              <a:buNone/>
              <a:defRPr sz="1200"/>
            </a:lvl3pPr>
            <a:lvl4pPr indent="0">
              <a:lnSpc>
                <a:spcPct val="120000"/>
              </a:lnSpc>
              <a:spcBef>
                <a:spcPts val="500"/>
              </a:spcBef>
              <a:buFont typeface="Arial" panose="020B0604020202020204" pitchFamily="34" charset="0"/>
              <a:buNone/>
              <a:defRPr sz="1000"/>
            </a:lvl4pPr>
            <a:lvl5pPr indent="0">
              <a:lnSpc>
                <a:spcPct val="120000"/>
              </a:lnSpc>
              <a:spcBef>
                <a:spcPts val="500"/>
              </a:spcBef>
              <a:buFont typeface="Arial" panose="020B0604020202020204" pitchFamily="34" charset="0"/>
              <a:buNone/>
              <a:defRPr sz="1000"/>
            </a:lvl5pPr>
            <a:lvl6pPr indent="0">
              <a:lnSpc>
                <a:spcPct val="90000"/>
              </a:lnSpc>
              <a:spcBef>
                <a:spcPts val="500"/>
              </a:spcBef>
              <a:buFont typeface="Arial" panose="020B0604020202020204" pitchFamily="34" charset="0"/>
              <a:buNone/>
              <a:defRPr sz="1000"/>
            </a:lvl6pPr>
            <a:lvl7pPr indent="0">
              <a:lnSpc>
                <a:spcPct val="90000"/>
              </a:lnSpc>
              <a:spcBef>
                <a:spcPts val="500"/>
              </a:spcBef>
              <a:buFont typeface="Arial" panose="020B0604020202020204" pitchFamily="34" charset="0"/>
              <a:buNone/>
              <a:defRPr sz="1000"/>
            </a:lvl7pPr>
            <a:lvl8pPr indent="0">
              <a:lnSpc>
                <a:spcPct val="90000"/>
              </a:lnSpc>
              <a:spcBef>
                <a:spcPts val="500"/>
              </a:spcBef>
              <a:buFont typeface="Arial" panose="020B0604020202020204" pitchFamily="34" charset="0"/>
              <a:buNone/>
              <a:defRPr sz="1000"/>
            </a:lvl8pPr>
            <a:lvl9pPr indent="0">
              <a:lnSpc>
                <a:spcPct val="90000"/>
              </a:lnSpc>
              <a:spcBef>
                <a:spcPts val="500"/>
              </a:spcBef>
              <a:buFont typeface="Arial" panose="020B0604020202020204" pitchFamily="34" charset="0"/>
              <a:buNone/>
              <a:defRPr sz="1000"/>
            </a:lvl9pPr>
          </a:lstStyle>
          <a:p>
            <a:pPr>
              <a:lnSpc>
                <a:spcPct val="100000"/>
              </a:lnSpc>
            </a:pPr>
            <a:r>
              <a:rPr lang="en-US" sz="2200" dirty="0"/>
              <a:t>Circles proportional to total specimens collected along transect.</a:t>
            </a:r>
          </a:p>
          <a:p>
            <a:pPr>
              <a:lnSpc>
                <a:spcPct val="100000"/>
              </a:lnSpc>
            </a:pPr>
            <a:r>
              <a:rPr lang="en-US" sz="2200" dirty="0"/>
              <a:t>Color gradient: relative number of </a:t>
            </a:r>
            <a:r>
              <a:rPr lang="en-US" sz="2200" i="1" dirty="0"/>
              <a:t>B. chinensis </a:t>
            </a:r>
            <a:r>
              <a:rPr lang="en-US" sz="2200" dirty="0"/>
              <a:t>trapped at specific distance.</a:t>
            </a:r>
          </a:p>
        </p:txBody>
      </p:sp>
      <p:pic>
        <p:nvPicPr>
          <p:cNvPr id="39" name="Picture 38" descr="A close-up of a black ant&#10;&#10;Description automatically generated">
            <a:extLst>
              <a:ext uri="{FF2B5EF4-FFF2-40B4-BE49-F238E27FC236}">
                <a16:creationId xmlns:a16="http://schemas.microsoft.com/office/drawing/2014/main" id="{9D6348B4-D59A-38D4-DCCE-408732B6D8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95137" y="1824376"/>
            <a:ext cx="2582213" cy="1773266"/>
          </a:xfrm>
          <a:prstGeom prst="rect">
            <a:avLst/>
          </a:prstGeom>
          <a:ln>
            <a:solidFill>
              <a:schemeClr val="tx1"/>
            </a:solidFill>
          </a:ln>
        </p:spPr>
      </p:pic>
      <p:pic>
        <p:nvPicPr>
          <p:cNvPr id="4" name="Picture 3" descr="A forest with tall trees&#10;&#10;Description automatically generated">
            <a:extLst>
              <a:ext uri="{FF2B5EF4-FFF2-40B4-BE49-F238E27FC236}">
                <a16:creationId xmlns:a16="http://schemas.microsoft.com/office/drawing/2014/main" id="{E0985EC4-3330-1B99-F9EB-3A1F634FD3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548" y="3573887"/>
            <a:ext cx="2748456" cy="2061342"/>
          </a:xfrm>
          <a:prstGeom prst="rect">
            <a:avLst/>
          </a:prstGeom>
          <a:ln>
            <a:solidFill>
              <a:schemeClr val="bg1"/>
            </a:solid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4C08DFE-8625-3725-E84B-ECE6358F14A3}"/>
                  </a:ext>
                </a:extLst>
              </p:cNvPr>
              <p:cNvSpPr txBox="1"/>
              <p:nvPr/>
            </p:nvSpPr>
            <p:spPr>
              <a:xfrm>
                <a:off x="4281714" y="298267"/>
                <a:ext cx="3512623" cy="762773"/>
              </a:xfrm>
              <a:prstGeom prst="rect">
                <a:avLst/>
              </a:prstGeom>
              <a:noFill/>
            </p:spPr>
            <p:txBody>
              <a:bodyPr wrap="square" rtlCol="0">
                <a:spAutoFit/>
              </a:bodyPr>
              <a:lstStyle/>
              <a:p>
                <a:r>
                  <a:rPr lang="en-US" dirty="0">
                    <a:solidFill>
                      <a:schemeClr val="bg1"/>
                    </a:solidFill>
                    <a:effectLst>
                      <a:outerShdw blurRad="50800" dist="38100" dir="2700000" algn="tl" rotWithShape="0">
                        <a:prstClr val="black">
                          <a:alpha val="40000"/>
                        </a:prstClr>
                      </a:outerShdw>
                    </a:effectLst>
                  </a:rPr>
                  <a:t>2024 Total Abundance = 549</a:t>
                </a:r>
              </a:p>
              <a:p>
                <a:r>
                  <a:rPr lang="en-US" i="1" dirty="0">
                    <a:solidFill>
                      <a:schemeClr val="bg1"/>
                    </a:solidFill>
                    <a:effectLst>
                      <a:outerShdw blurRad="50800" dist="38100" dir="2700000" algn="tl" rotWithShape="0">
                        <a:prstClr val="black">
                          <a:alpha val="40000"/>
                        </a:prstClr>
                      </a:outerShdw>
                    </a:effectLst>
                  </a:rPr>
                  <a:t>B. chinensis = </a:t>
                </a:r>
                <a14:m>
                  <m:oMath xmlns:m="http://schemas.openxmlformats.org/officeDocument/2006/math">
                    <m:f>
                      <m:fPr>
                        <m:ctrlPr>
                          <a:rPr lang="en-US"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ctrlPr>
                      </m:fPr>
                      <m:num>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317</m:t>
                        </m:r>
                      </m:num>
                      <m:den>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549</m:t>
                        </m:r>
                      </m:den>
                    </m:f>
                  </m:oMath>
                </a14:m>
                <a:r>
                  <a:rPr lang="en-US" i="1" dirty="0">
                    <a:solidFill>
                      <a:schemeClr val="bg1"/>
                    </a:solidFill>
                    <a:effectLst>
                      <a:outerShdw blurRad="50800" dist="38100" dir="2700000" algn="tl" rotWithShape="0">
                        <a:prstClr val="black">
                          <a:alpha val="40000"/>
                        </a:prstClr>
                      </a:outerShdw>
                    </a:effectLst>
                  </a:rPr>
                  <a:t> = </a:t>
                </a:r>
                <a:r>
                  <a:rPr lang="en-US" dirty="0">
                    <a:solidFill>
                      <a:schemeClr val="bg1"/>
                    </a:solidFill>
                    <a:effectLst>
                      <a:outerShdw blurRad="50800" dist="38100" dir="2700000" algn="tl" rotWithShape="0">
                        <a:prstClr val="black">
                          <a:alpha val="40000"/>
                        </a:prstClr>
                      </a:outerShdw>
                    </a:effectLst>
                  </a:rPr>
                  <a:t>58.8%</a:t>
                </a:r>
              </a:p>
            </p:txBody>
          </p:sp>
        </mc:Choice>
        <mc:Fallback xmlns="">
          <p:sp>
            <p:nvSpPr>
              <p:cNvPr id="5" name="TextBox 4">
                <a:extLst>
                  <a:ext uri="{FF2B5EF4-FFF2-40B4-BE49-F238E27FC236}">
                    <a16:creationId xmlns:a16="http://schemas.microsoft.com/office/drawing/2014/main" id="{14C08DFE-8625-3725-E84B-ECE6358F14A3}"/>
                  </a:ext>
                </a:extLst>
              </p:cNvPr>
              <p:cNvSpPr txBox="1">
                <a:spLocks noRot="1" noChangeAspect="1" noMove="1" noResize="1" noEditPoints="1" noAdjustHandles="1" noChangeArrowheads="1" noChangeShapeType="1" noTextEdit="1"/>
              </p:cNvSpPr>
              <p:nvPr/>
            </p:nvSpPr>
            <p:spPr>
              <a:xfrm>
                <a:off x="4281714" y="298267"/>
                <a:ext cx="3512623" cy="762773"/>
              </a:xfrm>
              <a:prstGeom prst="rect">
                <a:avLst/>
              </a:prstGeom>
              <a:blipFill>
                <a:blip r:embed="rId5"/>
                <a:stretch>
                  <a:fillRect l="-1733" t="-5600" b="-8800"/>
                </a:stretch>
              </a:blipFill>
            </p:spPr>
            <p:txBody>
              <a:bodyPr/>
              <a:lstStyle/>
              <a:p>
                <a:r>
                  <a:rPr lang="en-US">
                    <a:noFill/>
                  </a:rPr>
                  <a:t> </a:t>
                </a:r>
              </a:p>
            </p:txBody>
          </p:sp>
        </mc:Fallback>
      </mc:AlternateContent>
    </p:spTree>
    <p:extLst>
      <p:ext uri="{BB962C8B-B14F-4D97-AF65-F5344CB8AC3E}">
        <p14:creationId xmlns:p14="http://schemas.microsoft.com/office/powerpoint/2010/main" val="99653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994BFC-C970-26ED-B893-828E4749EC9E}"/>
              </a:ext>
            </a:extLst>
          </p:cNvPr>
          <p:cNvSpPr txBox="1"/>
          <p:nvPr/>
        </p:nvSpPr>
        <p:spPr>
          <a:xfrm>
            <a:off x="218942" y="6240315"/>
            <a:ext cx="2443474" cy="523220"/>
          </a:xfrm>
          <a:prstGeom prst="rect">
            <a:avLst/>
          </a:prstGeom>
          <a:noFill/>
        </p:spPr>
        <p:txBody>
          <a:bodyPr wrap="square" rtlCol="0">
            <a:spAutoFit/>
          </a:bodyPr>
          <a:lstStyle/>
          <a:p>
            <a:pPr algn="ctr"/>
            <a:r>
              <a:rPr lang="en-US" sz="500">
                <a:solidFill>
                  <a:schemeClr val="bg1"/>
                </a:solidFill>
                <a:hlinkClick r:id="rId2">
                  <a:extLst>
                    <a:ext uri="{A12FA001-AC4F-418D-AE19-62706E023703}">
                      <ahyp:hlinkClr xmlns:ahyp="http://schemas.microsoft.com/office/drawing/2018/hyperlinkcolor" val="tx"/>
                    </a:ext>
                  </a:extLst>
                </a:hlinkClick>
              </a:rPr>
              <a:t>https://mississippientomologicalmuseum.org.msstate.edu/images/antphotos/Solenopsis_invicta/Solenopsis_invicta_majorwork2_sideRJW.jpg</a:t>
            </a:r>
            <a:endParaRPr lang="en-US" sz="500">
              <a:solidFill>
                <a:schemeClr val="bg1"/>
              </a:solidFill>
            </a:endParaRPr>
          </a:p>
          <a:p>
            <a:endParaRPr lang="en-US"/>
          </a:p>
        </p:txBody>
      </p:sp>
      <p:pic>
        <p:nvPicPr>
          <p:cNvPr id="16" name="Content Placeholder 15" descr="A map of a forest&#10;&#10;Description automatically generated">
            <a:extLst>
              <a:ext uri="{FF2B5EF4-FFF2-40B4-BE49-F238E27FC236}">
                <a16:creationId xmlns:a16="http://schemas.microsoft.com/office/drawing/2014/main" id="{AD98E5F3-9073-6E11-ABA6-F80294F27D5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0"/>
            <a:ext cx="9215085" cy="6889746"/>
          </a:xfrm>
        </p:spPr>
      </p:pic>
      <p:sp>
        <p:nvSpPr>
          <p:cNvPr id="11" name="Title 1">
            <a:extLst>
              <a:ext uri="{FF2B5EF4-FFF2-40B4-BE49-F238E27FC236}">
                <a16:creationId xmlns:a16="http://schemas.microsoft.com/office/drawing/2014/main" id="{2116246F-F468-B4C0-FDFF-BD4FA9966153}"/>
              </a:ext>
            </a:extLst>
          </p:cNvPr>
          <p:cNvSpPr>
            <a:spLocks noGrp="1"/>
          </p:cNvSpPr>
          <p:nvPr>
            <p:ph type="title"/>
          </p:nvPr>
        </p:nvSpPr>
        <p:spPr>
          <a:xfrm>
            <a:off x="9461030" y="100494"/>
            <a:ext cx="2446986" cy="1503422"/>
          </a:xfrm>
        </p:spPr>
        <p:txBody>
          <a:bodyPr vert="horz" lIns="91440" tIns="45720" rIns="91440" bIns="45720" rtlCol="0" anchor="b">
            <a:normAutofit/>
          </a:bodyPr>
          <a:lstStyle/>
          <a:p>
            <a:pPr algn="ctr"/>
            <a:r>
              <a:rPr lang="en-US" kern="1200" dirty="0">
                <a:latin typeface="+mj-lt"/>
                <a:ea typeface="+mj-ea"/>
                <a:cs typeface="+mj-cs"/>
              </a:rPr>
              <a:t>Green Swamp: </a:t>
            </a:r>
            <a:br>
              <a:rPr lang="en-US" kern="1200" dirty="0">
                <a:latin typeface="+mj-lt"/>
                <a:ea typeface="+mj-ea"/>
                <a:cs typeface="+mj-cs"/>
              </a:rPr>
            </a:br>
            <a:r>
              <a:rPr lang="en-US" i="1" kern="1200" dirty="0">
                <a:latin typeface="+mj-lt"/>
                <a:ea typeface="+mj-ea"/>
                <a:cs typeface="+mj-cs"/>
              </a:rPr>
              <a:t>S. </a:t>
            </a:r>
            <a:r>
              <a:rPr lang="en-US" i="1" kern="1200" dirty="0" err="1">
                <a:latin typeface="+mj-lt"/>
                <a:ea typeface="+mj-ea"/>
                <a:cs typeface="+mj-cs"/>
              </a:rPr>
              <a:t>invicta</a:t>
            </a:r>
            <a:endParaRPr lang="en-US" kern="1200" dirty="0">
              <a:latin typeface="+mj-lt"/>
              <a:ea typeface="+mj-ea"/>
              <a:cs typeface="+mj-cs"/>
            </a:endParaRPr>
          </a:p>
        </p:txBody>
      </p:sp>
      <p:sp>
        <p:nvSpPr>
          <p:cNvPr id="12" name="Text Placeholder 3">
            <a:extLst>
              <a:ext uri="{FF2B5EF4-FFF2-40B4-BE49-F238E27FC236}">
                <a16:creationId xmlns:a16="http://schemas.microsoft.com/office/drawing/2014/main" id="{5333DC42-3675-D4D5-815F-40B615795BA5}"/>
              </a:ext>
            </a:extLst>
          </p:cNvPr>
          <p:cNvSpPr>
            <a:spLocks noGrp="1"/>
          </p:cNvSpPr>
          <p:nvPr>
            <p:ph type="body" sz="half" idx="2"/>
          </p:nvPr>
        </p:nvSpPr>
        <p:spPr>
          <a:xfrm>
            <a:off x="9266881" y="1908680"/>
            <a:ext cx="2831772" cy="2067233"/>
          </a:xfrm>
          <a:noFill/>
        </p:spPr>
        <p:txBody>
          <a:bodyPr vert="horz" wrap="square" lIns="91440" tIns="45720" rIns="91440" bIns="45720" rtlCol="0" anchor="t">
            <a:spAutoFit/>
          </a:bodyPr>
          <a:lstStyle/>
          <a:p>
            <a:pPr marL="285750" indent="-285750">
              <a:lnSpc>
                <a:spcPct val="100000"/>
              </a:lnSpc>
              <a:buChar char="•"/>
            </a:pPr>
            <a:r>
              <a:rPr lang="en-US" sz="2400" dirty="0">
                <a:latin typeface="Calibri" panose="020F0502020204030204" pitchFamily="34" charset="0"/>
                <a:ea typeface="Calibri" panose="020F0502020204030204" pitchFamily="34" charset="0"/>
                <a:cs typeface="Calibri" panose="020F0502020204030204" pitchFamily="34" charset="0"/>
              </a:rPr>
              <a:t>Found in only two locations</a:t>
            </a:r>
          </a:p>
          <a:p>
            <a:pPr marL="285750" indent="-285750">
              <a:lnSpc>
                <a:spcPct val="100000"/>
              </a:lnSpc>
              <a:buChar char="•"/>
            </a:pPr>
            <a:r>
              <a:rPr lang="en-US" sz="2400" dirty="0">
                <a:latin typeface="Calibri" panose="020F0502020204030204" pitchFamily="34" charset="0"/>
                <a:ea typeface="Calibri" panose="020F0502020204030204" pitchFamily="34" charset="0"/>
                <a:cs typeface="Calibri" panose="020F0502020204030204" pitchFamily="34" charset="0"/>
              </a:rPr>
              <a:t>Part of transect with least amount of </a:t>
            </a:r>
            <a:r>
              <a:rPr lang="en-US" sz="2400" i="1" dirty="0">
                <a:latin typeface="Calibri" panose="020F0502020204030204" pitchFamily="34" charset="0"/>
                <a:ea typeface="Calibri" panose="020F0502020204030204" pitchFamily="34" charset="0"/>
                <a:cs typeface="Calibri" panose="020F0502020204030204" pitchFamily="34" charset="0"/>
              </a:rPr>
              <a:t>ANA</a:t>
            </a:r>
          </a:p>
        </p:txBody>
      </p:sp>
      <p:pic>
        <p:nvPicPr>
          <p:cNvPr id="13" name="Picture 12" descr="A close up of an ant&#10;&#10;Description automatically generated">
            <a:extLst>
              <a:ext uri="{FF2B5EF4-FFF2-40B4-BE49-F238E27FC236}">
                <a16:creationId xmlns:a16="http://schemas.microsoft.com/office/drawing/2014/main" id="{37FB3CBC-B704-46B3-CA5A-C646FB0C02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61030" y="4620450"/>
            <a:ext cx="2443474" cy="1881475"/>
          </a:xfrm>
          <a:prstGeom prst="rect">
            <a:avLst/>
          </a:prstGeom>
          <a:ln>
            <a:solidFill>
              <a:schemeClr val="tx1"/>
            </a:solidFill>
          </a:ln>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17519E7-D352-3D9E-E039-5548FE21D408}"/>
                  </a:ext>
                </a:extLst>
              </p:cNvPr>
              <p:cNvSpPr txBox="1"/>
              <p:nvPr/>
            </p:nvSpPr>
            <p:spPr>
              <a:xfrm>
                <a:off x="4194629" y="232122"/>
                <a:ext cx="3875314" cy="762773"/>
              </a:xfrm>
              <a:prstGeom prst="rect">
                <a:avLst/>
              </a:prstGeom>
              <a:noFill/>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2024 Total Abundance = 549</a:t>
                </a:r>
              </a:p>
              <a:p>
                <a:pPr algn="ctr"/>
                <a:r>
                  <a:rPr lang="en-US" i="1" dirty="0">
                    <a:solidFill>
                      <a:schemeClr val="bg1"/>
                    </a:solidFill>
                    <a:effectLst>
                      <a:outerShdw blurRad="50800" dist="38100" dir="2700000" algn="tl" rotWithShape="0">
                        <a:prstClr val="black">
                          <a:alpha val="40000"/>
                        </a:prstClr>
                      </a:outerShdw>
                    </a:effectLst>
                  </a:rPr>
                  <a:t>S. </a:t>
                </a:r>
                <a:r>
                  <a:rPr lang="en-US" i="1" dirty="0" err="1">
                    <a:solidFill>
                      <a:schemeClr val="bg1"/>
                    </a:solidFill>
                    <a:effectLst>
                      <a:outerShdw blurRad="50800" dist="38100" dir="2700000" algn="tl" rotWithShape="0">
                        <a:prstClr val="black">
                          <a:alpha val="40000"/>
                        </a:prstClr>
                      </a:outerShdw>
                    </a:effectLst>
                  </a:rPr>
                  <a:t>invicta</a:t>
                </a:r>
                <a:r>
                  <a:rPr lang="en-US" i="1" dirty="0">
                    <a:solidFill>
                      <a:schemeClr val="bg1"/>
                    </a:solidFill>
                    <a:effectLst>
                      <a:outerShdw blurRad="50800" dist="38100" dir="2700000" algn="tl" rotWithShape="0">
                        <a:prstClr val="black">
                          <a:alpha val="40000"/>
                        </a:prstClr>
                      </a:outerShdw>
                    </a:effectLst>
                  </a:rPr>
                  <a:t> =</a:t>
                </a:r>
                <a:r>
                  <a:rPr lang="en-US" dirty="0">
                    <a:solidFill>
                      <a:schemeClr val="bg1"/>
                    </a:solidFill>
                    <a:effectLst>
                      <a:outerShdw blurRad="50800" dist="38100" dir="2700000" algn="tl" rotWithShape="0">
                        <a:prstClr val="black">
                          <a:alpha val="40000"/>
                        </a:prstClr>
                      </a:outerShdw>
                    </a:effectLst>
                  </a:rPr>
                  <a:t> </a:t>
                </a:r>
                <a14:m>
                  <m:oMath xmlns:m="http://schemas.openxmlformats.org/officeDocument/2006/math">
                    <m:f>
                      <m:fPr>
                        <m:ctrlPr>
                          <a:rPr lang="en-US"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ctrlPr>
                      </m:fPr>
                      <m:num>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24</m:t>
                        </m:r>
                      </m:num>
                      <m:den>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549</m:t>
                        </m:r>
                      </m:den>
                    </m:f>
                  </m:oMath>
                </a14:m>
                <a:r>
                  <a:rPr lang="en-US" dirty="0">
                    <a:solidFill>
                      <a:schemeClr val="bg1"/>
                    </a:solidFill>
                    <a:effectLst>
                      <a:outerShdw blurRad="50800" dist="38100" dir="2700000" algn="tl" rotWithShape="0">
                        <a:prstClr val="black">
                          <a:alpha val="40000"/>
                        </a:prstClr>
                      </a:outerShdw>
                    </a:effectLst>
                  </a:rPr>
                  <a:t> = 4.8%</a:t>
                </a:r>
              </a:p>
            </p:txBody>
          </p:sp>
        </mc:Choice>
        <mc:Fallback xmlns="">
          <p:sp>
            <p:nvSpPr>
              <p:cNvPr id="14" name="TextBox 13">
                <a:extLst>
                  <a:ext uri="{FF2B5EF4-FFF2-40B4-BE49-F238E27FC236}">
                    <a16:creationId xmlns:a16="http://schemas.microsoft.com/office/drawing/2014/main" id="{317519E7-D352-3D9E-E039-5548FE21D408}"/>
                  </a:ext>
                </a:extLst>
              </p:cNvPr>
              <p:cNvSpPr txBox="1">
                <a:spLocks noRot="1" noChangeAspect="1" noMove="1" noResize="1" noEditPoints="1" noAdjustHandles="1" noChangeArrowheads="1" noChangeShapeType="1" noTextEdit="1"/>
              </p:cNvSpPr>
              <p:nvPr/>
            </p:nvSpPr>
            <p:spPr>
              <a:xfrm>
                <a:off x="4194629" y="232122"/>
                <a:ext cx="3875314" cy="762773"/>
              </a:xfrm>
              <a:prstGeom prst="rect">
                <a:avLst/>
              </a:prstGeom>
              <a:blipFill>
                <a:blip r:embed="rId5"/>
                <a:stretch>
                  <a:fillRect t="-5600" b="-8800"/>
                </a:stretch>
              </a:blipFill>
            </p:spPr>
            <p:txBody>
              <a:bodyPr/>
              <a:lstStyle/>
              <a:p>
                <a:r>
                  <a:rPr lang="en-US">
                    <a:noFill/>
                  </a:rPr>
                  <a:t> </a:t>
                </a:r>
              </a:p>
            </p:txBody>
          </p:sp>
        </mc:Fallback>
      </mc:AlternateContent>
    </p:spTree>
    <p:extLst>
      <p:ext uri="{BB962C8B-B14F-4D97-AF65-F5344CB8AC3E}">
        <p14:creationId xmlns:p14="http://schemas.microsoft.com/office/powerpoint/2010/main" val="876195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4855-7A0E-C644-55B9-B1C5023EC2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66CDF7-4619-6D69-6053-FAEBC993E237}"/>
              </a:ext>
            </a:extLst>
          </p:cNvPr>
          <p:cNvSpPr>
            <a:spLocks noGrp="1"/>
          </p:cNvSpPr>
          <p:nvPr>
            <p:ph type="title"/>
          </p:nvPr>
        </p:nvSpPr>
        <p:spPr>
          <a:xfrm>
            <a:off x="218941" y="458298"/>
            <a:ext cx="2760924" cy="1015330"/>
          </a:xfrm>
        </p:spPr>
        <p:txBody>
          <a:bodyPr vert="horz" lIns="91440" tIns="45720" rIns="91440" bIns="45720" rtlCol="0" anchor="b">
            <a:normAutofit/>
          </a:bodyPr>
          <a:lstStyle/>
          <a:p>
            <a:pPr algn="ctr"/>
            <a:r>
              <a:rPr lang="en-US" kern="1200" dirty="0">
                <a:latin typeface="+mj-lt"/>
                <a:ea typeface="+mj-ea"/>
                <a:cs typeface="+mj-cs"/>
              </a:rPr>
              <a:t>Myrtle Head:</a:t>
            </a:r>
            <a:br>
              <a:rPr lang="en-US" kern="1200" dirty="0">
                <a:latin typeface="+mj-lt"/>
                <a:ea typeface="+mj-ea"/>
                <a:cs typeface="+mj-cs"/>
              </a:rPr>
            </a:br>
            <a:r>
              <a:rPr lang="en-US" i="1" kern="1200" dirty="0">
                <a:latin typeface="+mj-lt"/>
                <a:ea typeface="+mj-ea"/>
                <a:cs typeface="+mj-cs"/>
              </a:rPr>
              <a:t>B. chinensis</a:t>
            </a:r>
            <a:endParaRPr lang="en-US" kern="1200" dirty="0">
              <a:latin typeface="+mj-lt"/>
              <a:ea typeface="+mj-ea"/>
              <a:cs typeface="+mj-cs"/>
            </a:endParaRPr>
          </a:p>
        </p:txBody>
      </p:sp>
      <p:sp>
        <p:nvSpPr>
          <p:cNvPr id="4" name="Text Placeholder 3">
            <a:extLst>
              <a:ext uri="{FF2B5EF4-FFF2-40B4-BE49-F238E27FC236}">
                <a16:creationId xmlns:a16="http://schemas.microsoft.com/office/drawing/2014/main" id="{6782B2F6-2EEB-2EA0-169E-255C1BA5B3B1}"/>
              </a:ext>
            </a:extLst>
          </p:cNvPr>
          <p:cNvSpPr>
            <a:spLocks noGrp="1"/>
          </p:cNvSpPr>
          <p:nvPr>
            <p:ph type="body" sz="half" idx="2"/>
          </p:nvPr>
        </p:nvSpPr>
        <p:spPr>
          <a:xfrm>
            <a:off x="198956" y="1763913"/>
            <a:ext cx="3081763" cy="2934137"/>
          </a:xfrm>
          <a:noFill/>
        </p:spPr>
        <p:txBody>
          <a:bodyPr wrap="square" rtlCol="0">
            <a:spAutoFit/>
          </a:bodyPr>
          <a:lstStyle/>
          <a:p>
            <a:pPr marL="285750" indent="-285750">
              <a:lnSpc>
                <a:spcPct val="100000"/>
              </a:lnSpc>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Black circles represent proportion of ANA</a:t>
            </a:r>
          </a:p>
          <a:p>
            <a:pPr marL="285750" indent="-285750">
              <a:lnSpc>
                <a:spcPct val="100000"/>
              </a:lnSpc>
              <a:buChar char="•"/>
            </a:pPr>
            <a:r>
              <a:rPr lang="en-US" sz="2400" dirty="0">
                <a:latin typeface="Calibri" panose="020F0502020204030204" pitchFamily="34" charset="0"/>
                <a:ea typeface="Calibri" panose="020F0502020204030204" pitchFamily="34" charset="0"/>
                <a:cs typeface="Calibri" panose="020F0502020204030204" pitchFamily="34" charset="0"/>
              </a:rPr>
              <a:t>Almost half of the specimens found</a:t>
            </a:r>
          </a:p>
          <a:p>
            <a:pPr marL="285750" indent="-285750">
              <a:lnSpc>
                <a:spcPct val="100000"/>
              </a:lnSpc>
              <a:buChar char="•"/>
            </a:pPr>
            <a:r>
              <a:rPr lang="en-US" sz="2400" dirty="0">
                <a:latin typeface="Calibri" panose="020F0502020204030204" pitchFamily="34" charset="0"/>
                <a:ea typeface="Calibri" panose="020F0502020204030204" pitchFamily="34" charset="0"/>
                <a:cs typeface="Calibri" panose="020F0502020204030204" pitchFamily="34" charset="0"/>
              </a:rPr>
              <a:t>Concentrated in S transect</a:t>
            </a:r>
          </a:p>
        </p:txBody>
      </p:sp>
      <p:pic>
        <p:nvPicPr>
          <p:cNvPr id="10" name="Content Placeholder 9" descr="A aerial view of a forest&#10;&#10;Description automatically generated">
            <a:extLst>
              <a:ext uri="{FF2B5EF4-FFF2-40B4-BE49-F238E27FC236}">
                <a16:creationId xmlns:a16="http://schemas.microsoft.com/office/drawing/2014/main" id="{498C1CFA-245F-0808-AC58-988CB8FF735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280719" y="-2"/>
            <a:ext cx="8911281" cy="6885989"/>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5A7420-CA54-0E05-6B8F-3C2A13469065}"/>
                  </a:ext>
                </a:extLst>
              </p:cNvPr>
              <p:cNvSpPr txBox="1"/>
              <p:nvPr/>
            </p:nvSpPr>
            <p:spPr>
              <a:xfrm>
                <a:off x="8661401" y="203510"/>
                <a:ext cx="3410564" cy="762453"/>
              </a:xfrm>
              <a:prstGeom prst="rect">
                <a:avLst/>
              </a:prstGeom>
              <a:noFill/>
            </p:spPr>
            <p:txBody>
              <a:bodyPr wrap="square" rtlCol="0">
                <a:spAutoFit/>
              </a:bodyPr>
              <a:lstStyle/>
              <a:p>
                <a:pPr algn="ctr"/>
                <a:r>
                  <a:rPr lang="en-US" dirty="0">
                    <a:solidFill>
                      <a:schemeClr val="bg1"/>
                    </a:solidFill>
                    <a:effectLst>
                      <a:outerShdw blurRad="50800" dist="38100" dir="2700000" algn="tl" rotWithShape="0">
                        <a:prstClr val="black">
                          <a:alpha val="40000"/>
                        </a:prstClr>
                      </a:outerShdw>
                    </a:effectLst>
                  </a:rPr>
                  <a:t>2024 Total Abundance = 317</a:t>
                </a:r>
              </a:p>
              <a:p>
                <a:pPr algn="ctr"/>
                <a:r>
                  <a:rPr lang="en-US" i="1" dirty="0">
                    <a:solidFill>
                      <a:schemeClr val="bg1"/>
                    </a:solidFill>
                    <a:effectLst>
                      <a:outerShdw blurRad="50800" dist="38100" dir="2700000" algn="tl" rotWithShape="0">
                        <a:prstClr val="black">
                          <a:alpha val="40000"/>
                        </a:prstClr>
                      </a:outerShdw>
                    </a:effectLst>
                  </a:rPr>
                  <a:t>B. chinensis = </a:t>
                </a:r>
                <a14:m>
                  <m:oMath xmlns:m="http://schemas.openxmlformats.org/officeDocument/2006/math">
                    <m:f>
                      <m:fPr>
                        <m:ctrlPr>
                          <a:rPr lang="en-US"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ctrlPr>
                      </m:fPr>
                      <m:num>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146</m:t>
                        </m:r>
                      </m:num>
                      <m:den>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317</m:t>
                        </m:r>
                      </m:den>
                    </m:f>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 </m:t>
                    </m:r>
                  </m:oMath>
                </a14:m>
                <a:r>
                  <a:rPr lang="en-US" dirty="0">
                    <a:solidFill>
                      <a:schemeClr val="bg1"/>
                    </a:solidFill>
                    <a:effectLst>
                      <a:outerShdw blurRad="50800" dist="38100" dir="2700000" algn="tl" rotWithShape="0">
                        <a:prstClr val="black">
                          <a:alpha val="40000"/>
                        </a:prstClr>
                      </a:outerShdw>
                    </a:effectLst>
                  </a:rPr>
                  <a:t>= 46.1%</a:t>
                </a:r>
              </a:p>
            </p:txBody>
          </p:sp>
        </mc:Choice>
        <mc:Fallback xmlns="">
          <p:sp>
            <p:nvSpPr>
              <p:cNvPr id="3" name="TextBox 2">
                <a:extLst>
                  <a:ext uri="{FF2B5EF4-FFF2-40B4-BE49-F238E27FC236}">
                    <a16:creationId xmlns:a16="http://schemas.microsoft.com/office/drawing/2014/main" id="{BE5A7420-CA54-0E05-6B8F-3C2A13469065}"/>
                  </a:ext>
                </a:extLst>
              </p:cNvPr>
              <p:cNvSpPr txBox="1">
                <a:spLocks noRot="1" noChangeAspect="1" noMove="1" noResize="1" noEditPoints="1" noAdjustHandles="1" noChangeArrowheads="1" noChangeShapeType="1" noTextEdit="1"/>
              </p:cNvSpPr>
              <p:nvPr/>
            </p:nvSpPr>
            <p:spPr>
              <a:xfrm>
                <a:off x="8661401" y="203510"/>
                <a:ext cx="3410564" cy="762453"/>
              </a:xfrm>
              <a:prstGeom prst="rect">
                <a:avLst/>
              </a:prstGeom>
              <a:blipFill>
                <a:blip r:embed="rId4"/>
                <a:stretch>
                  <a:fillRect t="-5600" b="-8800"/>
                </a:stretch>
              </a:blipFill>
            </p:spPr>
            <p:txBody>
              <a:bodyPr/>
              <a:lstStyle/>
              <a:p>
                <a:r>
                  <a:rPr lang="en-US">
                    <a:noFill/>
                  </a:rPr>
                  <a:t> </a:t>
                </a:r>
              </a:p>
            </p:txBody>
          </p:sp>
        </mc:Fallback>
      </mc:AlternateContent>
      <p:pic>
        <p:nvPicPr>
          <p:cNvPr id="5" name="Picture 4" descr="A close-up of a black ant&#10;&#10;Description automatically generated">
            <a:extLst>
              <a:ext uri="{FF2B5EF4-FFF2-40B4-BE49-F238E27FC236}">
                <a16:creationId xmlns:a16="http://schemas.microsoft.com/office/drawing/2014/main" id="{D5594E18-D28B-36BE-ED4D-2EFE6F3FF7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8296" y="4905385"/>
            <a:ext cx="2582213" cy="1773266"/>
          </a:xfrm>
          <a:prstGeom prst="rect">
            <a:avLst/>
          </a:prstGeom>
          <a:ln>
            <a:solidFill>
              <a:schemeClr val="bg1"/>
            </a:solidFill>
          </a:ln>
        </p:spPr>
      </p:pic>
    </p:spTree>
    <p:extLst>
      <p:ext uri="{BB962C8B-B14F-4D97-AF65-F5344CB8AC3E}">
        <p14:creationId xmlns:p14="http://schemas.microsoft.com/office/powerpoint/2010/main" val="3072802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984C-E504-5F42-AFA0-B50129FC6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78234-8FB3-266A-7F0A-CEF14F5B6ABE}"/>
              </a:ext>
            </a:extLst>
          </p:cNvPr>
          <p:cNvSpPr>
            <a:spLocks noGrp="1"/>
          </p:cNvSpPr>
          <p:nvPr>
            <p:ph type="title"/>
          </p:nvPr>
        </p:nvSpPr>
        <p:spPr>
          <a:xfrm>
            <a:off x="9395138" y="298267"/>
            <a:ext cx="2582213" cy="2261746"/>
          </a:xfrm>
        </p:spPr>
        <p:txBody>
          <a:bodyPr vert="horz" lIns="91440" tIns="45720" rIns="91440" bIns="45720" rtlCol="0" anchor="t">
            <a:normAutofit/>
          </a:bodyPr>
          <a:lstStyle/>
          <a:p>
            <a:pPr algn="ctr"/>
            <a:r>
              <a:rPr lang="en-US" sz="3200" dirty="0"/>
              <a:t>Myrtle Head:</a:t>
            </a:r>
            <a:br>
              <a:rPr lang="en-US" sz="3200" dirty="0"/>
            </a:br>
            <a:r>
              <a:rPr lang="en-US" sz="3200" i="1" dirty="0"/>
              <a:t>S. </a:t>
            </a:r>
            <a:r>
              <a:rPr lang="en-US" sz="3200" i="1" dirty="0" err="1"/>
              <a:t>invicta</a:t>
            </a:r>
            <a:endParaRPr lang="en-US" sz="3200" dirty="0"/>
          </a:p>
        </p:txBody>
      </p:sp>
      <p:sp>
        <p:nvSpPr>
          <p:cNvPr id="29" name="Title 1">
            <a:extLst>
              <a:ext uri="{FF2B5EF4-FFF2-40B4-BE49-F238E27FC236}">
                <a16:creationId xmlns:a16="http://schemas.microsoft.com/office/drawing/2014/main" id="{5F07A248-8C29-FDE9-A48D-B91E2C0FD7D2}"/>
              </a:ext>
            </a:extLst>
          </p:cNvPr>
          <p:cNvSpPr txBox="1">
            <a:spLocks/>
          </p:cNvSpPr>
          <p:nvPr/>
        </p:nvSpPr>
        <p:spPr>
          <a:xfrm>
            <a:off x="9395135" y="4408889"/>
            <a:ext cx="2582212" cy="24625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800" dirty="0">
              <a:solidFill>
                <a:srgbClr val="FFFFFF"/>
              </a:solidFill>
            </a:endParaRPr>
          </a:p>
        </p:txBody>
      </p:sp>
      <p:pic>
        <p:nvPicPr>
          <p:cNvPr id="8" name="Content Placeholder 7" descr="A aerial view of a forest&#10;&#10;Description automatically generated">
            <a:extLst>
              <a:ext uri="{FF2B5EF4-FFF2-40B4-BE49-F238E27FC236}">
                <a16:creationId xmlns:a16="http://schemas.microsoft.com/office/drawing/2014/main" id="{3B23FC8A-831B-4609-3363-8FAA2DB7C19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8308"/>
            <a:ext cx="8917179" cy="6890548"/>
          </a:xfrm>
          <a:ln>
            <a:solidFill>
              <a:schemeClr val="tx1"/>
            </a:solidFill>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37A61AF-2045-A8CB-C001-BC139919E443}"/>
                  </a:ext>
                </a:extLst>
              </p:cNvPr>
              <p:cNvSpPr txBox="1"/>
              <p:nvPr/>
            </p:nvSpPr>
            <p:spPr>
              <a:xfrm>
                <a:off x="5570783" y="102570"/>
                <a:ext cx="3824352" cy="761875"/>
              </a:xfrm>
              <a:prstGeom prst="rect">
                <a:avLst/>
              </a:prstGeom>
              <a:noFill/>
            </p:spPr>
            <p:txBody>
              <a:bodyPr wrap="square" rtlCol="0">
                <a:spAutoFit/>
              </a:bodyPr>
              <a:lstStyle/>
              <a:p>
                <a:r>
                  <a:rPr lang="en-US" dirty="0">
                    <a:solidFill>
                      <a:schemeClr val="bg1"/>
                    </a:solidFill>
                    <a:effectLst>
                      <a:outerShdw blurRad="50800" dist="38100" dir="2700000" algn="tl" rotWithShape="0">
                        <a:prstClr val="black">
                          <a:alpha val="40000"/>
                        </a:prstClr>
                      </a:outerShdw>
                    </a:effectLst>
                  </a:rPr>
                  <a:t>2024 Total Abundance = 317</a:t>
                </a:r>
              </a:p>
              <a:p>
                <a:r>
                  <a:rPr lang="en-US" i="1" dirty="0">
                    <a:solidFill>
                      <a:schemeClr val="bg1"/>
                    </a:solidFill>
                    <a:effectLst>
                      <a:outerShdw blurRad="50800" dist="38100" dir="2700000" algn="tl" rotWithShape="0">
                        <a:prstClr val="black">
                          <a:alpha val="40000"/>
                        </a:prstClr>
                      </a:outerShdw>
                    </a:effectLst>
                  </a:rPr>
                  <a:t>S. Invicta = </a:t>
                </a:r>
                <a14:m>
                  <m:oMath xmlns:m="http://schemas.openxmlformats.org/officeDocument/2006/math">
                    <m:f>
                      <m:fPr>
                        <m:ctrlPr>
                          <a:rPr lang="en-US"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ctrlPr>
                      </m:fPr>
                      <m:num>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71</m:t>
                        </m:r>
                      </m:num>
                      <m:den>
                        <m:r>
                          <a:rPr lang="en-US" b="0" i="1" smtClean="0">
                            <a:solidFill>
                              <a:schemeClr val="bg1"/>
                            </a:solidFill>
                            <a:effectLst>
                              <a:outerShdw blurRad="50800" dist="38100" dir="2700000" algn="tl" rotWithShape="0">
                                <a:prstClr val="black">
                                  <a:alpha val="40000"/>
                                </a:prstClr>
                              </a:outerShdw>
                            </a:effectLst>
                            <a:latin typeface="Cambria Math" panose="02040503050406030204" pitchFamily="18" charset="0"/>
                          </a:rPr>
                          <m:t>317</m:t>
                        </m:r>
                      </m:den>
                    </m:f>
                  </m:oMath>
                </a14:m>
                <a:r>
                  <a:rPr lang="en-US" i="1" dirty="0">
                    <a:solidFill>
                      <a:schemeClr val="bg1"/>
                    </a:solidFill>
                    <a:effectLst>
                      <a:outerShdw blurRad="50800" dist="38100" dir="2700000" algn="tl" rotWithShape="0">
                        <a:prstClr val="black">
                          <a:alpha val="40000"/>
                        </a:prstClr>
                      </a:outerShdw>
                    </a:effectLst>
                  </a:rPr>
                  <a:t> = </a:t>
                </a:r>
                <a:r>
                  <a:rPr lang="en-US" dirty="0">
                    <a:solidFill>
                      <a:schemeClr val="bg1"/>
                    </a:solidFill>
                    <a:effectLst>
                      <a:outerShdw blurRad="50800" dist="38100" dir="2700000" algn="tl" rotWithShape="0">
                        <a:prstClr val="black">
                          <a:alpha val="40000"/>
                        </a:prstClr>
                      </a:outerShdw>
                    </a:effectLst>
                  </a:rPr>
                  <a:t>22.4%</a:t>
                </a:r>
              </a:p>
            </p:txBody>
          </p:sp>
        </mc:Choice>
        <mc:Fallback xmlns="">
          <p:sp>
            <p:nvSpPr>
              <p:cNvPr id="5" name="TextBox 4">
                <a:extLst>
                  <a:ext uri="{FF2B5EF4-FFF2-40B4-BE49-F238E27FC236}">
                    <a16:creationId xmlns:a16="http://schemas.microsoft.com/office/drawing/2014/main" id="{237A61AF-2045-A8CB-C001-BC139919E443}"/>
                  </a:ext>
                </a:extLst>
              </p:cNvPr>
              <p:cNvSpPr txBox="1">
                <a:spLocks noRot="1" noChangeAspect="1" noMove="1" noResize="1" noEditPoints="1" noAdjustHandles="1" noChangeArrowheads="1" noChangeShapeType="1" noTextEdit="1"/>
              </p:cNvSpPr>
              <p:nvPr/>
            </p:nvSpPr>
            <p:spPr>
              <a:xfrm>
                <a:off x="5570783" y="102570"/>
                <a:ext cx="3824352" cy="761875"/>
              </a:xfrm>
              <a:prstGeom prst="rect">
                <a:avLst/>
              </a:prstGeom>
              <a:blipFill>
                <a:blip r:embed="rId4"/>
                <a:stretch>
                  <a:fillRect l="-1595" t="-5600" b="-8800"/>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A966F85F-FDF5-F2B6-67E9-175A90CC0616}"/>
              </a:ext>
            </a:extLst>
          </p:cNvPr>
          <p:cNvSpPr txBox="1"/>
          <p:nvPr/>
        </p:nvSpPr>
        <p:spPr>
          <a:xfrm>
            <a:off x="9554575" y="3529761"/>
            <a:ext cx="2263332" cy="492443"/>
          </a:xfrm>
          <a:prstGeom prst="rect">
            <a:avLst/>
          </a:prstGeom>
          <a:noFill/>
        </p:spPr>
        <p:txBody>
          <a:bodyPr wrap="square" rtlCol="0">
            <a:spAutoFit/>
          </a:bodyPr>
          <a:lstStyle/>
          <a:p>
            <a:pPr algn="ctr"/>
            <a:r>
              <a:rPr lang="en-US" sz="400" dirty="0">
                <a:solidFill>
                  <a:schemeClr val="bg1"/>
                </a:solidFill>
                <a:hlinkClick r:id="rId5">
                  <a:extLst>
                    <a:ext uri="{A12FA001-AC4F-418D-AE19-62706E023703}">
                      <ahyp:hlinkClr xmlns:ahyp="http://schemas.microsoft.com/office/drawing/2018/hyperlinkcolor" val="tx"/>
                    </a:ext>
                  </a:extLst>
                </a:hlinkClick>
              </a:rPr>
              <a:t>https://mississippientomologicalmuseum.org.msstate.edu/images/antphotos/Solenopsis_invicta/Solenopsis_invicta_queen3_sideRJW.jpg</a:t>
            </a:r>
            <a:endParaRPr lang="en-US" sz="400" dirty="0">
              <a:solidFill>
                <a:schemeClr val="bg1"/>
              </a:solidFill>
            </a:endParaRPr>
          </a:p>
          <a:p>
            <a:pPr algn="ctr"/>
            <a:endParaRPr lang="en-US"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3B1071-BE3E-19E0-6E7B-673269CD30FF}"/>
                  </a:ext>
                </a:extLst>
              </p:cNvPr>
              <p:cNvSpPr txBox="1"/>
              <p:nvPr/>
            </p:nvSpPr>
            <p:spPr>
              <a:xfrm>
                <a:off x="8913552" y="3875826"/>
                <a:ext cx="327482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Comprised about </a:t>
                </a:r>
                <a14:m>
                  <m:oMath xmlns:m="http://schemas.openxmlformats.org/officeDocument/2006/math">
                    <m:r>
                      <a:rPr lang="en-US" sz="2400" i="1" smtClean="0">
                        <a:solidFill>
                          <a:schemeClr val="tx1"/>
                        </a:solidFill>
                        <a:latin typeface="Cambria Math" panose="02040503050406030204" pitchFamily="18" charset="0"/>
                      </a:rPr>
                      <m:t>2</m:t>
                    </m:r>
                    <m:r>
                      <a:rPr lang="en-US" sz="2400" b="0" i="1" smtClean="0">
                        <a:solidFill>
                          <a:schemeClr val="tx1"/>
                        </a:solidFill>
                        <a:latin typeface="Cambria Math" panose="02040503050406030204" pitchFamily="18" charset="0"/>
                      </a:rPr>
                      <m:t>0%</m:t>
                    </m:r>
                  </m:oMath>
                </a14:m>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of collected specimens</a:t>
                </a:r>
              </a:p>
              <a:p>
                <a:pPr marL="285750" indent="-285750">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Prevalent in N transect (Black circles)</a:t>
                </a:r>
              </a:p>
              <a:p>
                <a:pPr marL="285750" indent="-285750">
                  <a:buFont typeface="Arial" panose="020B0604020202020204" pitchFamily="34" charset="0"/>
                  <a:buChar char="•"/>
                </a:pP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Absent/ low in            </a:t>
                </a:r>
                <a:r>
                  <a:rPr lang="en-US" sz="2400" i="1" dirty="0">
                    <a:solidFill>
                      <a:schemeClr val="tx1"/>
                    </a:solidFill>
                    <a:latin typeface="Calibri" panose="020F0502020204030204" pitchFamily="34" charset="0"/>
                    <a:ea typeface="Calibri" panose="020F0502020204030204" pitchFamily="34" charset="0"/>
                    <a:cs typeface="Calibri" panose="020F0502020204030204" pitchFamily="34" charset="0"/>
                  </a:rPr>
                  <a:t>B. chinensis</a:t>
                </a:r>
                <a:r>
                  <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rPr>
                  <a:t> dominant locations</a:t>
                </a:r>
              </a:p>
            </p:txBody>
          </p:sp>
        </mc:Choice>
        <mc:Fallback xmlns="">
          <p:sp>
            <p:nvSpPr>
              <p:cNvPr id="12" name="TextBox 11">
                <a:extLst>
                  <a:ext uri="{FF2B5EF4-FFF2-40B4-BE49-F238E27FC236}">
                    <a16:creationId xmlns:a16="http://schemas.microsoft.com/office/drawing/2014/main" id="{183B1071-BE3E-19E0-6E7B-673269CD30FF}"/>
                  </a:ext>
                </a:extLst>
              </p:cNvPr>
              <p:cNvSpPr txBox="1">
                <a:spLocks noRot="1" noChangeAspect="1" noMove="1" noResize="1" noEditPoints="1" noAdjustHandles="1" noChangeArrowheads="1" noChangeShapeType="1" noTextEdit="1"/>
              </p:cNvSpPr>
              <p:nvPr/>
            </p:nvSpPr>
            <p:spPr>
              <a:xfrm>
                <a:off x="8913552" y="3875826"/>
                <a:ext cx="3274821" cy="3046988"/>
              </a:xfrm>
              <a:prstGeom prst="rect">
                <a:avLst/>
              </a:prstGeom>
              <a:blipFill>
                <a:blip r:embed="rId6"/>
                <a:stretch>
                  <a:fillRect l="-2317" t="-1660" r="-1931" b="-3320"/>
                </a:stretch>
              </a:blipFill>
            </p:spPr>
            <p:txBody>
              <a:bodyPr/>
              <a:lstStyle/>
              <a:p>
                <a:r>
                  <a:rPr lang="en-US">
                    <a:noFill/>
                  </a:rPr>
                  <a:t> </a:t>
                </a:r>
              </a:p>
            </p:txBody>
          </p:sp>
        </mc:Fallback>
      </mc:AlternateContent>
      <p:pic>
        <p:nvPicPr>
          <p:cNvPr id="3" name="Picture 2" descr="A close up of an ant&#10;&#10;Description automatically generated">
            <a:extLst>
              <a:ext uri="{FF2B5EF4-FFF2-40B4-BE49-F238E27FC236}">
                <a16:creationId xmlns:a16="http://schemas.microsoft.com/office/drawing/2014/main" id="{0B7533AB-03F8-01F4-7400-21C4092D78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329226" y="1814384"/>
            <a:ext cx="2443474" cy="1881475"/>
          </a:xfrm>
          <a:prstGeom prst="rect">
            <a:avLst/>
          </a:prstGeom>
          <a:ln>
            <a:solidFill>
              <a:schemeClr val="tx1"/>
            </a:solidFill>
          </a:ln>
        </p:spPr>
      </p:pic>
    </p:spTree>
    <p:extLst>
      <p:ext uri="{BB962C8B-B14F-4D97-AF65-F5344CB8AC3E}">
        <p14:creationId xmlns:p14="http://schemas.microsoft.com/office/powerpoint/2010/main" val="191973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1B227-0A78-479C-B353-AC74DA3F3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B80656-27E9-EBAD-7868-E5E7A0220B26}"/>
              </a:ext>
            </a:extLst>
          </p:cNvPr>
          <p:cNvSpPr>
            <a:spLocks noGrp="1"/>
          </p:cNvSpPr>
          <p:nvPr>
            <p:ph type="title"/>
          </p:nvPr>
        </p:nvSpPr>
        <p:spPr/>
        <p:txBody>
          <a:bodyPr vert="horz" lIns="91440" tIns="45720" rIns="91440" bIns="45720" rtlCol="0" anchor="t">
            <a:normAutofit/>
          </a:bodyPr>
          <a:lstStyle/>
          <a:p>
            <a:r>
              <a:rPr lang="en-US" sz="3200" dirty="0"/>
              <a:t>Conclusions</a:t>
            </a:r>
          </a:p>
        </p:txBody>
      </p:sp>
      <p:sp>
        <p:nvSpPr>
          <p:cNvPr id="3" name="Content Placeholder 2">
            <a:extLst>
              <a:ext uri="{FF2B5EF4-FFF2-40B4-BE49-F238E27FC236}">
                <a16:creationId xmlns:a16="http://schemas.microsoft.com/office/drawing/2014/main" id="{B0E03B92-8174-59A8-55F4-546FC34CCFD3}"/>
              </a:ext>
            </a:extLst>
          </p:cNvPr>
          <p:cNvSpPr>
            <a:spLocks noGrp="1"/>
          </p:cNvSpPr>
          <p:nvPr>
            <p:ph idx="1"/>
          </p:nvPr>
        </p:nvSpPr>
        <p:spPr>
          <a:xfrm>
            <a:off x="64403" y="1422400"/>
            <a:ext cx="4923971" cy="4732834"/>
          </a:xfrm>
          <a:noFill/>
        </p:spPr>
        <p:txBody>
          <a:bodyPr vert="horz" wrap="square" lIns="91440" tIns="45720" rIns="91440" bIns="45720" rtlCol="0">
            <a:spAutoFit/>
          </a:bodyPr>
          <a:lstStyle/>
          <a:p>
            <a:pPr marL="457200" indent="-368300">
              <a:lnSpc>
                <a:spcPct val="100000"/>
              </a:lnSpc>
              <a:spcBef>
                <a:spcPts val="0"/>
              </a:spcBef>
              <a:spcAft>
                <a:spcPts val="600"/>
              </a:spcAft>
              <a:buClr>
                <a:schemeClr val="dk1"/>
              </a:buClr>
              <a:buSzPts val="2200"/>
              <a:buChar char="●"/>
            </a:pPr>
            <a:r>
              <a:rPr lang="en-US" sz="2400" i="1" dirty="0">
                <a:solidFill>
                  <a:schemeClr val="dk1"/>
                </a:solidFill>
                <a:latin typeface="Arial" panose="020B0604020202020204" pitchFamily="34" charset="0"/>
                <a:ea typeface="Calibri" panose="020F0502020204030204" pitchFamily="34" charset="0"/>
                <a:cs typeface="Arial" panose="020B0604020202020204" pitchFamily="34" charset="0"/>
              </a:rPr>
              <a:t>S. invicta </a:t>
            </a: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has reached its peak</a:t>
            </a:r>
          </a:p>
          <a:p>
            <a:pPr marL="457200" indent="-368300">
              <a:lnSpc>
                <a:spcPct val="100000"/>
              </a:lnSpc>
              <a:spcBef>
                <a:spcPts val="0"/>
              </a:spcBef>
              <a:spcAft>
                <a:spcPts val="600"/>
              </a:spcAft>
              <a:buClr>
                <a:schemeClr val="dk1"/>
              </a:buClr>
              <a:buSzPts val="2200"/>
              <a:buChar char="●"/>
            </a:pPr>
            <a:r>
              <a:rPr lang="en-US" sz="2400" i="1" dirty="0">
                <a:solidFill>
                  <a:schemeClr val="dk1"/>
                </a:solidFill>
                <a:latin typeface="Arial" panose="020B0604020202020204" pitchFamily="34" charset="0"/>
                <a:ea typeface="Calibri" panose="020F0502020204030204" pitchFamily="34" charset="0"/>
                <a:cs typeface="Arial" panose="020B0604020202020204" pitchFamily="34" charset="0"/>
              </a:rPr>
              <a:t>B. chinensis </a:t>
            </a: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has much greater impact on ant communities</a:t>
            </a:r>
          </a:p>
          <a:p>
            <a:pPr marL="457200" indent="-368300">
              <a:lnSpc>
                <a:spcPct val="100000"/>
              </a:lnSpc>
              <a:spcBef>
                <a:spcPts val="0"/>
              </a:spcBef>
              <a:spcAft>
                <a:spcPts val="600"/>
              </a:spcAft>
              <a:buClr>
                <a:schemeClr val="dk1"/>
              </a:buClr>
              <a:buSzPts val="220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Correlation between presence of </a:t>
            </a:r>
            <a:r>
              <a:rPr lang="en-US" sz="2400" i="1" dirty="0">
                <a:solidFill>
                  <a:schemeClr val="dk1"/>
                </a:solidFill>
                <a:latin typeface="Arial" panose="020B0604020202020204" pitchFamily="34" charset="0"/>
                <a:ea typeface="Calibri" panose="020F0502020204030204" pitchFamily="34" charset="0"/>
                <a:cs typeface="Arial" panose="020B0604020202020204" pitchFamily="34" charset="0"/>
              </a:rPr>
              <a:t>B. chinensis </a:t>
            </a: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and </a:t>
            </a:r>
            <a:r>
              <a:rPr lang="en-US" sz="2400" i="1" dirty="0">
                <a:solidFill>
                  <a:schemeClr val="dk1"/>
                </a:solidFill>
                <a:latin typeface="Arial" panose="020B0604020202020204" pitchFamily="34" charset="0"/>
                <a:ea typeface="Calibri" panose="020F0502020204030204" pitchFamily="34" charset="0"/>
                <a:cs typeface="Arial" panose="020B0604020202020204" pitchFamily="34" charset="0"/>
              </a:rPr>
              <a:t>S. invicta</a:t>
            </a:r>
          </a:p>
          <a:p>
            <a:pPr lvl="2" indent="-368300">
              <a:lnSpc>
                <a:spcPct val="100000"/>
              </a:lnSpc>
              <a:spcBef>
                <a:spcPts val="0"/>
              </a:spcBef>
              <a:spcAft>
                <a:spcPts val="600"/>
              </a:spcAft>
              <a:buClr>
                <a:schemeClr val="dk1"/>
              </a:buClr>
              <a:buSzPts val="2200"/>
              <a:buFont typeface="Arial" panose="020B0604020202020204" pitchFamily="34" charset="0"/>
              <a:buChar char="●"/>
            </a:pPr>
            <a:r>
              <a:rPr lang="en-US" sz="2200" dirty="0">
                <a:solidFill>
                  <a:schemeClr val="dk1"/>
                </a:solidFill>
                <a:latin typeface="Arial" panose="020B0604020202020204" pitchFamily="34" charset="0"/>
                <a:ea typeface="Calibri" panose="020F0502020204030204" pitchFamily="34" charset="0"/>
                <a:cs typeface="Arial" panose="020B0604020202020204" pitchFamily="34" charset="0"/>
              </a:rPr>
              <a:t>Competition?</a:t>
            </a:r>
          </a:p>
          <a:p>
            <a:pPr lvl="2" indent="-368300">
              <a:lnSpc>
                <a:spcPct val="100000"/>
              </a:lnSpc>
              <a:spcBef>
                <a:spcPts val="0"/>
              </a:spcBef>
              <a:spcAft>
                <a:spcPts val="600"/>
              </a:spcAft>
              <a:buClr>
                <a:schemeClr val="dk1"/>
              </a:buClr>
              <a:buSzPts val="2200"/>
              <a:buFont typeface="Arial" panose="020B0604020202020204" pitchFamily="34" charset="0"/>
              <a:buChar char="●"/>
            </a:pPr>
            <a:r>
              <a:rPr lang="en-US" sz="2200" dirty="0">
                <a:solidFill>
                  <a:schemeClr val="dk1"/>
                </a:solidFill>
                <a:latin typeface="Arial" panose="020B0604020202020204" pitchFamily="34" charset="0"/>
                <a:ea typeface="Calibri" panose="020F0502020204030204" pitchFamily="34" charset="0"/>
                <a:cs typeface="Arial" panose="020B0604020202020204" pitchFamily="34" charset="0"/>
              </a:rPr>
              <a:t>Microhabitats?</a:t>
            </a:r>
          </a:p>
          <a:p>
            <a:pPr marL="457200" lvl="0" indent="0">
              <a:lnSpc>
                <a:spcPct val="90000"/>
              </a:lnSpc>
              <a:spcBef>
                <a:spcPts val="0"/>
              </a:spcBef>
              <a:buNone/>
            </a:pPr>
            <a:endParaRPr lang="en-US" sz="2400" dirty="0">
              <a:solidFill>
                <a:schemeClr val="dk1"/>
              </a:solidFill>
            </a:endParaRPr>
          </a:p>
          <a:p>
            <a:pPr marL="457200" lvl="0" indent="-381000">
              <a:lnSpc>
                <a:spcPct val="90000"/>
              </a:lnSpc>
              <a:spcBef>
                <a:spcPts val="0"/>
              </a:spcBef>
              <a:buClr>
                <a:schemeClr val="dk1"/>
              </a:buClr>
              <a:buSzPts val="2400"/>
              <a:buFont typeface="Arial"/>
              <a:buChar char="●"/>
            </a:pPr>
            <a:r>
              <a:rPr lang="en-US" sz="2400" dirty="0">
                <a:solidFill>
                  <a:schemeClr val="dk1"/>
                </a:solidFill>
                <a:latin typeface="Arial"/>
                <a:ea typeface="Arial"/>
                <a:cs typeface="Arial"/>
                <a:sym typeface="Arial"/>
              </a:rPr>
              <a:t>Ant community changes could cause negative impacts to the longleaf pine ecosystem</a:t>
            </a:r>
            <a:endParaRPr lang="en-US" sz="2400" dirty="0">
              <a:solidFill>
                <a:schemeClr val="dk1"/>
              </a:solidFill>
              <a:latin typeface="Arial" panose="020B0604020202020204" pitchFamily="34" charset="0"/>
              <a:ea typeface="Calibri" panose="020F0502020204030204" pitchFamily="34" charset="0"/>
              <a:cs typeface="Arial" panose="020B0604020202020204" pitchFamily="34" charset="0"/>
            </a:endParaRPr>
          </a:p>
          <a:p>
            <a:pPr lvl="1" indent="-368300">
              <a:spcBef>
                <a:spcPts val="0"/>
              </a:spcBef>
              <a:spcAft>
                <a:spcPts val="600"/>
              </a:spcAft>
              <a:buClr>
                <a:schemeClr val="dk1"/>
              </a:buClr>
              <a:buSzPts val="2200"/>
              <a:buFont typeface="Arial" panose="020B0604020202020204" pitchFamily="34" charset="0"/>
              <a:buChar char="●"/>
            </a:pPr>
            <a:endParaRPr lang="en-US" sz="2400" dirty="0">
              <a:solidFill>
                <a:schemeClr val="dk1"/>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descr="A field of grass with flowers&#10;&#10;Description automatically generated">
            <a:extLst>
              <a:ext uri="{FF2B5EF4-FFF2-40B4-BE49-F238E27FC236}">
                <a16:creationId xmlns:a16="http://schemas.microsoft.com/office/drawing/2014/main" id="{E2C4433B-755F-71AA-A4F5-9F3FB65159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88374" y="548640"/>
            <a:ext cx="7203626" cy="6012281"/>
          </a:xfrm>
          <a:prstGeom prst="rect">
            <a:avLst/>
          </a:prstGeom>
          <a:ln>
            <a:solidFill>
              <a:schemeClr val="tx1"/>
            </a:solidFill>
          </a:ln>
        </p:spPr>
      </p:pic>
    </p:spTree>
    <p:extLst>
      <p:ext uri="{BB962C8B-B14F-4D97-AF65-F5344CB8AC3E}">
        <p14:creationId xmlns:p14="http://schemas.microsoft.com/office/powerpoint/2010/main" val="77031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968A-729C-5A6D-F4A2-72A0A93C2BC4}"/>
              </a:ext>
            </a:extLst>
          </p:cNvPr>
          <p:cNvSpPr>
            <a:spLocks noGrp="1"/>
          </p:cNvSpPr>
          <p:nvPr>
            <p:ph type="title"/>
          </p:nvPr>
        </p:nvSpPr>
        <p:spPr>
          <a:xfrm>
            <a:off x="769211" y="374468"/>
            <a:ext cx="10653578" cy="1132258"/>
          </a:xfrm>
        </p:spPr>
        <p:txBody>
          <a:bodyPr/>
          <a:lstStyle/>
          <a:p>
            <a:pPr algn="ctr"/>
            <a:r>
              <a:rPr lang="en-US" dirty="0"/>
              <a:t>Acknowledgements of Co-authors</a:t>
            </a:r>
          </a:p>
        </p:txBody>
      </p:sp>
      <p:pic>
        <p:nvPicPr>
          <p:cNvPr id="16" name="Content Placeholder 15" descr="A person wearing a backpack and standing in a grassy area&#10;&#10;AI-generated content may be incorrect.">
            <a:extLst>
              <a:ext uri="{FF2B5EF4-FFF2-40B4-BE49-F238E27FC236}">
                <a16:creationId xmlns:a16="http://schemas.microsoft.com/office/drawing/2014/main" id="{50B1E4F8-A4BD-DFB7-3A50-C3A3D4FA7FB4}"/>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8134" y="1091118"/>
            <a:ext cx="4225010" cy="5633348"/>
          </a:xfrm>
          <a:ln>
            <a:solidFill>
              <a:schemeClr val="tx1"/>
            </a:solidFill>
          </a:ln>
        </p:spPr>
      </p:pic>
      <p:pic>
        <p:nvPicPr>
          <p:cNvPr id="20" name="Picture 19" descr="Two women standing in a forest&#10;&#10;AI-generated content may be incorrect.">
            <a:extLst>
              <a:ext uri="{FF2B5EF4-FFF2-40B4-BE49-F238E27FC236}">
                <a16:creationId xmlns:a16="http://schemas.microsoft.com/office/drawing/2014/main" id="{0DE2BDB4-CDFD-3F8C-B54F-29346B2032C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3964" y="1091118"/>
            <a:ext cx="3177886" cy="5633348"/>
          </a:xfrm>
          <a:prstGeom prst="rect">
            <a:avLst/>
          </a:prstGeom>
          <a:ln>
            <a:solidFill>
              <a:schemeClr val="tx1"/>
            </a:solidFill>
          </a:ln>
        </p:spPr>
      </p:pic>
      <p:pic>
        <p:nvPicPr>
          <p:cNvPr id="22" name="Picture 21" descr="A person sitting in a field&#10;&#10;AI-generated content may be incorrect.">
            <a:extLst>
              <a:ext uri="{FF2B5EF4-FFF2-40B4-BE49-F238E27FC236}">
                <a16:creationId xmlns:a16="http://schemas.microsoft.com/office/drawing/2014/main" id="{D43E31B8-FFD8-5299-239C-CE7DFCE49E7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8129428" y="1091118"/>
            <a:ext cx="3614198" cy="5633348"/>
          </a:xfrm>
          <a:prstGeom prst="rect">
            <a:avLst/>
          </a:prstGeom>
          <a:ln>
            <a:solidFill>
              <a:schemeClr val="tx1"/>
            </a:solidFill>
          </a:ln>
        </p:spPr>
      </p:pic>
    </p:spTree>
    <p:extLst>
      <p:ext uri="{BB962C8B-B14F-4D97-AF65-F5344CB8AC3E}">
        <p14:creationId xmlns:p14="http://schemas.microsoft.com/office/powerpoint/2010/main" val="2272439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3254F-1E65-2FC7-1CD7-CD6F2C655402}"/>
              </a:ext>
            </a:extLst>
          </p:cNvPr>
          <p:cNvSpPr>
            <a:spLocks noGrp="1"/>
          </p:cNvSpPr>
          <p:nvPr>
            <p:ph type="title"/>
          </p:nvPr>
        </p:nvSpPr>
        <p:spPr/>
        <p:txBody>
          <a:bodyPr vert="horz" lIns="91440" tIns="45720" rIns="91440" bIns="45720" rtlCol="0" anchor="t">
            <a:normAutofit/>
          </a:bodyPr>
          <a:lstStyle/>
          <a:p>
            <a:r>
              <a:rPr lang="en-US" sz="3200" dirty="0"/>
              <a:t>What can we do?</a:t>
            </a:r>
          </a:p>
        </p:txBody>
      </p:sp>
      <p:sp>
        <p:nvSpPr>
          <p:cNvPr id="3" name="Content Placeholder 2">
            <a:extLst>
              <a:ext uri="{FF2B5EF4-FFF2-40B4-BE49-F238E27FC236}">
                <a16:creationId xmlns:a16="http://schemas.microsoft.com/office/drawing/2014/main" id="{D0597214-4C55-7720-A542-2E71BCE3EA01}"/>
              </a:ext>
            </a:extLst>
          </p:cNvPr>
          <p:cNvSpPr>
            <a:spLocks noGrp="1"/>
          </p:cNvSpPr>
          <p:nvPr>
            <p:ph idx="1"/>
          </p:nvPr>
        </p:nvSpPr>
        <p:spPr>
          <a:xfrm>
            <a:off x="612648" y="1552307"/>
            <a:ext cx="6054852" cy="4981557"/>
          </a:xfrm>
          <a:noFill/>
        </p:spPr>
        <p:txBody>
          <a:bodyPr vert="horz" wrap="square" lIns="91440" tIns="45720" rIns="91440" bIns="45720" rtlCol="0">
            <a:spAutoFit/>
          </a:bodyPr>
          <a:lstStyle/>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Continue Monitoring</a:t>
            </a:r>
          </a:p>
          <a:p>
            <a:pPr marL="685800" lvl="1" indent="-368300">
              <a:spcBef>
                <a:spcPts val="0"/>
              </a:spcBef>
              <a:spcAft>
                <a:spcPts val="600"/>
              </a:spcAft>
              <a:buClr>
                <a:schemeClr val="dk1"/>
              </a:buClr>
              <a:buSzPts val="2200"/>
              <a:buFont typeface="Arial" panose="020B0604020202020204" pitchFamily="34" charset="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Additional members of the community</a:t>
            </a:r>
          </a:p>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Special care in sites with:</a:t>
            </a:r>
          </a:p>
          <a:p>
            <a:pPr marL="685800" lvl="1" indent="-368300">
              <a:spcBef>
                <a:spcPts val="0"/>
              </a:spcBef>
              <a:spcAft>
                <a:spcPts val="600"/>
              </a:spcAft>
              <a:buClr>
                <a:schemeClr val="dk1"/>
              </a:buClr>
              <a:buSzPts val="220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Clayey soils, significant woody debris</a:t>
            </a:r>
          </a:p>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rPr>
              <a:t>Management options</a:t>
            </a:r>
            <a:r>
              <a:rPr lang="en-US" sz="2800" baseline="30000" dirty="0">
                <a:solidFill>
                  <a:schemeClr val="dk1"/>
                </a:solidFill>
                <a:latin typeface="Arial" panose="020B0604020202020204" pitchFamily="34" charset="0"/>
                <a:ea typeface="Calibri" panose="020F0502020204030204" pitchFamily="34" charset="0"/>
                <a:cs typeface="Arial" panose="020B0604020202020204" pitchFamily="34" charset="0"/>
              </a:rPr>
              <a:t>7</a:t>
            </a:r>
          </a:p>
          <a:p>
            <a:pPr marL="685800" lvl="1" indent="-368300">
              <a:spcBef>
                <a:spcPts val="0"/>
              </a:spcBef>
              <a:spcAft>
                <a:spcPts val="600"/>
              </a:spcAft>
              <a:buClr>
                <a:schemeClr val="dk1"/>
              </a:buClr>
              <a:buSzPts val="220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Avoid leaving felled trees</a:t>
            </a:r>
          </a:p>
          <a:p>
            <a:pPr marL="685800" lvl="1" indent="-368300">
              <a:spcBef>
                <a:spcPts val="0"/>
              </a:spcBef>
              <a:spcAft>
                <a:spcPts val="600"/>
              </a:spcAft>
              <a:buClr>
                <a:schemeClr val="dk1"/>
              </a:buClr>
              <a:buSzPts val="220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Fire</a:t>
            </a:r>
          </a:p>
          <a:p>
            <a:pPr marL="457200" indent="-368300">
              <a:spcBef>
                <a:spcPts val="0"/>
              </a:spcBef>
              <a:spcAft>
                <a:spcPts val="600"/>
              </a:spcAft>
              <a:buClr>
                <a:schemeClr val="dk1"/>
              </a:buClr>
              <a:buSzPts val="2200"/>
              <a:buChar char="●"/>
            </a:pPr>
            <a:r>
              <a:rPr lang="en-US" sz="2400" dirty="0">
                <a:solidFill>
                  <a:schemeClr val="dk1"/>
                </a:solidFill>
                <a:latin typeface="Arial" panose="020B0604020202020204" pitchFamily="34" charset="0"/>
                <a:ea typeface="Calibri" panose="020F0502020204030204" pitchFamily="34" charset="0"/>
                <a:cs typeface="Arial" panose="020B0604020202020204" pitchFamily="34" charset="0"/>
              </a:rPr>
              <a:t>Consider experimental trials </a:t>
            </a:r>
          </a:p>
          <a:p>
            <a:pPr lvl="1" indent="-368300">
              <a:spcBef>
                <a:spcPts val="0"/>
              </a:spcBef>
              <a:spcAft>
                <a:spcPts val="600"/>
              </a:spcAft>
              <a:buClr>
                <a:schemeClr val="dk1"/>
              </a:buClr>
              <a:buSzPts val="2200"/>
              <a:buFont typeface="Arial" panose="020B0604020202020204" pitchFamily="34" charset="0"/>
              <a:buChar char="●"/>
            </a:pPr>
            <a:endParaRPr lang="en-US" sz="2800" dirty="0">
              <a:solidFill>
                <a:schemeClr val="dk1"/>
              </a:solidFill>
              <a:latin typeface="Arial" panose="020B0604020202020204" pitchFamily="34" charset="0"/>
              <a:ea typeface="Calibri" panose="020F0502020204030204" pitchFamily="34" charset="0"/>
              <a:cs typeface="Arial" panose="020B0604020202020204" pitchFamily="34" charset="0"/>
            </a:endParaRPr>
          </a:p>
        </p:txBody>
      </p:sp>
      <p:pic>
        <p:nvPicPr>
          <p:cNvPr id="4" name="Google Shape;184;p8">
            <a:extLst>
              <a:ext uri="{FF2B5EF4-FFF2-40B4-BE49-F238E27FC236}">
                <a16:creationId xmlns:a16="http://schemas.microsoft.com/office/drawing/2014/main" id="{72715626-2F32-42B7-6BE5-CBB2757284C0}"/>
              </a:ext>
            </a:extLst>
          </p:cNvPr>
          <p:cNvPicPr preferRelativeResize="0"/>
          <p:nvPr/>
        </p:nvPicPr>
        <p:blipFill rotWithShape="1">
          <a:blip r:embed="rId2">
            <a:alphaModFix/>
          </a:blip>
          <a:srcRect/>
          <a:stretch/>
        </p:blipFill>
        <p:spPr>
          <a:xfrm>
            <a:off x="6934200" y="205740"/>
            <a:ext cx="4813525" cy="2782975"/>
          </a:xfrm>
          <a:prstGeom prst="rect">
            <a:avLst/>
          </a:prstGeom>
          <a:noFill/>
          <a:ln>
            <a:solidFill>
              <a:schemeClr val="tx1"/>
            </a:solidFill>
          </a:ln>
        </p:spPr>
      </p:pic>
      <p:pic>
        <p:nvPicPr>
          <p:cNvPr id="5" name="Google Shape;216;p10">
            <a:extLst>
              <a:ext uri="{FF2B5EF4-FFF2-40B4-BE49-F238E27FC236}">
                <a16:creationId xmlns:a16="http://schemas.microsoft.com/office/drawing/2014/main" id="{5747D45E-C0D9-239D-3075-703BCBDBE21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4200" y="3115714"/>
            <a:ext cx="4825962" cy="3627985"/>
          </a:xfrm>
          <a:prstGeom prst="rect">
            <a:avLst/>
          </a:prstGeom>
          <a:noFill/>
          <a:ln>
            <a:solidFill>
              <a:schemeClr val="tx1"/>
            </a:solidFill>
          </a:ln>
        </p:spPr>
      </p:pic>
    </p:spTree>
    <p:extLst>
      <p:ext uri="{BB962C8B-B14F-4D97-AF65-F5344CB8AC3E}">
        <p14:creationId xmlns:p14="http://schemas.microsoft.com/office/powerpoint/2010/main" val="9381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457B-87E3-B92C-5B4D-3243F9E4C443}"/>
              </a:ext>
            </a:extLst>
          </p:cNvPr>
          <p:cNvSpPr>
            <a:spLocks noGrp="1"/>
          </p:cNvSpPr>
          <p:nvPr>
            <p:ph type="title"/>
          </p:nvPr>
        </p:nvSpPr>
        <p:spPr/>
        <p:txBody>
          <a:bodyPr/>
          <a:lstStyle/>
          <a:p>
            <a:r>
              <a:rPr lang="en-US" dirty="0"/>
              <a:t>Lumbee Cultural Center Findings</a:t>
            </a:r>
          </a:p>
        </p:txBody>
      </p:sp>
      <p:pic>
        <p:nvPicPr>
          <p:cNvPr id="6" name="Content Placeholder 5" descr="A group of people posing for a photo&#10;&#10;AI-generated content may be incorrect.">
            <a:extLst>
              <a:ext uri="{FF2B5EF4-FFF2-40B4-BE49-F238E27FC236}">
                <a16:creationId xmlns:a16="http://schemas.microsoft.com/office/drawing/2014/main" id="{EDD1AD6C-40C6-3118-443C-C99D070DE7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03473" y="1410250"/>
            <a:ext cx="4725727" cy="4371538"/>
          </a:xfrm>
          <a:ln>
            <a:solidFill>
              <a:schemeClr val="tx1"/>
            </a:solidFill>
          </a:ln>
        </p:spPr>
      </p:pic>
      <p:pic>
        <p:nvPicPr>
          <p:cNvPr id="12" name="Picture 11" descr="A tree trunk with leaves and branches&#10;&#10;AI-generated content may be incorrect.">
            <a:extLst>
              <a:ext uri="{FF2B5EF4-FFF2-40B4-BE49-F238E27FC236}">
                <a16:creationId xmlns:a16="http://schemas.microsoft.com/office/drawing/2014/main" id="{A8F2F821-2CAD-83E5-78BE-AA057901C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1739" y="1566906"/>
            <a:ext cx="3043671" cy="4058228"/>
          </a:xfrm>
          <a:prstGeom prst="rect">
            <a:avLst/>
          </a:prstGeom>
          <a:ln>
            <a:solidFill>
              <a:schemeClr val="tx1"/>
            </a:solidFill>
          </a:ln>
        </p:spPr>
      </p:pic>
      <p:pic>
        <p:nvPicPr>
          <p:cNvPr id="14" name="Picture 13" descr="A forest with trees and plants&#10;&#10;AI-generated content may be incorrect.">
            <a:extLst>
              <a:ext uri="{FF2B5EF4-FFF2-40B4-BE49-F238E27FC236}">
                <a16:creationId xmlns:a16="http://schemas.microsoft.com/office/drawing/2014/main" id="{CE8128CE-2DBD-8B9E-6A4C-51E2AAFBFF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5410" y="1566906"/>
            <a:ext cx="3043670" cy="4058226"/>
          </a:xfrm>
          <a:prstGeom prst="rect">
            <a:avLst/>
          </a:prstGeom>
          <a:ln>
            <a:solidFill>
              <a:schemeClr val="tx1"/>
            </a:solidFill>
          </a:ln>
        </p:spPr>
      </p:pic>
      <p:pic>
        <p:nvPicPr>
          <p:cNvPr id="3" name="Google Shape;159;p1">
            <a:extLst>
              <a:ext uri="{FF2B5EF4-FFF2-40B4-BE49-F238E27FC236}">
                <a16:creationId xmlns:a16="http://schemas.microsoft.com/office/drawing/2014/main" id="{18E6B5E6-86AA-9329-1C74-384759A9F708}"/>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66336" y="2832023"/>
            <a:ext cx="6121537" cy="3477337"/>
          </a:xfrm>
          <a:prstGeom prst="rect">
            <a:avLst/>
          </a:prstGeom>
          <a:noFill/>
          <a:ln w="9525" cap="flat" cmpd="sng">
            <a:noFill/>
            <a:prstDash val="solid"/>
            <a:round/>
            <a:headEnd type="none" w="sm" len="sm"/>
            <a:tailEnd type="none" w="sm" len="sm"/>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78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D2E9-312E-80CF-CE75-EF69C8223144}"/>
              </a:ext>
            </a:extLst>
          </p:cNvPr>
          <p:cNvSpPr>
            <a:spLocks noGrp="1"/>
          </p:cNvSpPr>
          <p:nvPr>
            <p:ph type="title"/>
          </p:nvPr>
        </p:nvSpPr>
        <p:spPr/>
        <p:txBody>
          <a:bodyPr/>
          <a:lstStyle/>
          <a:p>
            <a:r>
              <a:rPr lang="en-US" dirty="0"/>
              <a:t>Acknowledgements</a:t>
            </a:r>
          </a:p>
        </p:txBody>
      </p:sp>
      <p:sp>
        <p:nvSpPr>
          <p:cNvPr id="4" name="Google Shape;261;p13">
            <a:extLst>
              <a:ext uri="{FF2B5EF4-FFF2-40B4-BE49-F238E27FC236}">
                <a16:creationId xmlns:a16="http://schemas.microsoft.com/office/drawing/2014/main" id="{BF5253C6-AF89-26DC-3FD1-46A9A81BD542}"/>
              </a:ext>
            </a:extLst>
          </p:cNvPr>
          <p:cNvSpPr txBox="1">
            <a:spLocks noGrp="1"/>
          </p:cNvSpPr>
          <p:nvPr>
            <p:ph idx="1"/>
          </p:nvPr>
        </p:nvSpPr>
        <p:spPr>
          <a:xfrm>
            <a:off x="0" y="1114769"/>
            <a:ext cx="5813503" cy="45938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700"/>
              <a:buNone/>
            </a:pPr>
            <a:r>
              <a:rPr lang="en-US" sz="2400" b="1" dirty="0">
                <a:latin typeface="Calibri" panose="020F0502020204030204" pitchFamily="34" charset="0"/>
                <a:ea typeface="Calibri" panose="020F0502020204030204" pitchFamily="34" charset="0"/>
                <a:cs typeface="Calibri" panose="020F0502020204030204" pitchFamily="34" charset="0"/>
              </a:rPr>
              <a:t>Partnerships and Support: </a:t>
            </a:r>
            <a:r>
              <a:rPr lang="en-US" sz="2400" dirty="0">
                <a:latin typeface="Calibri" panose="020F0502020204030204" pitchFamily="34" charset="0"/>
                <a:ea typeface="Calibri" panose="020F0502020204030204" pitchFamily="34" charset="0"/>
                <a:cs typeface="Calibri" panose="020F0502020204030204" pitchFamily="34" charset="0"/>
              </a:rPr>
              <a:t>The Nature Conservancy, NC Wildlife Resources Commission, Research Initiative for Scientific Enhancement, Pembroke Undergraduate Research and Creativity Center</a:t>
            </a:r>
          </a:p>
          <a:p>
            <a:pPr marL="0" lvl="0" indent="0" algn="ctr" rtl="0">
              <a:lnSpc>
                <a:spcPct val="90000"/>
              </a:lnSpc>
              <a:spcBef>
                <a:spcPts val="0"/>
              </a:spcBef>
              <a:spcAft>
                <a:spcPts val="0"/>
              </a:spcAft>
              <a:buClr>
                <a:schemeClr val="dk1"/>
              </a:buClr>
              <a:buSzPts val="1700"/>
              <a:buNone/>
            </a:pPr>
            <a:endParaRPr sz="2400" b="1" dirty="0">
              <a:latin typeface="Calibri" panose="020F0502020204030204" pitchFamily="34" charset="0"/>
              <a:ea typeface="Calibri" panose="020F0502020204030204" pitchFamily="34" charset="0"/>
              <a:cs typeface="Calibri" panose="020F0502020204030204" pitchFamily="34" charset="0"/>
            </a:endParaRPr>
          </a:p>
          <a:p>
            <a:pPr marL="0" lvl="0" indent="0" algn="ctr">
              <a:lnSpc>
                <a:spcPct val="90000"/>
              </a:lnSpc>
              <a:spcBef>
                <a:spcPts val="0"/>
              </a:spcBef>
              <a:buClr>
                <a:schemeClr val="dk1"/>
              </a:buClr>
              <a:buSzPts val="1700"/>
              <a:buNone/>
            </a:pPr>
            <a:r>
              <a:rPr lang="en-US" sz="2400" b="1" dirty="0">
                <a:latin typeface="Calibri" panose="020F0502020204030204" pitchFamily="34" charset="0"/>
                <a:ea typeface="Calibri" panose="020F0502020204030204" pitchFamily="34" charset="0"/>
                <a:cs typeface="Calibri" panose="020F0502020204030204" pitchFamily="34" charset="0"/>
              </a:rPr>
              <a:t>Field and Lab Researchers: </a:t>
            </a:r>
            <a:r>
              <a:rPr lang="en-US" sz="2400" dirty="0">
                <a:latin typeface="Calibri" panose="020F0502020204030204" pitchFamily="34" charset="0"/>
                <a:ea typeface="Calibri" panose="020F0502020204030204" pitchFamily="34" charset="0"/>
                <a:cs typeface="Calibri" panose="020F0502020204030204" pitchFamily="34" charset="0"/>
              </a:rPr>
              <a:t>Kinsley Adams, La-Teisha Allen, Briyana Dover, Aaron Hartman, Grace Herron, Bailey Hrobak, Hunter Ivey, Christina Limbert, Adeline Kelley, Lee Pate, Erika Rivera, Hannah Swartz, Zoe Whitehurst, Grant Wood, Noemi Yisra'EL </a:t>
            </a:r>
            <a:endParaRPr sz="2400" dirty="0">
              <a:latin typeface="Calibri" panose="020F0502020204030204" pitchFamily="34" charset="0"/>
              <a:ea typeface="Calibri" panose="020F0502020204030204" pitchFamily="34" charset="0"/>
              <a:cs typeface="Calibri" panose="020F0502020204030204" pitchFamily="34" charset="0"/>
            </a:endParaRPr>
          </a:p>
          <a:p>
            <a:pPr marL="0" lvl="0" indent="107950" algn="l" rtl="0">
              <a:lnSpc>
                <a:spcPct val="90000"/>
              </a:lnSpc>
              <a:spcBef>
                <a:spcPts val="1000"/>
              </a:spcBef>
              <a:spcAft>
                <a:spcPts val="0"/>
              </a:spcAft>
              <a:buClr>
                <a:schemeClr val="dk1"/>
              </a:buClr>
              <a:buSzPts val="1700"/>
              <a:buFont typeface="Arial"/>
              <a:buNone/>
            </a:pPr>
            <a:endParaRPr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Google Shape;263;p13">
            <a:extLst>
              <a:ext uri="{FF2B5EF4-FFF2-40B4-BE49-F238E27FC236}">
                <a16:creationId xmlns:a16="http://schemas.microsoft.com/office/drawing/2014/main" id="{0FEDAEB6-01B8-9D92-1F63-1DE31A994236}"/>
              </a:ext>
            </a:extLst>
          </p:cNvPr>
          <p:cNvPicPr preferRelativeResize="0"/>
          <p:nvPr/>
        </p:nvPicPr>
        <p:blipFill>
          <a:blip r:embed="rId2">
            <a:alphaModFix/>
          </a:blip>
          <a:stretch>
            <a:fillRect/>
          </a:stretch>
        </p:blipFill>
        <p:spPr>
          <a:xfrm>
            <a:off x="677691" y="5198353"/>
            <a:ext cx="4187687" cy="1442653"/>
          </a:xfrm>
          <a:prstGeom prst="rect">
            <a:avLst/>
          </a:prstGeom>
          <a:solidFill>
            <a:schemeClr val="lt1"/>
          </a:solidFill>
          <a:ln>
            <a:solidFill>
              <a:schemeClr val="tx1"/>
            </a:solidFill>
          </a:ln>
        </p:spPr>
      </p:pic>
      <p:pic>
        <p:nvPicPr>
          <p:cNvPr id="6" name="Google Shape;264;p13">
            <a:extLst>
              <a:ext uri="{FF2B5EF4-FFF2-40B4-BE49-F238E27FC236}">
                <a16:creationId xmlns:a16="http://schemas.microsoft.com/office/drawing/2014/main" id="{C81C9F68-2588-95FF-87C7-46D67E8C2639}"/>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506070" y="3916634"/>
            <a:ext cx="2275669" cy="2007440"/>
          </a:xfrm>
          <a:prstGeom prst="rect">
            <a:avLst/>
          </a:prstGeom>
          <a:noFill/>
          <a:ln>
            <a:solidFill>
              <a:schemeClr val="tx1"/>
            </a:solidFill>
          </a:ln>
        </p:spPr>
      </p:pic>
      <p:pic>
        <p:nvPicPr>
          <p:cNvPr id="7" name="Google Shape;265;p13">
            <a:extLst>
              <a:ext uri="{FF2B5EF4-FFF2-40B4-BE49-F238E27FC236}">
                <a16:creationId xmlns:a16="http://schemas.microsoft.com/office/drawing/2014/main" id="{DE3023D9-C69F-F89A-35FA-D5EDDE848686}"/>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506070" y="2798766"/>
            <a:ext cx="2285550" cy="987551"/>
          </a:xfrm>
          <a:prstGeom prst="rect">
            <a:avLst/>
          </a:prstGeom>
          <a:noFill/>
          <a:ln>
            <a:solidFill>
              <a:schemeClr val="tx1"/>
            </a:solidFill>
          </a:ln>
        </p:spPr>
      </p:pic>
      <p:pic>
        <p:nvPicPr>
          <p:cNvPr id="8" name="Google Shape;266;p13">
            <a:extLst>
              <a:ext uri="{FF2B5EF4-FFF2-40B4-BE49-F238E27FC236}">
                <a16:creationId xmlns:a16="http://schemas.microsoft.com/office/drawing/2014/main" id="{0BE42F7F-CA10-49AC-3C41-C5CCCC99727F}"/>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506070" y="519987"/>
            <a:ext cx="2196396" cy="2148462"/>
          </a:xfrm>
          <a:prstGeom prst="rect">
            <a:avLst/>
          </a:prstGeom>
          <a:noFill/>
          <a:ln>
            <a:solidFill>
              <a:schemeClr val="tx1"/>
            </a:solidFill>
          </a:ln>
        </p:spPr>
      </p:pic>
      <p:pic>
        <p:nvPicPr>
          <p:cNvPr id="9" name="Picture 8">
            <a:extLst>
              <a:ext uri="{FF2B5EF4-FFF2-40B4-BE49-F238E27FC236}">
                <a16:creationId xmlns:a16="http://schemas.microsoft.com/office/drawing/2014/main" id="{79D98F60-E3B6-2389-890A-B604A1E5D38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906287" y="223678"/>
            <a:ext cx="3089944" cy="3810000"/>
          </a:xfrm>
          <a:prstGeom prst="rect">
            <a:avLst/>
          </a:prstGeom>
          <a:solidFill>
            <a:schemeClr val="tx1"/>
          </a:solidFill>
          <a:ln>
            <a:solidFill>
              <a:schemeClr val="tx1"/>
            </a:solidFill>
          </a:ln>
        </p:spPr>
      </p:pic>
      <p:pic>
        <p:nvPicPr>
          <p:cNvPr id="11" name="Picture 10" descr="A person and person in a forest&#10;&#10;AI-generated content may be incorrect.">
            <a:extLst>
              <a:ext uri="{FF2B5EF4-FFF2-40B4-BE49-F238E27FC236}">
                <a16:creationId xmlns:a16="http://schemas.microsoft.com/office/drawing/2014/main" id="{3CCE4D96-E91B-39E4-59BC-2EDE2559E7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06287" y="4095126"/>
            <a:ext cx="3089944" cy="2337069"/>
          </a:xfrm>
          <a:prstGeom prst="rect">
            <a:avLst/>
          </a:prstGeom>
          <a:ln>
            <a:solidFill>
              <a:schemeClr val="tx1"/>
            </a:solidFill>
          </a:ln>
        </p:spPr>
      </p:pic>
      <p:sp>
        <p:nvSpPr>
          <p:cNvPr id="3" name="Title 1">
            <a:extLst>
              <a:ext uri="{FF2B5EF4-FFF2-40B4-BE49-F238E27FC236}">
                <a16:creationId xmlns:a16="http://schemas.microsoft.com/office/drawing/2014/main" id="{FBAC58AF-355B-4624-C32D-458E9EA99B1B}"/>
              </a:ext>
            </a:extLst>
          </p:cNvPr>
          <p:cNvSpPr txBox="1">
            <a:spLocks/>
          </p:cNvSpPr>
          <p:nvPr/>
        </p:nvSpPr>
        <p:spPr>
          <a:xfrm>
            <a:off x="1049767" y="95563"/>
            <a:ext cx="6610020"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sz="2000" dirty="0" err="1"/>
              <a:t>Kaitlin.Campbell@uncp.edu</a:t>
            </a:r>
            <a:endParaRPr lang="en-US" sz="2000" dirty="0"/>
          </a:p>
        </p:txBody>
      </p:sp>
    </p:spTree>
    <p:extLst>
      <p:ext uri="{BB962C8B-B14F-4D97-AF65-F5344CB8AC3E}">
        <p14:creationId xmlns:p14="http://schemas.microsoft.com/office/powerpoint/2010/main" val="47148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72" name="Google Shape;272;p14" descr="A forest with many trees&#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 y="1282"/>
            <a:ext cx="12191980" cy="6856718"/>
          </a:xfrm>
          <a:prstGeom prst="rect">
            <a:avLst/>
          </a:prstGeom>
          <a:noFill/>
          <a:ln>
            <a:noFill/>
          </a:ln>
        </p:spPr>
      </p:pic>
      <p:sp>
        <p:nvSpPr>
          <p:cNvPr id="273" name="Google Shape;273;p14"/>
          <p:cNvSpPr/>
          <p:nvPr/>
        </p:nvSpPr>
        <p:spPr>
          <a:xfrm>
            <a:off x="1117600" y="1854200"/>
            <a:ext cx="9956800" cy="4343400"/>
          </a:xfrm>
          <a:prstGeom prst="rect">
            <a:avLst/>
          </a:prstGeom>
          <a:solidFill>
            <a:schemeClr val="lt2">
              <a:alpha val="74901"/>
            </a:schemeClr>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342900" marR="0" lvl="0" indent="-342900" algn="l" rtl="0">
              <a:lnSpc>
                <a:spcPct val="120000"/>
              </a:lnSpc>
              <a:spcBef>
                <a:spcPts val="0"/>
              </a:spcBef>
              <a:spcAft>
                <a:spcPts val="0"/>
              </a:spcAft>
              <a:buClr>
                <a:schemeClr val="dk1"/>
              </a:buClr>
              <a:buSzPts val="1600"/>
              <a:buFont typeface="+mj-lt"/>
              <a:buAutoNum type="arabicPeriod"/>
            </a:pPr>
            <a:r>
              <a:rPr lang="en-US" sz="1600" b="0" i="0" dirty="0">
                <a:solidFill>
                  <a:schemeClr val="dk1"/>
                </a:solidFill>
                <a:latin typeface="Arial"/>
                <a:ea typeface="Arial"/>
                <a:cs typeface="Arial"/>
                <a:sym typeface="Arial"/>
              </a:rPr>
              <a:t>Majer, J.D. Ants: Bio-indicators of </a:t>
            </a:r>
            <a:r>
              <a:rPr lang="en-US" sz="1600" b="0" i="0" dirty="0" err="1">
                <a:solidFill>
                  <a:schemeClr val="dk1"/>
                </a:solidFill>
                <a:latin typeface="Arial"/>
                <a:ea typeface="Arial"/>
                <a:cs typeface="Arial"/>
                <a:sym typeface="Arial"/>
              </a:rPr>
              <a:t>minesite</a:t>
            </a:r>
            <a:r>
              <a:rPr lang="en-US" sz="1600" b="0" i="0" dirty="0">
                <a:solidFill>
                  <a:schemeClr val="dk1"/>
                </a:solidFill>
                <a:latin typeface="Arial"/>
                <a:ea typeface="Arial"/>
                <a:cs typeface="Arial"/>
                <a:sym typeface="Arial"/>
              </a:rPr>
              <a:t> rehabilitation, land-use, and land conservation. </a:t>
            </a:r>
            <a:r>
              <a:rPr lang="en-US" sz="1600" b="0" i="1" dirty="0">
                <a:solidFill>
                  <a:schemeClr val="dk1"/>
                </a:solidFill>
                <a:latin typeface="Arial"/>
                <a:ea typeface="Arial"/>
                <a:cs typeface="Arial"/>
                <a:sym typeface="Arial"/>
              </a:rPr>
              <a:t>Environmental Management</a:t>
            </a:r>
            <a:r>
              <a:rPr lang="en-US" sz="1600" b="0" i="0" dirty="0">
                <a:solidFill>
                  <a:schemeClr val="dk1"/>
                </a:solidFill>
                <a:latin typeface="Arial"/>
                <a:ea typeface="Arial"/>
                <a:cs typeface="Arial"/>
                <a:sym typeface="Arial"/>
              </a:rPr>
              <a:t> </a:t>
            </a:r>
            <a:r>
              <a:rPr lang="en-US" sz="1600" b="1" i="0" dirty="0">
                <a:solidFill>
                  <a:schemeClr val="dk1"/>
                </a:solidFill>
                <a:latin typeface="Arial"/>
                <a:ea typeface="Arial"/>
                <a:cs typeface="Arial"/>
                <a:sym typeface="Arial"/>
              </a:rPr>
              <a:t>7</a:t>
            </a:r>
            <a:r>
              <a:rPr lang="en-US" sz="1600" b="0" i="0" dirty="0">
                <a:solidFill>
                  <a:schemeClr val="dk1"/>
                </a:solidFill>
                <a:latin typeface="Arial"/>
                <a:ea typeface="Arial"/>
                <a:cs typeface="Arial"/>
                <a:sym typeface="Arial"/>
              </a:rPr>
              <a:t>, 375–383 (1983). </a:t>
            </a:r>
            <a:r>
              <a:rPr lang="en-US" sz="1600" b="0" i="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https://doi.org/10.1007/BF01866920</a:t>
            </a:r>
            <a:endParaRPr sz="160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600"/>
              <a:buFont typeface="+mj-lt"/>
              <a:buAutoNum type="arabicPeriod"/>
            </a:pPr>
            <a:r>
              <a:rPr lang="en-US" sz="1600" b="0" i="0" u="none" strike="noStrike" cap="none" dirty="0">
                <a:solidFill>
                  <a:schemeClr val="dk1"/>
                </a:solidFill>
                <a:latin typeface="Arial"/>
                <a:ea typeface="Arial"/>
                <a:cs typeface="Arial"/>
                <a:sym typeface="Arial"/>
              </a:rPr>
              <a:t>King, J.R. and Tschinkel, W.R. (2006). </a:t>
            </a:r>
            <a:r>
              <a:rPr lang="en-US" sz="1600" b="0" i="1" u="none" strike="noStrike" cap="none" dirty="0">
                <a:solidFill>
                  <a:schemeClr val="dk1"/>
                </a:solidFill>
                <a:latin typeface="Arial"/>
                <a:ea typeface="Arial"/>
                <a:cs typeface="Arial"/>
                <a:sym typeface="Arial"/>
              </a:rPr>
              <a:t>Journal of Animal Ecology.</a:t>
            </a:r>
            <a:r>
              <a:rPr lang="en-US" sz="1600" b="0" i="0" u="none" strike="noStrike" cap="none" dirty="0">
                <a:solidFill>
                  <a:schemeClr val="dk1"/>
                </a:solidFill>
                <a:latin typeface="Arial"/>
                <a:ea typeface="Arial"/>
                <a:cs typeface="Arial"/>
                <a:sym typeface="Arial"/>
              </a:rPr>
              <a:t> 75: 1370-1378.</a:t>
            </a:r>
            <a:endParaRPr sz="1600" b="0" i="0" u="none" strike="noStrike" cap="none"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ts val="1600"/>
              <a:buFont typeface="+mj-lt"/>
              <a:buAutoNum type="arabicPeriod"/>
            </a:pPr>
            <a:r>
              <a:rPr lang="en-US" sz="1600" dirty="0">
                <a:solidFill>
                  <a:schemeClr val="dk1"/>
                </a:solidFill>
                <a:latin typeface="Arial"/>
                <a:ea typeface="Arial"/>
                <a:cs typeface="Arial"/>
                <a:sym typeface="Arial"/>
              </a:rPr>
              <a:t>Warren, R.J. et al (2020). </a:t>
            </a:r>
            <a:r>
              <a:rPr lang="en-US" sz="1600" i="1" dirty="0">
                <a:solidFill>
                  <a:schemeClr val="dk1"/>
                </a:solidFill>
                <a:latin typeface="Arial"/>
                <a:ea typeface="Arial"/>
                <a:cs typeface="Arial"/>
                <a:sym typeface="Arial"/>
              </a:rPr>
              <a:t>Biological Invasions</a:t>
            </a:r>
            <a:r>
              <a:rPr lang="en-US" sz="1600" dirty="0">
                <a:solidFill>
                  <a:schemeClr val="dk1"/>
                </a:solidFill>
                <a:latin typeface="Arial"/>
                <a:ea typeface="Arial"/>
                <a:cs typeface="Arial"/>
                <a:sym typeface="Arial"/>
              </a:rPr>
              <a:t>, 22: 813-825.</a:t>
            </a:r>
            <a:endParaRPr sz="1600" dirty="0"/>
          </a:p>
          <a:p>
            <a:pPr marL="342900" marR="0" lvl="0" indent="-342900" algn="l" rtl="0">
              <a:lnSpc>
                <a:spcPct val="120000"/>
              </a:lnSpc>
              <a:spcBef>
                <a:spcPts val="0"/>
              </a:spcBef>
              <a:spcAft>
                <a:spcPts val="0"/>
              </a:spcAft>
              <a:buClr>
                <a:schemeClr val="dk1"/>
              </a:buClr>
              <a:buSzPts val="1600"/>
              <a:buFont typeface="+mj-lt"/>
              <a:buAutoNum type="arabicPeriod"/>
            </a:pPr>
            <a:r>
              <a:rPr lang="en-US" sz="1600" dirty="0">
                <a:solidFill>
                  <a:schemeClr val="dk1"/>
                </a:solidFill>
                <a:latin typeface="Arial"/>
                <a:ea typeface="Arial"/>
                <a:cs typeface="Arial"/>
                <a:sym typeface="Arial"/>
              </a:rPr>
              <a:t>Erika Rivera, Kaitlin U. Campbell, Lisa Kelly &amp; Hannah Swartz. How do invasive ants interact and impact ant communities within the longleaf pine savannas of North Carolina? Presented at the 17th annual Pembroke Undergraduate Research and Creativity symposium. April 4th, 2023.</a:t>
            </a:r>
            <a:endParaRPr sz="1600" dirty="0">
              <a:solidFill>
                <a:schemeClr val="dk1"/>
              </a:solidFill>
              <a:latin typeface="Arial"/>
              <a:ea typeface="Arial"/>
              <a:cs typeface="Arial"/>
              <a:sym typeface="Arial"/>
            </a:endParaRPr>
          </a:p>
          <a:p>
            <a:pPr marL="342900" lvl="0" indent="-342900">
              <a:lnSpc>
                <a:spcPct val="120000"/>
              </a:lnSpc>
              <a:buClr>
                <a:schemeClr val="dk1"/>
              </a:buClr>
              <a:buSzPts val="1600"/>
              <a:buFont typeface="+mj-lt"/>
              <a:buAutoNum type="arabicPeriod"/>
            </a:pPr>
            <a:r>
              <a:rPr lang="en-US" sz="1600" dirty="0" err="1">
                <a:solidFill>
                  <a:schemeClr val="dk1"/>
                </a:solidFill>
                <a:latin typeface="Arial"/>
                <a:ea typeface="Arial"/>
                <a:cs typeface="Arial"/>
                <a:sym typeface="Arial"/>
              </a:rPr>
              <a:t>Guénard</a:t>
            </a:r>
            <a:r>
              <a:rPr lang="en-US" sz="1600" dirty="0">
                <a:solidFill>
                  <a:schemeClr val="dk1"/>
                </a:solidFill>
                <a:latin typeface="Arial"/>
                <a:ea typeface="Arial"/>
                <a:cs typeface="Arial"/>
                <a:sym typeface="Arial"/>
              </a:rPr>
              <a:t>, B., Wetterer, J. K., and MacGown, J. A. (2018) Florida Entomologist. 101: 649-656.</a:t>
            </a:r>
          </a:p>
          <a:p>
            <a:pPr marL="342900" lvl="0" indent="-342900">
              <a:lnSpc>
                <a:spcPct val="120000"/>
              </a:lnSpc>
              <a:buClr>
                <a:schemeClr val="dk1"/>
              </a:buClr>
              <a:buSzPts val="1600"/>
              <a:buFont typeface="+mj-lt"/>
              <a:buAutoNum type="arabicPeriod"/>
            </a:pPr>
            <a:r>
              <a:rPr lang="en-US" sz="1600" dirty="0">
                <a:solidFill>
                  <a:schemeClr val="dk1"/>
                </a:solidFill>
                <a:latin typeface="Arial"/>
                <a:ea typeface="Arial"/>
                <a:cs typeface="Arial"/>
                <a:sym typeface="Arial"/>
              </a:rPr>
              <a:t>Smith, M. *1934 </a:t>
            </a:r>
            <a:r>
              <a:rPr lang="en-US" sz="1600" dirty="0" err="1">
                <a:solidFill>
                  <a:schemeClr val="dk1"/>
                </a:solidFill>
                <a:latin typeface="Arial"/>
                <a:ea typeface="Arial"/>
                <a:cs typeface="Arial"/>
                <a:sym typeface="Arial"/>
              </a:rPr>
              <a:t>Ponerine</a:t>
            </a:r>
            <a:r>
              <a:rPr lang="en-US" sz="1600" dirty="0">
                <a:solidFill>
                  <a:schemeClr val="dk1"/>
                </a:solidFill>
                <a:latin typeface="Arial"/>
                <a:ea typeface="Arial"/>
                <a:cs typeface="Arial"/>
                <a:sym typeface="Arial"/>
              </a:rPr>
              <a:t> ants of the genus </a:t>
            </a:r>
            <a:r>
              <a:rPr lang="en-US" sz="1600" i="1" dirty="0" err="1">
                <a:solidFill>
                  <a:schemeClr val="dk1"/>
                </a:solidFill>
                <a:latin typeface="Arial"/>
                <a:ea typeface="Arial"/>
                <a:cs typeface="Arial"/>
                <a:sym typeface="Arial"/>
              </a:rPr>
              <a:t>Euponera</a:t>
            </a:r>
            <a:r>
              <a:rPr lang="en-US" sz="1600" dirty="0">
                <a:solidFill>
                  <a:schemeClr val="dk1"/>
                </a:solidFill>
                <a:latin typeface="Arial"/>
                <a:ea typeface="Arial"/>
                <a:cs typeface="Arial"/>
                <a:sym typeface="Arial"/>
              </a:rPr>
              <a:t> in the United States. Annals of the Entomological Society of America 27: 557–564. </a:t>
            </a:r>
          </a:p>
          <a:p>
            <a:pPr marL="342900" indent="-342900">
              <a:lnSpc>
                <a:spcPct val="120000"/>
              </a:lnSpc>
              <a:buClr>
                <a:schemeClr val="dk1"/>
              </a:buClr>
              <a:buSzPts val="1600"/>
              <a:buFont typeface="+mj-lt"/>
              <a:buAutoNum type="arabicPeriod"/>
            </a:pPr>
            <a:r>
              <a:rPr lang="en-US" sz="1600" dirty="0">
                <a:solidFill>
                  <a:schemeClr val="dk1"/>
                </a:solidFill>
                <a:latin typeface="Arial"/>
                <a:ea typeface="Arial"/>
                <a:cs typeface="Arial"/>
                <a:sym typeface="Arial"/>
              </a:rPr>
              <a:t>Campbell, J.W. et al. (2019) </a:t>
            </a:r>
            <a:r>
              <a:rPr lang="en-US" sz="1600" i="1" dirty="0">
                <a:solidFill>
                  <a:schemeClr val="dk1"/>
                </a:solidFill>
                <a:latin typeface="Arial"/>
                <a:ea typeface="Arial"/>
                <a:cs typeface="Arial"/>
                <a:sym typeface="Arial"/>
              </a:rPr>
              <a:t>Ecosphere</a:t>
            </a:r>
            <a:r>
              <a:rPr lang="en-US" sz="1600" dirty="0">
                <a:solidFill>
                  <a:schemeClr val="dk1"/>
                </a:solidFill>
                <a:latin typeface="Arial"/>
                <a:ea typeface="Arial"/>
                <a:cs typeface="Arial"/>
                <a:sym typeface="Arial"/>
              </a:rPr>
              <a:t> 10: e02547</a:t>
            </a:r>
          </a:p>
          <a:p>
            <a:pPr marL="342900" marR="0" lvl="0" indent="-342900" algn="l" rtl="0">
              <a:lnSpc>
                <a:spcPct val="120000"/>
              </a:lnSpc>
              <a:spcBef>
                <a:spcPts val="0"/>
              </a:spcBef>
              <a:spcAft>
                <a:spcPts val="0"/>
              </a:spcAft>
              <a:buClr>
                <a:schemeClr val="dk1"/>
              </a:buClr>
              <a:buSzPts val="1600"/>
              <a:buFont typeface="+mj-lt"/>
              <a:buAutoNum type="arabicPeriod"/>
            </a:pPr>
            <a:endParaRPr sz="1600" dirty="0">
              <a:solidFill>
                <a:schemeClr val="dk1"/>
              </a:solidFill>
              <a:latin typeface="Arial"/>
              <a:ea typeface="Arial"/>
              <a:cs typeface="Arial"/>
              <a:sym typeface="Arial"/>
            </a:endParaRPr>
          </a:p>
        </p:txBody>
      </p:sp>
      <p:sp>
        <p:nvSpPr>
          <p:cNvPr id="274" name="Google Shape;274;p14"/>
          <p:cNvSpPr/>
          <p:nvPr/>
        </p:nvSpPr>
        <p:spPr>
          <a:xfrm>
            <a:off x="4425950" y="901700"/>
            <a:ext cx="3086100" cy="762000"/>
          </a:xfrm>
          <a:prstGeom prst="rect">
            <a:avLst/>
          </a:prstGeom>
          <a:solidFill>
            <a:schemeClr val="lt2">
              <a:alpha val="74901"/>
            </a:schemeClr>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9;p2">
            <a:extLst>
              <a:ext uri="{FF2B5EF4-FFF2-40B4-BE49-F238E27FC236}">
                <a16:creationId xmlns:a16="http://schemas.microsoft.com/office/drawing/2014/main" id="{6865F2AB-9E54-B0BA-C3BD-2C1D14DF48B9}"/>
              </a:ext>
            </a:extLst>
          </p:cNvPr>
          <p:cNvSpPr txBox="1"/>
          <p:nvPr/>
        </p:nvSpPr>
        <p:spPr>
          <a:xfrm>
            <a:off x="7830292" y="-542096"/>
            <a:ext cx="4361688" cy="1527048"/>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3600" b="1" i="0" u="none" strike="noStrike" kern="1200" cap="none" dirty="0">
                <a:latin typeface="+mj-lt"/>
                <a:ea typeface="+mj-ea"/>
                <a:cs typeface="+mj-cs"/>
              </a:rPr>
              <a:t>Background</a:t>
            </a:r>
            <a:endParaRPr lang="en-US" sz="3600" b="1" kern="1200" dirty="0">
              <a:latin typeface="+mj-lt"/>
              <a:ea typeface="+mj-ea"/>
              <a:cs typeface="+mj-cs"/>
            </a:endParaRPr>
          </a:p>
        </p:txBody>
      </p:sp>
      <p:pic>
        <p:nvPicPr>
          <p:cNvPr id="2050" name="Picture 2" descr="Brachyponera - Alex Wild Photography">
            <a:extLst>
              <a:ext uri="{FF2B5EF4-FFF2-40B4-BE49-F238E27FC236}">
                <a16:creationId xmlns:a16="http://schemas.microsoft.com/office/drawing/2014/main" id="{67DA27A4-5F45-8924-A329-4D67B05B44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b="-1"/>
          <a:stretch>
            <a:fillRect/>
          </a:stretch>
        </p:blipFill>
        <p:spPr bwMode="auto">
          <a:xfrm>
            <a:off x="20" y="10"/>
            <a:ext cx="6611489" cy="6857990"/>
          </a:xfrm>
          <a:prstGeom prst="rect">
            <a:avLst/>
          </a:prstGeom>
          <a:solidFill>
            <a:srgbClr val="FFFFFF"/>
          </a:solidFill>
          <a:ln>
            <a:solidFill>
              <a:schemeClr val="tx1"/>
            </a:solidFill>
          </a:ln>
        </p:spPr>
      </p:pic>
      <p:sp>
        <p:nvSpPr>
          <p:cNvPr id="6" name="Google Shape;104;p2">
            <a:extLst>
              <a:ext uri="{FF2B5EF4-FFF2-40B4-BE49-F238E27FC236}">
                <a16:creationId xmlns:a16="http://schemas.microsoft.com/office/drawing/2014/main" id="{37D47B67-9470-9505-5086-EECE33175C92}"/>
              </a:ext>
            </a:extLst>
          </p:cNvPr>
          <p:cNvSpPr txBox="1"/>
          <p:nvPr/>
        </p:nvSpPr>
        <p:spPr>
          <a:xfrm>
            <a:off x="6842928" y="984952"/>
            <a:ext cx="5044272" cy="5160965"/>
          </a:xfrm>
          <a:prstGeom prst="rect">
            <a:avLst/>
          </a:prstGeom>
          <a:noFill/>
        </p:spPr>
        <p:txBody>
          <a:bodyPr vert="horz" wrap="square" lIns="91440" tIns="45720" rIns="91440" bIns="45720" rtlCol="0">
            <a:spAutoFit/>
          </a:bodyPr>
          <a:lstStyle>
            <a:defPPr>
              <a:defRPr lang="en-US"/>
            </a:defPPr>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200" dirty="0"/>
              <a:t>Ants are great bioindicators and drivers of biodiversity</a:t>
            </a:r>
            <a:r>
              <a:rPr lang="en-US" sz="2200" baseline="30000" dirty="0"/>
              <a:t>1</a:t>
            </a:r>
          </a:p>
          <a:p>
            <a:r>
              <a:rPr lang="en-US" sz="2200" dirty="0"/>
              <a:t>Invasive ants tend to be more competitive than native ants</a:t>
            </a:r>
            <a:r>
              <a:rPr lang="en-US" sz="2200" baseline="30000" dirty="0"/>
              <a:t>2</a:t>
            </a:r>
            <a:r>
              <a:rPr lang="en-US" sz="2200" dirty="0"/>
              <a:t> and can form super colonies</a:t>
            </a:r>
            <a:r>
              <a:rPr lang="en-US" sz="2200" baseline="30000" dirty="0"/>
              <a:t>3</a:t>
            </a:r>
          </a:p>
          <a:p>
            <a:r>
              <a:rPr lang="en-US" sz="2200" i="1" dirty="0" err="1"/>
              <a:t>Brachyponera</a:t>
            </a:r>
            <a:r>
              <a:rPr lang="en-US" sz="2200" i="1" dirty="0"/>
              <a:t> chinensis </a:t>
            </a:r>
            <a:r>
              <a:rPr lang="en-US" sz="2200" dirty="0"/>
              <a:t>(Asian Needle Ant) and </a:t>
            </a:r>
            <a:r>
              <a:rPr lang="en-US" sz="2200" i="1" dirty="0"/>
              <a:t>Solenopsis invicta </a:t>
            </a:r>
            <a:r>
              <a:rPr lang="en-US" sz="2200" dirty="0"/>
              <a:t>(Red Imported Fire Ant) are invasive ants recently documented in NC savanna systems</a:t>
            </a:r>
            <a:r>
              <a:rPr lang="en-US" sz="2200" baseline="30000" dirty="0"/>
              <a:t>4</a:t>
            </a:r>
            <a:r>
              <a:rPr lang="en-US" sz="2200" dirty="0"/>
              <a:t> </a:t>
            </a:r>
          </a:p>
          <a:p>
            <a:r>
              <a:rPr lang="en-US" sz="2200" dirty="0"/>
              <a:t>Longleaf pine savannas are biodiversity hotspots</a:t>
            </a:r>
            <a:endParaRPr lang="en-US" sz="2200" baseline="30000" dirty="0"/>
          </a:p>
        </p:txBody>
      </p:sp>
    </p:spTree>
    <p:extLst>
      <p:ext uri="{BB962C8B-B14F-4D97-AF65-F5344CB8AC3E}">
        <p14:creationId xmlns:p14="http://schemas.microsoft.com/office/powerpoint/2010/main" val="416874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9;p2">
            <a:extLst>
              <a:ext uri="{FF2B5EF4-FFF2-40B4-BE49-F238E27FC236}">
                <a16:creationId xmlns:a16="http://schemas.microsoft.com/office/drawing/2014/main" id="{0DF1C81D-88C3-5BF3-0AE4-CC150E2EB3F7}"/>
              </a:ext>
            </a:extLst>
          </p:cNvPr>
          <p:cNvSpPr txBox="1"/>
          <p:nvPr/>
        </p:nvSpPr>
        <p:spPr>
          <a:xfrm>
            <a:off x="7235020" y="-425982"/>
            <a:ext cx="4361688" cy="1527048"/>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3600" b="1" i="1" u="none" strike="noStrike" kern="1200" cap="none" dirty="0">
                <a:latin typeface="Calibri" panose="020F0502020204030204" pitchFamily="34" charset="0"/>
                <a:ea typeface="Calibri" panose="020F0502020204030204" pitchFamily="34" charset="0"/>
                <a:cs typeface="Calibri" panose="020F0502020204030204" pitchFamily="34" charset="0"/>
              </a:rPr>
              <a:t>Solenopsis invicta</a:t>
            </a:r>
            <a:endParaRPr lang="en-US" sz="3600" b="1" i="1" kern="1200" dirty="0">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104;p2">
            <a:extLst>
              <a:ext uri="{FF2B5EF4-FFF2-40B4-BE49-F238E27FC236}">
                <a16:creationId xmlns:a16="http://schemas.microsoft.com/office/drawing/2014/main" id="{0F719E7A-E3ED-C2C4-6BD3-62ACCAE058A6}"/>
              </a:ext>
            </a:extLst>
          </p:cNvPr>
          <p:cNvSpPr txBox="1"/>
          <p:nvPr/>
        </p:nvSpPr>
        <p:spPr>
          <a:xfrm>
            <a:off x="6705600" y="1429585"/>
            <a:ext cx="5334000" cy="3454985"/>
          </a:xfrm>
          <a:prstGeom prst="rect">
            <a:avLst/>
          </a:prstGeom>
          <a:noFill/>
        </p:spPr>
        <p:txBody>
          <a:bodyPr vert="horz" wrap="square" lIns="91440" tIns="45720" rIns="91440" bIns="45720" rtlCol="0">
            <a:spAutoFit/>
          </a:bodyPr>
          <a:lstStyle>
            <a:defPPr>
              <a:defRPr lang="en-US"/>
            </a:defPPr>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800" dirty="0"/>
              <a:t>Red Imported Fire Ant (RIFA)</a:t>
            </a:r>
          </a:p>
          <a:p>
            <a:r>
              <a:rPr lang="en-US" sz="2800" dirty="0"/>
              <a:t>First detected in AL 1930s</a:t>
            </a:r>
          </a:p>
          <a:p>
            <a:r>
              <a:rPr lang="en-US" sz="2800" dirty="0"/>
              <a:t>Spread widely in urban, open habitats</a:t>
            </a:r>
          </a:p>
          <a:p>
            <a:r>
              <a:rPr lang="en-US" sz="2800" dirty="0"/>
              <a:t>Large mounds </a:t>
            </a:r>
          </a:p>
          <a:p>
            <a:r>
              <a:rPr lang="en-US" sz="2800" dirty="0"/>
              <a:t>Stings aggressively</a:t>
            </a:r>
          </a:p>
        </p:txBody>
      </p:sp>
      <p:pic>
        <p:nvPicPr>
          <p:cNvPr id="1030" name="Picture 6">
            <a:extLst>
              <a:ext uri="{FF2B5EF4-FFF2-40B4-BE49-F238E27FC236}">
                <a16:creationId xmlns:a16="http://schemas.microsoft.com/office/drawing/2014/main" id="{D675BBE8-331B-3615-9935-130E6CAB657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01066"/>
            <a:ext cx="6226175" cy="444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Two women in a forest&#10;&#10;AI-generated content may be incorrect.">
            <a:extLst>
              <a:ext uri="{FF2B5EF4-FFF2-40B4-BE49-F238E27FC236}">
                <a16:creationId xmlns:a16="http://schemas.microsoft.com/office/drawing/2014/main" id="{2EE4DEE8-C3BE-581E-F235-DBB815AA596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0"/>
            <a:ext cx="5563891" cy="6858000"/>
          </a:xfrm>
          <a:ln>
            <a:solidFill>
              <a:schemeClr val="tx1"/>
            </a:solidFill>
          </a:ln>
        </p:spPr>
      </p:pic>
      <p:pic>
        <p:nvPicPr>
          <p:cNvPr id="8" name="Content Placeholder 7" descr="A mound of dirt in the grass&#10;&#10;AI-generated content may be incorrect.">
            <a:extLst>
              <a:ext uri="{FF2B5EF4-FFF2-40B4-BE49-F238E27FC236}">
                <a16:creationId xmlns:a16="http://schemas.microsoft.com/office/drawing/2014/main" id="{26C65796-17A2-A64B-ADC5-201E0A54E0B8}"/>
              </a:ext>
            </a:extLst>
          </p:cNvPr>
          <p:cNvPicPr>
            <a:picLocks noGrp="1" noChangeAspect="1"/>
          </p:cNvPicPr>
          <p:nvPr>
            <p:ph sz="quarter" idx="14"/>
          </p:nvPr>
        </p:nvPicPr>
        <p:blipFill>
          <a:blip r:embed="rId3" cstate="email">
            <a:extLst>
              <a:ext uri="{28A0092B-C50C-407E-A947-70E740481C1C}">
                <a14:useLocalDpi xmlns:a14="http://schemas.microsoft.com/office/drawing/2010/main"/>
              </a:ext>
            </a:extLst>
          </a:blip>
          <a:srcRect/>
          <a:stretch>
            <a:fillRect/>
          </a:stretch>
        </p:blipFill>
        <p:spPr>
          <a:xfrm>
            <a:off x="5563891" y="0"/>
            <a:ext cx="6628109" cy="6858000"/>
          </a:xfrm>
          <a:ln>
            <a:solidFill>
              <a:schemeClr val="tx1"/>
            </a:solidFill>
          </a:ln>
        </p:spPr>
      </p:pic>
    </p:spTree>
    <p:extLst>
      <p:ext uri="{BB962C8B-B14F-4D97-AF65-F5344CB8AC3E}">
        <p14:creationId xmlns:p14="http://schemas.microsoft.com/office/powerpoint/2010/main" val="234038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5928-85CF-F55C-44DD-D46CDAB599C4}"/>
            </a:ext>
          </a:extLst>
        </p:cNvPr>
        <p:cNvGrpSpPr/>
        <p:nvPr/>
      </p:nvGrpSpPr>
      <p:grpSpPr>
        <a:xfrm>
          <a:off x="0" y="0"/>
          <a:ext cx="0" cy="0"/>
          <a:chOff x="0" y="0"/>
          <a:chExt cx="0" cy="0"/>
        </a:xfrm>
      </p:grpSpPr>
      <p:sp>
        <p:nvSpPr>
          <p:cNvPr id="5" name="Google Shape;99;p2">
            <a:extLst>
              <a:ext uri="{FF2B5EF4-FFF2-40B4-BE49-F238E27FC236}">
                <a16:creationId xmlns:a16="http://schemas.microsoft.com/office/drawing/2014/main" id="{FA5B1069-8048-9D4C-4249-F87D7CCB9E03}"/>
              </a:ext>
            </a:extLst>
          </p:cNvPr>
          <p:cNvSpPr txBox="1"/>
          <p:nvPr/>
        </p:nvSpPr>
        <p:spPr>
          <a:xfrm>
            <a:off x="6893748" y="-379138"/>
            <a:ext cx="5298252" cy="1527048"/>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3600" b="1" i="1" u="none" strike="noStrike" kern="1200" cap="none" dirty="0" err="1">
                <a:latin typeface="Calibri" panose="020F0502020204030204" pitchFamily="34" charset="0"/>
                <a:ea typeface="Calibri" panose="020F0502020204030204" pitchFamily="34" charset="0"/>
                <a:cs typeface="Calibri" panose="020F0502020204030204" pitchFamily="34" charset="0"/>
              </a:rPr>
              <a:t>Brachyponera</a:t>
            </a:r>
            <a:r>
              <a:rPr lang="en-US" sz="3600" b="1" i="1" u="none" strike="noStrike" kern="1200" cap="none" dirty="0">
                <a:latin typeface="Calibri" panose="020F0502020204030204" pitchFamily="34" charset="0"/>
                <a:ea typeface="Calibri" panose="020F0502020204030204" pitchFamily="34" charset="0"/>
                <a:cs typeface="Calibri" panose="020F0502020204030204" pitchFamily="34" charset="0"/>
              </a:rPr>
              <a:t> chinensis</a:t>
            </a:r>
            <a:endParaRPr lang="en-US" sz="3600" b="1" i="1" kern="1200" dirty="0">
              <a:latin typeface="Calibri" panose="020F0502020204030204" pitchFamily="34" charset="0"/>
              <a:ea typeface="Calibri" panose="020F0502020204030204" pitchFamily="34" charset="0"/>
              <a:cs typeface="Calibri" panose="020F0502020204030204" pitchFamily="34" charset="0"/>
            </a:endParaRPr>
          </a:p>
        </p:txBody>
      </p:sp>
      <p:sp>
        <p:nvSpPr>
          <p:cNvPr id="6" name="Google Shape;104;p2">
            <a:extLst>
              <a:ext uri="{FF2B5EF4-FFF2-40B4-BE49-F238E27FC236}">
                <a16:creationId xmlns:a16="http://schemas.microsoft.com/office/drawing/2014/main" id="{BBAACB14-E8B6-9139-90D3-0D2966E08849}"/>
              </a:ext>
            </a:extLst>
          </p:cNvPr>
          <p:cNvSpPr txBox="1"/>
          <p:nvPr/>
        </p:nvSpPr>
        <p:spPr>
          <a:xfrm>
            <a:off x="6893728" y="1342499"/>
            <a:ext cx="5044272" cy="4945200"/>
          </a:xfrm>
          <a:prstGeom prst="rect">
            <a:avLst/>
          </a:prstGeom>
          <a:noFill/>
        </p:spPr>
        <p:txBody>
          <a:bodyPr vert="horz" wrap="square" lIns="91440" tIns="45720" rIns="91440" bIns="45720" rtlCol="0">
            <a:spAutoFit/>
          </a:bodyPr>
          <a:lstStyle>
            <a:defPPr>
              <a:defRPr lang="en-US"/>
            </a:defPPr>
            <a:lvl1pPr marL="457200" indent="-368300">
              <a:lnSpc>
                <a:spcPct val="120000"/>
              </a:lnSpc>
              <a:spcBef>
                <a:spcPts val="0"/>
              </a:spcBef>
              <a:spcAft>
                <a:spcPts val="600"/>
              </a:spcAft>
              <a:buClr>
                <a:schemeClr val="dk1"/>
              </a:buClr>
              <a:buSzPts val="2200"/>
              <a:buFont typeface="Arial" panose="020B0604020202020204" pitchFamily="34" charset="0"/>
              <a:buChar char="●"/>
              <a:defRPr sz="2400">
                <a:solidFill>
                  <a:schemeClr val="dk1"/>
                </a:solidFill>
                <a:latin typeface="Arial" panose="020B0604020202020204" pitchFamily="34" charset="0"/>
                <a:ea typeface="Calibri" panose="020F0502020204030204" pitchFamily="34" charset="0"/>
                <a:cs typeface="Arial" panose="020B0604020202020204" pitchFamily="34" charset="0"/>
              </a:defRPr>
            </a:lvl1pPr>
            <a:lvl2pPr indent="-228600">
              <a:lnSpc>
                <a:spcPct val="120000"/>
              </a:lnSpc>
              <a:spcBef>
                <a:spcPts val="500"/>
              </a:spcBef>
              <a:buFont typeface="Arial" panose="020B0604020202020204" pitchFamily="34" charset="0"/>
              <a:buChar char="•"/>
            </a:lvl2pPr>
            <a:lvl3pPr marL="685800" indent="-228600">
              <a:lnSpc>
                <a:spcPct val="120000"/>
              </a:lnSpc>
              <a:spcBef>
                <a:spcPts val="500"/>
              </a:spcBef>
              <a:buFont typeface="Arial" panose="020B0604020202020204" pitchFamily="34" charset="0"/>
              <a:buChar char="•"/>
              <a:defRPr sz="1600"/>
            </a:lvl3pPr>
            <a:lvl4pPr marL="914400" indent="-228600">
              <a:lnSpc>
                <a:spcPct val="120000"/>
              </a:lnSpc>
              <a:spcBef>
                <a:spcPts val="500"/>
              </a:spcBef>
              <a:buFont typeface="Arial" panose="020B0604020202020204" pitchFamily="34" charset="0"/>
              <a:buChar char="•"/>
              <a:defRPr sz="1400"/>
            </a:lvl4pPr>
            <a:lvl5pPr marL="114300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Asian Needle Ant (ANA)</a:t>
            </a:r>
          </a:p>
          <a:p>
            <a:r>
              <a:rPr lang="en-US" dirty="0"/>
              <a:t>First detected in NC 1932</a:t>
            </a:r>
            <a:r>
              <a:rPr lang="en-US" baseline="30000" dirty="0"/>
              <a:t>5,6</a:t>
            </a:r>
          </a:p>
          <a:p>
            <a:r>
              <a:rPr lang="en-US" dirty="0"/>
              <a:t>Nest in wooded habitats in logs and leaf litter</a:t>
            </a:r>
          </a:p>
          <a:p>
            <a:r>
              <a:rPr lang="en-US" dirty="0"/>
              <a:t>Natural or urban environments</a:t>
            </a:r>
            <a:r>
              <a:rPr lang="en-US" baseline="30000" dirty="0"/>
              <a:t>5,6</a:t>
            </a:r>
          </a:p>
          <a:p>
            <a:r>
              <a:rPr lang="en-US" dirty="0"/>
              <a:t>Less responsive to baits-perform “tandem carrying”</a:t>
            </a:r>
          </a:p>
          <a:p>
            <a:r>
              <a:rPr lang="en-US" dirty="0"/>
              <a:t>Not aggressive, but sting is very painful</a:t>
            </a:r>
          </a:p>
          <a:p>
            <a:endParaRPr lang="en-US" dirty="0"/>
          </a:p>
        </p:txBody>
      </p:sp>
      <p:pic>
        <p:nvPicPr>
          <p:cNvPr id="1028" name="Picture 4">
            <a:extLst>
              <a:ext uri="{FF2B5EF4-FFF2-40B4-BE49-F238E27FC236}">
                <a16:creationId xmlns:a16="http://schemas.microsoft.com/office/drawing/2014/main" id="{C63FE629-6D28-6442-CE1A-65BE41CEFC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873" y="1147910"/>
            <a:ext cx="6391275" cy="456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5B2461-F95C-7A4E-E7FE-0CBEF5C605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85" y="90038"/>
            <a:ext cx="5692641" cy="5659204"/>
          </a:xfrm>
          <a:prstGeom prst="rect">
            <a:avLst/>
          </a:prstGeom>
          <a:ln>
            <a:solidFill>
              <a:schemeClr val="tx1"/>
            </a:solidFill>
          </a:ln>
        </p:spPr>
      </p:pic>
      <p:pic>
        <p:nvPicPr>
          <p:cNvPr id="13" name="Picture 12">
            <a:extLst>
              <a:ext uri="{FF2B5EF4-FFF2-40B4-BE49-F238E27FC236}">
                <a16:creationId xmlns:a16="http://schemas.microsoft.com/office/drawing/2014/main" id="{55B54140-5ABC-908D-4108-BC970F2C71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1" y="90038"/>
            <a:ext cx="5268451" cy="3949987"/>
          </a:xfrm>
          <a:prstGeom prst="rect">
            <a:avLst/>
          </a:prstGeom>
          <a:ln>
            <a:solidFill>
              <a:schemeClr val="tx1"/>
            </a:solidFill>
          </a:ln>
        </p:spPr>
      </p:pic>
      <p:pic>
        <p:nvPicPr>
          <p:cNvPr id="15" name="Picture 14">
            <a:extLst>
              <a:ext uri="{FF2B5EF4-FFF2-40B4-BE49-F238E27FC236}">
                <a16:creationId xmlns:a16="http://schemas.microsoft.com/office/drawing/2014/main" id="{6771C524-6C1A-1747-C507-7085CD3135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096000" y="4040025"/>
            <a:ext cx="5268451" cy="2779783"/>
          </a:xfrm>
          <a:prstGeom prst="rect">
            <a:avLst/>
          </a:prstGeom>
          <a:ln>
            <a:solidFill>
              <a:schemeClr val="tx1"/>
            </a:solidFill>
          </a:ln>
        </p:spPr>
      </p:pic>
    </p:spTree>
    <p:extLst>
      <p:ext uri="{BB962C8B-B14F-4D97-AF65-F5344CB8AC3E}">
        <p14:creationId xmlns:p14="http://schemas.microsoft.com/office/powerpoint/2010/main" val="2554434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0C9E7-9EF9-A58B-5A26-ADD5DF63C88B}"/>
              </a:ext>
            </a:extLst>
          </p:cNvPr>
          <p:cNvSpPr>
            <a:spLocks noGrp="1"/>
          </p:cNvSpPr>
          <p:nvPr>
            <p:ph type="title"/>
          </p:nvPr>
        </p:nvSpPr>
        <p:spPr/>
        <p:txBody>
          <a:bodyPr/>
          <a:lstStyle/>
          <a:p>
            <a:r>
              <a:rPr lang="en-US" dirty="0"/>
              <a:t>Project Objectives</a:t>
            </a:r>
          </a:p>
        </p:txBody>
      </p:sp>
      <p:sp>
        <p:nvSpPr>
          <p:cNvPr id="3" name="Content Placeholder 2">
            <a:extLst>
              <a:ext uri="{FF2B5EF4-FFF2-40B4-BE49-F238E27FC236}">
                <a16:creationId xmlns:a16="http://schemas.microsoft.com/office/drawing/2014/main" id="{98F16411-FCDE-4620-956E-46C5E2A902AD}"/>
              </a:ext>
            </a:extLst>
          </p:cNvPr>
          <p:cNvSpPr>
            <a:spLocks noGrp="1"/>
          </p:cNvSpPr>
          <p:nvPr>
            <p:ph idx="1"/>
          </p:nvPr>
        </p:nvSpPr>
        <p:spPr>
          <a:xfrm>
            <a:off x="133723" y="1799772"/>
            <a:ext cx="5805714" cy="4335161"/>
          </a:xfrm>
          <a:noFill/>
        </p:spPr>
        <p:txBody>
          <a:bodyPr vert="horz" wrap="square" lIns="91440" tIns="45720" rIns="91440" bIns="45720" rtlCol="0">
            <a:spAutoFit/>
          </a:bodyPr>
          <a:lstStyle/>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sym typeface="Arial"/>
              </a:rPr>
              <a:t>Measure change in species richness and abundance of native ants</a:t>
            </a:r>
          </a:p>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sym typeface="Arial"/>
              </a:rPr>
              <a:t>Monitor changes in invasive ant abundance. </a:t>
            </a:r>
          </a:p>
          <a:p>
            <a:pPr marL="457200" indent="-368300">
              <a:spcBef>
                <a:spcPts val="0"/>
              </a:spcBef>
              <a:spcAft>
                <a:spcPts val="600"/>
              </a:spcAft>
              <a:buClr>
                <a:schemeClr val="dk1"/>
              </a:buClr>
              <a:buSzPts val="2200"/>
              <a:buChar char="●"/>
            </a:pPr>
            <a:r>
              <a:rPr lang="en-US" sz="2800" dirty="0">
                <a:solidFill>
                  <a:schemeClr val="dk1"/>
                </a:solidFill>
                <a:latin typeface="Arial" panose="020B0604020202020204" pitchFamily="34" charset="0"/>
                <a:ea typeface="Calibri" panose="020F0502020204030204" pitchFamily="34" charset="0"/>
                <a:cs typeface="Arial" panose="020B0604020202020204" pitchFamily="34" charset="0"/>
                <a:sym typeface="Arial"/>
              </a:rPr>
              <a:t>Document nest density of the Red Imported Fire Ant (RIFA) and Asian Needle Ant (ANA)</a:t>
            </a:r>
            <a:endParaRPr lang="en-US" sz="2800" dirty="0">
              <a:solidFill>
                <a:schemeClr val="dk1"/>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Close-up of a group of ants in the dirt&#10;&#10;AI-generated content may be incorrect.">
            <a:extLst>
              <a:ext uri="{FF2B5EF4-FFF2-40B4-BE49-F238E27FC236}">
                <a16:creationId xmlns:a16="http://schemas.microsoft.com/office/drawing/2014/main" id="{D3A07867-62BF-3ED4-A5D2-D8D37DE8D3B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961032" y="711199"/>
            <a:ext cx="6129369" cy="5730055"/>
          </a:xfrm>
          <a:prstGeom prst="rect">
            <a:avLst/>
          </a:prstGeom>
          <a:ln>
            <a:solidFill>
              <a:schemeClr val="tx1"/>
            </a:solidFill>
          </a:ln>
        </p:spPr>
      </p:pic>
    </p:spTree>
    <p:extLst>
      <p:ext uri="{BB962C8B-B14F-4D97-AF65-F5344CB8AC3E}">
        <p14:creationId xmlns:p14="http://schemas.microsoft.com/office/powerpoint/2010/main" val="4234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8C14-4822-5B6E-A343-60B61A5A61AD}"/>
              </a:ext>
            </a:extLst>
          </p:cNvPr>
          <p:cNvSpPr>
            <a:spLocks noGrp="1"/>
          </p:cNvSpPr>
          <p:nvPr>
            <p:ph type="title"/>
          </p:nvPr>
        </p:nvSpPr>
        <p:spPr>
          <a:xfrm>
            <a:off x="612648" y="548640"/>
            <a:ext cx="2406413" cy="1132258"/>
          </a:xfrm>
        </p:spPr>
        <p:txBody>
          <a:bodyPr/>
          <a:lstStyle/>
          <a:p>
            <a:r>
              <a:rPr lang="en-US" dirty="0"/>
              <a:t>Methods</a:t>
            </a:r>
          </a:p>
        </p:txBody>
      </p:sp>
      <p:pic>
        <p:nvPicPr>
          <p:cNvPr id="6" name="Content Placeholder 6" descr="A bird's eye view of a forest&#10;&#10;Description automatically generated">
            <a:extLst>
              <a:ext uri="{FF2B5EF4-FFF2-40B4-BE49-F238E27FC236}">
                <a16:creationId xmlns:a16="http://schemas.microsoft.com/office/drawing/2014/main" id="{9363C53B-6DD2-131D-537E-F9647D85907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278695" y="1"/>
            <a:ext cx="8913305" cy="6887554"/>
          </a:xfrm>
        </p:spPr>
      </p:pic>
      <p:pic>
        <p:nvPicPr>
          <p:cNvPr id="7" name="Picture 6" descr="A field of tall trees&#10;&#10;Description automatically generated">
            <a:extLst>
              <a:ext uri="{FF2B5EF4-FFF2-40B4-BE49-F238E27FC236}">
                <a16:creationId xmlns:a16="http://schemas.microsoft.com/office/drawing/2014/main" id="{D53E40FB-36C9-F445-166D-9BECE4F1BF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0064" y="58028"/>
            <a:ext cx="3156161" cy="2367120"/>
          </a:xfrm>
          <a:prstGeom prst="rect">
            <a:avLst/>
          </a:prstGeom>
          <a:ln>
            <a:solidFill>
              <a:schemeClr val="tx1"/>
            </a:solidFill>
          </a:ln>
        </p:spPr>
      </p:pic>
      <p:pic>
        <p:nvPicPr>
          <p:cNvPr id="9" name="Google Shape;133;g31cbe1c9294_0_3" descr="A person walking through a field of tall trees&#10;&#10;Description automatically generated">
            <a:extLst>
              <a:ext uri="{FF2B5EF4-FFF2-40B4-BE49-F238E27FC236}">
                <a16:creationId xmlns:a16="http://schemas.microsoft.com/office/drawing/2014/main" id="{A20D6B27-7323-E18C-9792-E2EDDD80000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1327410"/>
            <a:ext cx="3278695" cy="5560145"/>
          </a:xfrm>
          <a:prstGeom prst="rect">
            <a:avLst/>
          </a:prstGeom>
          <a:noFill/>
          <a:ln w="19050" cap="flat" cmpd="sng">
            <a:solidFill>
              <a:schemeClr val="dk1"/>
            </a:solidFill>
            <a:prstDash val="solid"/>
            <a:round/>
            <a:headEnd type="none" w="sm" len="sm"/>
            <a:tailEnd type="none" w="sm" len="sm"/>
          </a:ln>
        </p:spPr>
      </p:pic>
      <p:sp>
        <p:nvSpPr>
          <p:cNvPr id="10" name="Title 1">
            <a:extLst>
              <a:ext uri="{FF2B5EF4-FFF2-40B4-BE49-F238E27FC236}">
                <a16:creationId xmlns:a16="http://schemas.microsoft.com/office/drawing/2014/main" id="{2473DFF4-3655-1B9C-65D0-B205D02B843B}"/>
              </a:ext>
            </a:extLst>
          </p:cNvPr>
          <p:cNvSpPr txBox="1">
            <a:spLocks/>
          </p:cNvSpPr>
          <p:nvPr/>
        </p:nvSpPr>
        <p:spPr>
          <a:xfrm>
            <a:off x="3538329" y="5919341"/>
            <a:ext cx="3419062"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US" dirty="0">
                <a:solidFill>
                  <a:schemeClr val="bg1"/>
                </a:solidFill>
              </a:rPr>
              <a:t>Green Swamp</a:t>
            </a:r>
          </a:p>
        </p:txBody>
      </p:sp>
    </p:spTree>
    <p:extLst>
      <p:ext uri="{BB962C8B-B14F-4D97-AF65-F5344CB8AC3E}">
        <p14:creationId xmlns:p14="http://schemas.microsoft.com/office/powerpoint/2010/main" val="2483037339"/>
      </p:ext>
    </p:extLst>
  </p:cSld>
  <p:clrMapOvr>
    <a:masterClrMapping/>
  </p:clrMapOvr>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TotalTime>
  <Words>1044</Words>
  <Application>Microsoft Office PowerPoint</Application>
  <PresentationFormat>Widescreen</PresentationFormat>
  <Paragraphs>121</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Arial</vt:lpstr>
      <vt:lpstr>Calibri</vt:lpstr>
      <vt:lpstr>Cambria Math</vt:lpstr>
      <vt:lpstr>Neue Haas Grotesk Text Pro</vt:lpstr>
      <vt:lpstr>Helena</vt:lpstr>
      <vt:lpstr>Invasive Ants in the Longleaf Pine Savannas</vt:lpstr>
      <vt:lpstr>Acknowledgements of Co-authors</vt:lpstr>
      <vt:lpstr>PowerPoint Presentation</vt:lpstr>
      <vt:lpstr>PowerPoint Presentation</vt:lpstr>
      <vt:lpstr>PowerPoint Presentation</vt:lpstr>
      <vt:lpstr>PowerPoint Presentation</vt:lpstr>
      <vt:lpstr>PowerPoint Presentation</vt:lpstr>
      <vt:lpstr>Project Objectives</vt:lpstr>
      <vt:lpstr>Methods</vt:lpstr>
      <vt:lpstr>Methods</vt:lpstr>
      <vt:lpstr>PowerPoint Presentation</vt:lpstr>
      <vt:lpstr>PowerPoint Presentation</vt:lpstr>
      <vt:lpstr>PowerPoint Presentation</vt:lpstr>
      <vt:lpstr>Results Nest Density</vt:lpstr>
      <vt:lpstr>Green Swamp: B. chinensis</vt:lpstr>
      <vt:lpstr>Green Swamp:  S. invicta</vt:lpstr>
      <vt:lpstr>Myrtle Head: B. chinensis</vt:lpstr>
      <vt:lpstr>Myrtle Head: S. invicta</vt:lpstr>
      <vt:lpstr>Conclusions</vt:lpstr>
      <vt:lpstr>What can we do?</vt:lpstr>
      <vt:lpstr>Lumbee Cultural Center Findings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U. Campbell</dc:creator>
  <cp:lastModifiedBy>Lydie Costes (CONTRACTOR)</cp:lastModifiedBy>
  <cp:revision>15</cp:revision>
  <dcterms:created xsi:type="dcterms:W3CDTF">2025-12-01T18:12:45Z</dcterms:created>
  <dcterms:modified xsi:type="dcterms:W3CDTF">2025-12-08T20:44:47Z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437dd-2777-4767-9eac-36c9d699896f_Enabled">
    <vt:lpwstr>true</vt:lpwstr>
  </property>
  <property fmtid="{D5CDD505-2E9C-101B-9397-08002B2CF9AE}" pid="3" name="MSIP_Label_d02437dd-2777-4767-9eac-36c9d699896f_SetDate">
    <vt:lpwstr>2025-12-01T19:20:59Z</vt:lpwstr>
  </property>
  <property fmtid="{D5CDD505-2E9C-101B-9397-08002B2CF9AE}" pid="4" name="MSIP_Label_d02437dd-2777-4767-9eac-36c9d699896f_Method">
    <vt:lpwstr>Standard</vt:lpwstr>
  </property>
  <property fmtid="{D5CDD505-2E9C-101B-9397-08002B2CF9AE}" pid="5" name="MSIP_Label_d02437dd-2777-4767-9eac-36c9d699896f_Name">
    <vt:lpwstr>defa4170-0d19-0005-0004-bc88714345d2</vt:lpwstr>
  </property>
  <property fmtid="{D5CDD505-2E9C-101B-9397-08002B2CF9AE}" pid="6" name="MSIP_Label_d02437dd-2777-4767-9eac-36c9d699896f_SiteId">
    <vt:lpwstr>1aa2e328-7d0f-4fd1-9216-c479a1c14f9d</vt:lpwstr>
  </property>
  <property fmtid="{D5CDD505-2E9C-101B-9397-08002B2CF9AE}" pid="7" name="MSIP_Label_d02437dd-2777-4767-9eac-36c9d699896f_ActionId">
    <vt:lpwstr>1c06c2fd-0fbd-40d0-a119-3fcc0efb8275</vt:lpwstr>
  </property>
  <property fmtid="{D5CDD505-2E9C-101B-9397-08002B2CF9AE}" pid="8" name="MSIP_Label_d02437dd-2777-4767-9eac-36c9d699896f_ContentBits">
    <vt:lpwstr>0</vt:lpwstr>
  </property>
  <property fmtid="{D5CDD505-2E9C-101B-9397-08002B2CF9AE}" pid="9" name="MSIP_Label_d02437dd-2777-4767-9eac-36c9d699896f_Tag">
    <vt:lpwstr>50, 3, 0, 1</vt:lpwstr>
  </property>
</Properties>
</file>