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2" r:id="rId4"/>
    <p:sldId id="257" r:id="rId5"/>
    <p:sldId id="261" r:id="rId6"/>
    <p:sldId id="258" r:id="rId7"/>
    <p:sldId id="263" r:id="rId8"/>
    <p:sldId id="264" r:id="rId9"/>
    <p:sldId id="265" r:id="rId10"/>
    <p:sldId id="259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Sheet1!$E$2</c:f>
              <c:strCache>
                <c:ptCount val="1"/>
                <c:pt idx="0">
                  <c:v>Count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84-4D7E-A54B-96C4DD2DC077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84-4D7E-A54B-96C4DD2DC077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484-4D7E-A54B-96C4DD2DC07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Sheet1!$D$3:$D$5</c:f>
              <c:strCache>
                <c:ptCount val="3"/>
                <c:pt idx="0">
                  <c:v>North Carolina Sandhills Conservation Partnership</c:v>
                </c:pt>
                <c:pt idx="1">
                  <c:v>Cape Fear Arch Conservation Collaboration</c:v>
                </c:pt>
                <c:pt idx="2">
                  <c:v>Onslow Bight Conservation Forum</c:v>
                </c:pt>
              </c:strCache>
            </c:strRef>
          </c:cat>
          <c:val>
            <c:numRef>
              <c:f>Sheet1!$E$3:$E$5</c:f>
              <c:numCache>
                <c:formatCode>General</c:formatCode>
                <c:ptCount val="3"/>
                <c:pt idx="0">
                  <c:v>526</c:v>
                </c:pt>
                <c:pt idx="1">
                  <c:v>439</c:v>
                </c:pt>
                <c:pt idx="2">
                  <c:v>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484-4D7E-A54B-96C4DD2DC0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5532576"/>
        <c:axId val="2130886768"/>
      </c:barChart>
      <c:catAx>
        <c:axId val="185532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30886768"/>
        <c:crosses val="autoZero"/>
        <c:auto val="1"/>
        <c:lblAlgn val="ctr"/>
        <c:lblOffset val="100"/>
        <c:noMultiLvlLbl val="0"/>
      </c:catAx>
      <c:valAx>
        <c:axId val="2130886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532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9AA-4092-9B67-F9AD388FA4BE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9AA-4092-9B67-F9AD388FA4BE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9AA-4092-9B67-F9AD388FA4B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5688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09AA-4092-9B67-F9AD388FA4B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11919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9AA-4092-9B67-F9AD388FA4B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17145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9AA-4092-9B67-F9AD388FA4B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18711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9AA-4092-9B67-F9AD388FA4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Sheet1!$D$10:$D$13</c:f>
              <c:strCache>
                <c:ptCount val="4"/>
                <c:pt idx="0">
                  <c:v>Excellent</c:v>
                </c:pt>
                <c:pt idx="1">
                  <c:v>Good</c:v>
                </c:pt>
                <c:pt idx="2">
                  <c:v>Fair</c:v>
                </c:pt>
                <c:pt idx="3">
                  <c:v>Low</c:v>
                </c:pt>
              </c:strCache>
            </c:strRef>
          </c:cat>
          <c:val>
            <c:numRef>
              <c:f>Sheet1!$E$10:$E$13</c:f>
              <c:numCache>
                <c:formatCode>General</c:formatCode>
                <c:ptCount val="4"/>
                <c:pt idx="0">
                  <c:v>5688.1899870000007</c:v>
                </c:pt>
                <c:pt idx="1">
                  <c:v>11918.876220999997</c:v>
                </c:pt>
                <c:pt idx="2">
                  <c:v>17145.449152999998</c:v>
                </c:pt>
                <c:pt idx="3">
                  <c:v>18711.190106000016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9AA-4092-9B67-F9AD388FA4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9545456"/>
        <c:axId val="170130544"/>
      </c:barChart>
      <c:catAx>
        <c:axId val="9954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0130544"/>
        <c:crosses val="autoZero"/>
        <c:auto val="1"/>
        <c:lblAlgn val="ctr"/>
        <c:lblOffset val="100"/>
        <c:noMultiLvlLbl val="0"/>
      </c:catAx>
      <c:valAx>
        <c:axId val="170130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545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D344D-45B2-4998-BF6D-AC97E1EDA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5BE863-F16C-491F-A97C-9C6F376E7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82500-A41C-410F-8ADF-296CE82A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5089-C329-4C54-BD3C-DA77895F8A4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0E374D-F3B9-4100-9582-B275CF305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11F3E5-0BE3-4E75-8CF2-95ED7E1AB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B0FD-F9F0-4FB8-BC68-CB7861A9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81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6E81F-FB63-4B2C-921D-929AE92D1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CDBEA-90FD-4C78-A9B0-31397D22C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C6D357-8932-4B6B-BD29-C0D70DB0E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5089-C329-4C54-BD3C-DA77895F8A4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DFC8D-4B7C-4EDF-8D3F-28BA00D1F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86E3C-EC52-4196-9D75-DF0EB4035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B0FD-F9F0-4FB8-BC68-CB7861A9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23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89274-E0ED-4DED-87A0-4A3AEF3BA1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C4285-551D-4271-B1A5-56CB90976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5B22E-448F-4158-B815-ACD221DBD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5089-C329-4C54-BD3C-DA77895F8A4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31E49D-B1BB-4F59-BA47-EF807EB73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0D0A4-BCA9-462E-9130-9EC638AC7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B0FD-F9F0-4FB8-BC68-CB7861A9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2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E56D0-6699-45D8-A007-1AF8CA49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2ED81A-5EB4-48F0-B9E4-280418F41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AC6DF-76E6-4AC6-95E9-0651287C8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5089-C329-4C54-BD3C-DA77895F8A4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266F9-2A5A-4951-91D7-E755513BA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AC232-D172-49A2-9947-69E014FC2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B0FD-F9F0-4FB8-BC68-CB7861A9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42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10D3B-A049-4C5F-8C65-6DE88F774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1D1BCD-0670-4FFC-BD15-8F1679F60B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5E94F-75F4-45F6-9E00-BA956EA13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5089-C329-4C54-BD3C-DA77895F8A4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17398-09C5-48F8-884C-A64E132E5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07AA4-E13D-4A08-AC3F-1A0E317B3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B0FD-F9F0-4FB8-BC68-CB7861A9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308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F2471-CC5A-4988-9D68-CB38B032B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21BD3-6689-414F-AF37-2E01082443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F60603-86B2-46B5-8B2D-B273439C66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1D897-369F-4663-826C-3F1DAC0C5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5089-C329-4C54-BD3C-DA77895F8A4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EE692F-9E77-452F-8DB8-D8FBB1659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185827-DCDA-4C3C-B748-52E3E64A1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B0FD-F9F0-4FB8-BC68-CB7861A9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20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03F7D-C76F-4942-9A36-5E12D872C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35A3ED-B2B6-41C0-B252-4B4D7F4A64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7762E2-FAF9-47E2-A095-15975C53F8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9758B8-9A66-4F95-9982-B783BCB56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9D9B22-D093-4489-9FB9-ECC22E9BAA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2D144C-AD4B-4A07-A00C-6DAF184E4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5089-C329-4C54-BD3C-DA77895F8A4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19858A-E599-484F-9C1F-B844CDC03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D472AE-DAF2-4E27-85A1-F13FA7CED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B0FD-F9F0-4FB8-BC68-CB7861A9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46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E3C2B-17E1-44F2-95BE-129FB5AA8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7402F9-4F61-44AB-A1BC-67357A278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5089-C329-4C54-BD3C-DA77895F8A4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CF328-55B7-4E44-8908-87B832510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30AF3D-9EEF-41AB-876F-E71DB6F4D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B0FD-F9F0-4FB8-BC68-CB7861A9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02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CE679F-3A0F-4BC5-A653-6673A9D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5089-C329-4C54-BD3C-DA77895F8A4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4C8BB6-8D32-4103-B9FA-2052F4BEB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41327C-78FD-419B-BCC9-EE87B2F4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B0FD-F9F0-4FB8-BC68-CB7861A9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42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E0451-F53D-4010-94C6-597C08AB2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FF44D-A29C-40B7-B3CF-4AA730D35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91DCA7-C145-440A-A07C-BA4422511B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7BE8F-EBE4-444C-B20B-B740491B0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5089-C329-4C54-BD3C-DA77895F8A4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5FFD7-78CC-41C7-8574-79BB4127C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65250-E139-4D39-B252-4F9AF8DE1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B0FD-F9F0-4FB8-BC68-CB7861A9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32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BE2DD-2973-46EF-BA94-7B62639A9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0CF3A7-9F8C-47B7-830E-0AB569CD1A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68395D-3928-4D7C-9CA3-CAAE13181E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C6C94A-59C6-4FE1-9832-F53387CD8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35089-C329-4C54-BD3C-DA77895F8A4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5D85D9-CE06-4F92-B806-447623546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275BA2-44A6-42BE-9942-F330D3FDD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DB0FD-F9F0-4FB8-BC68-CB7861A9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75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1460D4-1C92-4E56-BF31-22ABA6448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601B5-8AAB-418D-844D-2B775CC2C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DCA96-6632-43BC-BDD9-1521FCF289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35089-C329-4C54-BD3C-DA77895F8A43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9EE47-9FBD-4F7B-9A68-EF15A3152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E41BF-2E47-425A-BB33-65062A0A55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DB0FD-F9F0-4FB8-BC68-CB7861A9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2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AC21C6-4109-483C-85E5-4E74EF5C58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201062"/>
          </a:xfrm>
        </p:spPr>
        <p:txBody>
          <a:bodyPr>
            <a:normAutofit fontScale="90000"/>
          </a:bodyPr>
          <a:lstStyle/>
          <a:p>
            <a:r>
              <a:rPr lang="en-US" dirty="0"/>
              <a:t>Longleaf Ecosystem Occurrence Database Surveys</a:t>
            </a:r>
            <a:br>
              <a:rPr lang="en-US" dirty="0"/>
            </a:br>
            <a:br>
              <a:rPr lang="en-US" dirty="0"/>
            </a:br>
            <a:r>
              <a:rPr lang="en-US" sz="4000" dirty="0"/>
              <a:t>Preliminary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21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7CEE9-91E7-42DF-A1E1-64F7119BE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975" y="95250"/>
            <a:ext cx="10515600" cy="1325563"/>
          </a:xfrm>
        </p:spPr>
        <p:txBody>
          <a:bodyPr/>
          <a:lstStyle/>
          <a:p>
            <a:r>
              <a:rPr lang="en-US" dirty="0"/>
              <a:t>Success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F7CF-7AAF-4723-96D0-4A6612C2AC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975" y="1171575"/>
            <a:ext cx="11649075" cy="559117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Corbett timber and Corbett Package Company (421 Sand Ridge)</a:t>
            </a:r>
          </a:p>
          <a:p>
            <a:endParaRPr lang="en-US" dirty="0"/>
          </a:p>
          <a:p>
            <a:r>
              <a:rPr lang="en-US" dirty="0"/>
              <a:t>Cape Fear Timber Company</a:t>
            </a:r>
          </a:p>
          <a:p>
            <a:endParaRPr lang="en-US" dirty="0"/>
          </a:p>
          <a:p>
            <a:r>
              <a:rPr lang="en-US" dirty="0"/>
              <a:t>Trask Farm, Brunswick County</a:t>
            </a:r>
          </a:p>
          <a:p>
            <a:endParaRPr lang="en-US" dirty="0"/>
          </a:p>
          <a:p>
            <a:r>
              <a:rPr lang="en-US" dirty="0"/>
              <a:t>Sleepy Creek Farms, Bladen County</a:t>
            </a:r>
          </a:p>
          <a:p>
            <a:endParaRPr lang="en-US" dirty="0"/>
          </a:p>
          <a:p>
            <a:r>
              <a:rPr lang="en-US" dirty="0"/>
              <a:t>Blue Farm</a:t>
            </a:r>
          </a:p>
          <a:p>
            <a:endParaRPr lang="en-US" dirty="0"/>
          </a:p>
          <a:p>
            <a:r>
              <a:rPr lang="en-US" dirty="0"/>
              <a:t>Walthour-Moss Foundation </a:t>
            </a:r>
          </a:p>
          <a:p>
            <a:endParaRPr lang="en-US" dirty="0"/>
          </a:p>
          <a:p>
            <a:r>
              <a:rPr lang="en-US" dirty="0"/>
              <a:t>Orton Plantation*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1186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7CEE9-91E7-42DF-A1E1-64F7119BE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1F7CF-7AAF-4723-96D0-4A6612C2AC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Now working with a new NC Coastal Land Trust intern to complete surveys on CLT lands and easements in the Cape Fear Arch and Onslow Bight.</a:t>
            </a:r>
          </a:p>
          <a:p>
            <a:endParaRPr lang="en-US" dirty="0"/>
          </a:p>
          <a:p>
            <a:r>
              <a:rPr lang="en-US" dirty="0"/>
              <a:t>Wrapping up the Onslow Bight from now through late-March.</a:t>
            </a:r>
          </a:p>
          <a:p>
            <a:endParaRPr lang="en-US" dirty="0"/>
          </a:p>
          <a:p>
            <a:r>
              <a:rPr lang="en-US" dirty="0"/>
              <a:t>Data reporting</a:t>
            </a:r>
          </a:p>
          <a:p>
            <a:pPr lvl="1"/>
            <a:r>
              <a:rPr lang="en-US" dirty="0"/>
              <a:t>Summarizing data</a:t>
            </a:r>
          </a:p>
          <a:p>
            <a:pPr lvl="1"/>
            <a:r>
              <a:rPr lang="en-US" dirty="0"/>
              <a:t>Classifying condition class</a:t>
            </a:r>
          </a:p>
          <a:p>
            <a:pPr lvl="1"/>
            <a:r>
              <a:rPr lang="en-US" dirty="0"/>
              <a:t>Landowner reports</a:t>
            </a:r>
          </a:p>
        </p:txBody>
      </p:sp>
    </p:spTree>
    <p:extLst>
      <p:ext uri="{BB962C8B-B14F-4D97-AF65-F5344CB8AC3E}">
        <p14:creationId xmlns:p14="http://schemas.microsoft.com/office/powerpoint/2010/main" val="3905627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B860A-A6A3-488F-AC27-D76425DF6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LEO Surveys in the North Carolina LITS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460727-DE8F-44B6-ACEC-34275F205F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17252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The Longleaf Alliance, Florida Natural Area Inventory, and TNC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NC effort began at the end of August 2020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Assessing longleaf presence/absence and collecting data on forest conditions.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Aimed to visit 500 stands in each of the NC LITS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Primarily private lands, but select public/managed lands included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020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5D5A4-B558-4C1E-A251-0691869A5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Survey Count by LIT Boundary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3C1D57-0AF8-4406-9AE2-0707601BF51E}"/>
              </a:ext>
            </a:extLst>
          </p:cNvPr>
          <p:cNvSpPr txBox="1"/>
          <p:nvPr/>
        </p:nvSpPr>
        <p:spPr>
          <a:xfrm rot="16200000">
            <a:off x="23038" y="3731954"/>
            <a:ext cx="1260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Site Count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7FC70A-354C-499F-A8E0-14F72C85F8C1}"/>
              </a:ext>
            </a:extLst>
          </p:cNvPr>
          <p:cNvSpPr txBox="1"/>
          <p:nvPr/>
        </p:nvSpPr>
        <p:spPr>
          <a:xfrm>
            <a:off x="4176712" y="6311900"/>
            <a:ext cx="3838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Local Implementation Team Boundary</a:t>
            </a:r>
          </a:p>
          <a:p>
            <a:endParaRPr lang="en-US" dirty="0"/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74BB0A6B-BFCC-4F4E-921A-BE560BF631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31969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508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5D5A4-B558-4C1E-A251-0691869A5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Distribution of Acres by Ecological Rank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23B07342-1953-4AD2-97F1-C83B265C7B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585839"/>
              </p:ext>
            </p:extLst>
          </p:nvPr>
        </p:nvGraphicFramePr>
        <p:xfrm>
          <a:off x="628650" y="1825625"/>
          <a:ext cx="1072515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F3C1D57-0AF8-4406-9AE2-0707601BF51E}"/>
              </a:ext>
            </a:extLst>
          </p:cNvPr>
          <p:cNvSpPr txBox="1"/>
          <p:nvPr/>
        </p:nvSpPr>
        <p:spPr>
          <a:xfrm rot="16200000">
            <a:off x="0" y="3724275"/>
            <a:ext cx="742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Acres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7FC70A-354C-499F-A8E0-14F72C85F8C1}"/>
              </a:ext>
            </a:extLst>
          </p:cNvPr>
          <p:cNvSpPr txBox="1"/>
          <p:nvPr/>
        </p:nvSpPr>
        <p:spPr>
          <a:xfrm>
            <a:off x="4600575" y="6311900"/>
            <a:ext cx="3333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Surveyor Ecological Rank</a:t>
            </a:r>
          </a:p>
        </p:txBody>
      </p:sp>
    </p:spTree>
    <p:extLst>
      <p:ext uri="{BB962C8B-B14F-4D97-AF65-F5344CB8AC3E}">
        <p14:creationId xmlns:p14="http://schemas.microsoft.com/office/powerpoint/2010/main" val="29966760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5D5A4-B558-4C1E-A251-0691869A5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LEO Survey Summary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9315257-4F10-401A-8DC4-D6C37E15ED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034984"/>
              </p:ext>
            </p:extLst>
          </p:nvPr>
        </p:nvGraphicFramePr>
        <p:xfrm>
          <a:off x="607381" y="1434608"/>
          <a:ext cx="11262064" cy="393228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5516">
                  <a:extLst>
                    <a:ext uri="{9D8B030D-6E8A-4147-A177-3AD203B41FA5}">
                      <a16:colId xmlns:a16="http://schemas.microsoft.com/office/drawing/2014/main" val="1912933918"/>
                    </a:ext>
                  </a:extLst>
                </a:gridCol>
                <a:gridCol w="2815516">
                  <a:extLst>
                    <a:ext uri="{9D8B030D-6E8A-4147-A177-3AD203B41FA5}">
                      <a16:colId xmlns:a16="http://schemas.microsoft.com/office/drawing/2014/main" val="417246942"/>
                    </a:ext>
                  </a:extLst>
                </a:gridCol>
                <a:gridCol w="1929044">
                  <a:extLst>
                    <a:ext uri="{9D8B030D-6E8A-4147-A177-3AD203B41FA5}">
                      <a16:colId xmlns:a16="http://schemas.microsoft.com/office/drawing/2014/main" val="2208175347"/>
                    </a:ext>
                  </a:extLst>
                </a:gridCol>
                <a:gridCol w="3701988">
                  <a:extLst>
                    <a:ext uri="{9D8B030D-6E8A-4147-A177-3AD203B41FA5}">
                      <a16:colId xmlns:a16="http://schemas.microsoft.com/office/drawing/2014/main" val="857268199"/>
                    </a:ext>
                  </a:extLst>
                </a:gridCol>
              </a:tblGrid>
              <a:tr h="1117323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Ecological Rank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Site Count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Total Acres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Mean Stand Acreage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3282824"/>
                  </a:ext>
                </a:extLst>
              </a:tr>
              <a:tr h="562992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Excellent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5688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103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67813228"/>
                  </a:ext>
                </a:extLst>
              </a:tr>
              <a:tr h="562992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Good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71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7431826"/>
                  </a:ext>
                </a:extLst>
              </a:tr>
              <a:tr h="562992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 dirty="0">
                          <a:effectLst/>
                        </a:rPr>
                        <a:t>Fair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318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17145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54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16568350"/>
                  </a:ext>
                </a:extLst>
              </a:tr>
              <a:tr h="562992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u="none" strike="noStrike">
                          <a:effectLst/>
                        </a:rPr>
                        <a:t>Low</a:t>
                      </a:r>
                      <a:endParaRPr lang="en-US" sz="3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u="none" strike="noStrike" dirty="0">
                          <a:effectLst/>
                        </a:rPr>
                        <a:t>36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999667208"/>
                  </a:ext>
                </a:extLst>
              </a:tr>
              <a:tr h="562992">
                <a:tc>
                  <a:txBody>
                    <a:bodyPr/>
                    <a:lstStyle/>
                    <a:p>
                      <a:pPr algn="l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1058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53464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7620" marR="7620" marT="7620" marB="0" anchor="b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3128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7724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A9BDAE5-C05F-4823-9BEB-AA9DE7520B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37" y="-16034"/>
            <a:ext cx="10575437" cy="6874034"/>
          </a:xfrm>
        </p:spPr>
      </p:pic>
    </p:spTree>
    <p:extLst>
      <p:ext uri="{BB962C8B-B14F-4D97-AF65-F5344CB8AC3E}">
        <p14:creationId xmlns:p14="http://schemas.microsoft.com/office/powerpoint/2010/main" val="2367007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9460A6A-EF19-437C-ACDA-FB4DDB2145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3" y="-17304"/>
            <a:ext cx="10604012" cy="6892608"/>
          </a:xfrm>
        </p:spPr>
      </p:pic>
    </p:spTree>
    <p:extLst>
      <p:ext uri="{BB962C8B-B14F-4D97-AF65-F5344CB8AC3E}">
        <p14:creationId xmlns:p14="http://schemas.microsoft.com/office/powerpoint/2010/main" val="2025657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57FF14-69D5-4C45-BE08-95F64DF41E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15" y="0"/>
            <a:ext cx="10550769" cy="6858000"/>
          </a:xfrm>
        </p:spPr>
      </p:pic>
    </p:spTree>
    <p:extLst>
      <p:ext uri="{BB962C8B-B14F-4D97-AF65-F5344CB8AC3E}">
        <p14:creationId xmlns:p14="http://schemas.microsoft.com/office/powerpoint/2010/main" val="2035231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DBC9440-8C69-4D12-A532-AF4A158A94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615" y="0"/>
            <a:ext cx="10550769" cy="6858000"/>
          </a:xfrm>
        </p:spPr>
      </p:pic>
    </p:spTree>
    <p:extLst>
      <p:ext uri="{BB962C8B-B14F-4D97-AF65-F5344CB8AC3E}">
        <p14:creationId xmlns:p14="http://schemas.microsoft.com/office/powerpoint/2010/main" val="355531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5374</TotalTime>
  <Words>210</Words>
  <Application>Microsoft Office PowerPoint</Application>
  <PresentationFormat>Widescreen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Longleaf Ecosystem Occurrence Database Surveys  Preliminary Results</vt:lpstr>
      <vt:lpstr>LEO Surveys in the North Carolina LITS</vt:lpstr>
      <vt:lpstr>Survey Count by LIT Boundary</vt:lpstr>
      <vt:lpstr>Distribution of Acres by Ecological Rank</vt:lpstr>
      <vt:lpstr>LEO Survey Summary</vt:lpstr>
      <vt:lpstr>PowerPoint Presentation</vt:lpstr>
      <vt:lpstr>PowerPoint Presentation</vt:lpstr>
      <vt:lpstr>PowerPoint Presentation</vt:lpstr>
      <vt:lpstr>PowerPoint Presentation</vt:lpstr>
      <vt:lpstr>Success Stories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Longleaf Ecosystem Occurrence Database Surveys</dc:title>
  <dc:creator>Hannon, Daniel R</dc:creator>
  <cp:lastModifiedBy>Hannon, Daniel R</cp:lastModifiedBy>
  <cp:revision>23</cp:revision>
  <dcterms:created xsi:type="dcterms:W3CDTF">2020-11-30T23:04:52Z</dcterms:created>
  <dcterms:modified xsi:type="dcterms:W3CDTF">2021-02-19T17:56:11Z</dcterms:modified>
</cp:coreProperties>
</file>