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2" r:id="rId6"/>
    <p:sldId id="263" r:id="rId7"/>
    <p:sldId id="264" r:id="rId8"/>
    <p:sldId id="265" r:id="rId9"/>
    <p:sldId id="266"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9" r:id="rId29"/>
    <p:sldId id="290" r:id="rId30"/>
    <p:sldId id="291" r:id="rId31"/>
    <p:sldId id="292" r:id="rId32"/>
    <p:sldId id="293" r:id="rId33"/>
    <p:sldId id="294" r:id="rId34"/>
    <p:sldId id="295" r:id="rId35"/>
    <p:sldId id="296" r:id="rId36"/>
    <p:sldId id="297" r:id="rId37"/>
    <p:sldId id="298" r:id="rId38"/>
  </p:sldIdLst>
  <p:sldSz cx="9144000" cy="5143500" type="screen16x9"/>
  <p:notesSz cx="6858000" cy="9144000"/>
  <p:embeddedFontLst>
    <p:embeddedFont>
      <p:font typeface="Nunito" pitchFamily="2" charset="0"/>
      <p:regular r:id="rId40"/>
      <p:bold r:id="rId41"/>
      <p:italic r:id="rId42"/>
      <p:boldItalic r:id="rId43"/>
    </p:embeddedFont>
    <p:embeddedFont>
      <p:font typeface="Nunito Medium" panose="020B0604020202020204" charset="0"/>
      <p:regular r:id="rId44"/>
      <p:bold r:id="rId45"/>
      <p:italic r:id="rId46"/>
      <p:boldItalic r:id="rId47"/>
    </p:embeddedFont>
    <p:embeddedFont>
      <p:font typeface="Nunito SemiBold"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3D6F1-9E85-4ADD-81BE-9368A7663A1E}" v="1" dt="2025-12-08T20:45:26.478"/>
  </p1510:revLst>
</p1510:revInfo>
</file>

<file path=ppt/tableStyles.xml><?xml version="1.0" encoding="utf-8"?>
<a:tblStyleLst xmlns:a="http://schemas.openxmlformats.org/drawingml/2006/main" def="{9B33DB8B-D453-4E97-BA57-8F21D3FC3683}">
  <a:tblStyle styleId="{9B33DB8B-D453-4E97-BA57-8F21D3FC36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35"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e Costes" userId="33578528976_tp_box_2" providerId="OAuth2" clId="{ED592A6A-EA8E-4F1A-8315-1D377832BE62}"/>
    <pc:docChg chg="delSld">
      <pc:chgData name="Lydie Costes" userId="33578528976_tp_box_2" providerId="OAuth2" clId="{ED592A6A-EA8E-4F1A-8315-1D377832BE62}" dt="2025-12-08T16:09:19.077" v="5" actId="47"/>
      <pc:docMkLst>
        <pc:docMk/>
      </pc:docMkLst>
      <pc:sldChg chg="del">
        <pc:chgData name="Lydie Costes" userId="33578528976_tp_box_2" providerId="OAuth2" clId="{ED592A6A-EA8E-4F1A-8315-1D377832BE62}" dt="2025-12-08T16:09:16.923" v="4" actId="47"/>
        <pc:sldMkLst>
          <pc:docMk/>
          <pc:sldMk cId="0" sldId="260"/>
        </pc:sldMkLst>
      </pc:sldChg>
      <pc:sldChg chg="del">
        <pc:chgData name="Lydie Costes" userId="33578528976_tp_box_2" providerId="OAuth2" clId="{ED592A6A-EA8E-4F1A-8315-1D377832BE62}" dt="2025-12-08T16:09:19.077" v="5" actId="47"/>
        <pc:sldMkLst>
          <pc:docMk/>
          <pc:sldMk cId="0" sldId="261"/>
        </pc:sldMkLst>
      </pc:sldChg>
      <pc:sldChg chg="del">
        <pc:chgData name="Lydie Costes" userId="33578528976_tp_box_2" providerId="OAuth2" clId="{ED592A6A-EA8E-4F1A-8315-1D377832BE62}" dt="2025-12-08T16:09:11.732" v="3" actId="47"/>
        <pc:sldMkLst>
          <pc:docMk/>
          <pc:sldMk cId="0" sldId="267"/>
        </pc:sldMkLst>
      </pc:sldChg>
      <pc:sldChg chg="del">
        <pc:chgData name="Lydie Costes" userId="33578528976_tp_box_2" providerId="OAuth2" clId="{ED592A6A-EA8E-4F1A-8315-1D377832BE62}" dt="2025-12-08T16:09:09.420" v="2" actId="47"/>
        <pc:sldMkLst>
          <pc:docMk/>
          <pc:sldMk cId="0" sldId="268"/>
        </pc:sldMkLst>
      </pc:sldChg>
      <pc:sldChg chg="del">
        <pc:chgData name="Lydie Costes" userId="33578528976_tp_box_2" providerId="OAuth2" clId="{ED592A6A-EA8E-4F1A-8315-1D377832BE62}" dt="2025-12-08T16:08:56.016" v="1" actId="47"/>
        <pc:sldMkLst>
          <pc:docMk/>
          <pc:sldMk cId="0" sldId="287"/>
        </pc:sldMkLst>
      </pc:sldChg>
      <pc:sldChg chg="del">
        <pc:chgData name="Lydie Costes" userId="33578528976_tp_box_2" providerId="OAuth2" clId="{ED592A6A-EA8E-4F1A-8315-1D377832BE62}" dt="2025-12-08T16:08:54.613" v="0" actId="47"/>
        <pc:sldMkLst>
          <pc:docMk/>
          <pc:sldMk cId="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a362594cd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a362594cd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a55eb8f00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a55eb8f00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a362594cd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a362594cd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a362594cdc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a362594cd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a362594cd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a362594cd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985c2f059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985c2f05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a55eb8f00d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a55eb8f00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a55eb8f00d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a55eb8f00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a55eb8f00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a55eb8f00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a55eb8f00d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a55eb8f00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a55eb8f00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a55eb8f00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a362594cd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a362594cd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a55eb8f00d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a55eb8f00d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a55eb8f00d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a55eb8f00d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a836a0268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a836a026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a985c2f0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a985c2f0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ab88adc33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ab88adc3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a836a0268a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a836a0268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ab88adc33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ab88adc33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a985c2f05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a985c2f05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a836a0268a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a836a0268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a9cdd6d66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a9cdd6d66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a362594cd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a362594cd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a985c2f059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a985c2f05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a55eb8f00d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a55eb8f00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a836a0268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a836a0268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a55eb8f00d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a55eb8f00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a836a0268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a836a0268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a836a0268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a836a0268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a985c2f0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a985c2f0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a55eb8f00d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a55eb8f00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a362594cdc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a362594cd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a362594cd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a362594cd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55eb8f00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a55eb8f00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450c7d02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a450c7d02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a450c7d0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a450c7d0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13.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15.xml"/><Relationship Id="rId16"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4.jpeg"/><Relationship Id="rId7"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8.jpeg"/><Relationship Id="rId11" Type="http://schemas.openxmlformats.org/officeDocument/2006/relationships/image" Target="../media/image58.png"/><Relationship Id="rId5" Type="http://schemas.openxmlformats.org/officeDocument/2006/relationships/image" Target="../media/image46.jpeg"/><Relationship Id="rId10" Type="http://schemas.openxmlformats.org/officeDocument/2006/relationships/image" Target="../media/image55.jpeg"/><Relationship Id="rId4" Type="http://schemas.openxmlformats.org/officeDocument/2006/relationships/image" Target="../media/image45.jpeg"/><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2.jpeg"/><Relationship Id="rId11" Type="http://schemas.openxmlformats.org/officeDocument/2006/relationships/image" Target="../media/image13.pn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77.jpeg"/><Relationship Id="rId4" Type="http://schemas.openxmlformats.org/officeDocument/2006/relationships/image" Target="../media/image76.jpeg"/></Relationships>
</file>

<file path=ppt/slides/_rels/slide22.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18" Type="http://schemas.openxmlformats.org/officeDocument/2006/relationships/image" Target="../media/image93.jpeg"/><Relationship Id="rId3" Type="http://schemas.openxmlformats.org/officeDocument/2006/relationships/image" Target="../media/image78.jpeg"/><Relationship Id="rId21" Type="http://schemas.openxmlformats.org/officeDocument/2006/relationships/image" Target="../media/image96.jpeg"/><Relationship Id="rId7" Type="http://schemas.openxmlformats.org/officeDocument/2006/relationships/image" Target="../media/image82.jpeg"/><Relationship Id="rId12" Type="http://schemas.openxmlformats.org/officeDocument/2006/relationships/image" Target="../media/image87.jpeg"/><Relationship Id="rId17" Type="http://schemas.openxmlformats.org/officeDocument/2006/relationships/image" Target="../media/image92.jpeg"/><Relationship Id="rId2" Type="http://schemas.openxmlformats.org/officeDocument/2006/relationships/notesSlide" Target="../notesSlides/notesSlide22.xml"/><Relationship Id="rId16" Type="http://schemas.openxmlformats.org/officeDocument/2006/relationships/image" Target="../media/image91.jpeg"/><Relationship Id="rId20" Type="http://schemas.openxmlformats.org/officeDocument/2006/relationships/image" Target="../media/image95.jpeg"/><Relationship Id="rId1" Type="http://schemas.openxmlformats.org/officeDocument/2006/relationships/slideLayout" Target="../slideLayouts/slideLayout1.xml"/><Relationship Id="rId6" Type="http://schemas.openxmlformats.org/officeDocument/2006/relationships/image" Target="../media/image81.jpeg"/><Relationship Id="rId11" Type="http://schemas.openxmlformats.org/officeDocument/2006/relationships/image" Target="../media/image86.jpeg"/><Relationship Id="rId24" Type="http://schemas.openxmlformats.org/officeDocument/2006/relationships/image" Target="../media/image13.png"/><Relationship Id="rId5" Type="http://schemas.openxmlformats.org/officeDocument/2006/relationships/image" Target="../media/image80.jpeg"/><Relationship Id="rId15" Type="http://schemas.openxmlformats.org/officeDocument/2006/relationships/image" Target="../media/image90.jpeg"/><Relationship Id="rId23" Type="http://schemas.openxmlformats.org/officeDocument/2006/relationships/image" Target="../media/image98.jpeg"/><Relationship Id="rId10" Type="http://schemas.openxmlformats.org/officeDocument/2006/relationships/image" Target="../media/image85.jpeg"/><Relationship Id="rId19" Type="http://schemas.openxmlformats.org/officeDocument/2006/relationships/image" Target="../media/image94.jpeg"/><Relationship Id="rId4" Type="http://schemas.openxmlformats.org/officeDocument/2006/relationships/image" Target="../media/image79.jpeg"/><Relationship Id="rId9" Type="http://schemas.openxmlformats.org/officeDocument/2006/relationships/image" Target="../media/image84.jpeg"/><Relationship Id="rId14" Type="http://schemas.openxmlformats.org/officeDocument/2006/relationships/image" Target="../media/image89.jpeg"/><Relationship Id="rId22" Type="http://schemas.openxmlformats.org/officeDocument/2006/relationships/image" Target="../media/image97.jpeg"/></Relationships>
</file>

<file path=ppt/slides/_rels/slide2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25.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9.jpeg"/><Relationship Id="rId4" Type="http://schemas.openxmlformats.org/officeDocument/2006/relationships/image" Target="../media/image1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3.png"/></Relationships>
</file>

<file path=ppt/slides/_rels/slide3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5.jpeg"/></Relationships>
</file>

<file path=ppt/slides/_rels/slide3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8.jpeg"/><Relationship Id="rId4" Type="http://schemas.openxmlformats.org/officeDocument/2006/relationships/image" Target="../media/image127.png"/></Relationships>
</file>

<file path=ppt/slides/_rels/slide33.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31.png"/><Relationship Id="rId4" Type="http://schemas.openxmlformats.org/officeDocument/2006/relationships/image" Target="../media/image130.jpeg"/></Relationships>
</file>

<file path=ppt/slides/_rels/slide3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34.jpeg"/><Relationship Id="rId4" Type="http://schemas.openxmlformats.org/officeDocument/2006/relationships/image" Target="../media/image133.jpeg"/></Relationships>
</file>

<file path=ppt/slides/_rels/slide3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36.png"/></Relationships>
</file>

<file path=ppt/slides/_rels/slide3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logo.png"/>
          <p:cNvPicPr preferRelativeResize="0"/>
          <p:nvPr/>
        </p:nvPicPr>
        <p:blipFill>
          <a:blip r:embed="rId3">
            <a:alphaModFix/>
          </a:blip>
          <a:stretch>
            <a:fillRect/>
          </a:stretch>
        </p:blipFill>
        <p:spPr>
          <a:xfrm>
            <a:off x="1838325" y="1364063"/>
            <a:ext cx="5467350" cy="1047750"/>
          </a:xfrm>
          <a:prstGeom prst="rect">
            <a:avLst/>
          </a:prstGeom>
          <a:noFill/>
          <a:ln>
            <a:noFill/>
          </a:ln>
        </p:spPr>
      </p:pic>
      <p:sp>
        <p:nvSpPr>
          <p:cNvPr id="55" name="Google Shape;55;p13"/>
          <p:cNvSpPr txBox="1"/>
          <p:nvPr/>
        </p:nvSpPr>
        <p:spPr>
          <a:xfrm>
            <a:off x="1620750" y="2988038"/>
            <a:ext cx="5902500" cy="79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2"/>
                </a:solidFill>
                <a:latin typeface="Nunito Medium"/>
                <a:ea typeface="Nunito Medium"/>
                <a:cs typeface="Nunito Medium"/>
                <a:sym typeface="Nunito Medium"/>
              </a:rPr>
              <a:t>Sandhills Survey (2025-2026)</a:t>
            </a:r>
            <a:endParaRPr sz="3000">
              <a:solidFill>
                <a:schemeClr val="dk2"/>
              </a:solidFill>
              <a:latin typeface="Nunito Medium"/>
              <a:ea typeface="Nunito Medium"/>
              <a:cs typeface="Nunito Medium"/>
              <a:sym typeface="Nunito Medium"/>
            </a:endParaRPr>
          </a:p>
        </p:txBody>
      </p:sp>
      <p:sp>
        <p:nvSpPr>
          <p:cNvPr id="56" name="Google Shape;56;p13"/>
          <p:cNvSpPr txBox="1"/>
          <p:nvPr/>
        </p:nvSpPr>
        <p:spPr>
          <a:xfrm>
            <a:off x="4479025" y="3686775"/>
            <a:ext cx="2669100" cy="574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Nunito"/>
                <a:ea typeface="Nunito"/>
                <a:cs typeface="Nunito"/>
                <a:sym typeface="Nunito"/>
              </a:rPr>
              <a:t>David George</a:t>
            </a:r>
            <a:endParaRPr sz="1800">
              <a:solidFill>
                <a:schemeClr val="dk2"/>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6" title="quercus incan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1700" y="254345"/>
            <a:ext cx="3882598" cy="3882598"/>
          </a:xfrm>
          <a:prstGeom prst="rect">
            <a:avLst/>
          </a:prstGeom>
          <a:noFill/>
          <a:ln w="9525" cap="flat" cmpd="sng">
            <a:solidFill>
              <a:schemeClr val="dk1"/>
            </a:solidFill>
            <a:prstDash val="solid"/>
            <a:round/>
            <a:headEnd type="none" w="sm" len="sm"/>
            <a:tailEnd type="none" w="sm" len="sm"/>
          </a:ln>
        </p:spPr>
      </p:pic>
      <p:pic>
        <p:nvPicPr>
          <p:cNvPr id="174" name="Google Shape;174;p26" title="quercus marilandica.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17700" y="254355"/>
            <a:ext cx="3882598" cy="3882598"/>
          </a:xfrm>
          <a:prstGeom prst="rect">
            <a:avLst/>
          </a:prstGeom>
          <a:noFill/>
          <a:ln w="9525" cap="flat" cmpd="sng">
            <a:solidFill>
              <a:schemeClr val="dk1"/>
            </a:solidFill>
            <a:prstDash val="solid"/>
            <a:round/>
            <a:headEnd type="none" w="sm" len="sm"/>
            <a:tailEnd type="none" w="sm" len="sm"/>
          </a:ln>
        </p:spPr>
      </p:pic>
      <p:sp>
        <p:nvSpPr>
          <p:cNvPr id="175" name="Google Shape;175;p26"/>
          <p:cNvSpPr txBox="1"/>
          <p:nvPr/>
        </p:nvSpPr>
        <p:spPr>
          <a:xfrm>
            <a:off x="491700" y="4174026"/>
            <a:ext cx="3882600" cy="3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latin typeface="Nunito Medium"/>
                <a:ea typeface="Nunito Medium"/>
                <a:cs typeface="Nunito Medium"/>
                <a:sym typeface="Nunito Medium"/>
              </a:rPr>
              <a:t>Bluejack Oak (</a:t>
            </a:r>
            <a:r>
              <a:rPr lang="en" sz="1700" i="1">
                <a:solidFill>
                  <a:schemeClr val="dk1"/>
                </a:solidFill>
                <a:latin typeface="Nunito Medium"/>
                <a:ea typeface="Nunito Medium"/>
                <a:cs typeface="Nunito Medium"/>
                <a:sym typeface="Nunito Medium"/>
              </a:rPr>
              <a:t>Quercus incana</a:t>
            </a:r>
            <a:r>
              <a:rPr lang="en" sz="1700">
                <a:solidFill>
                  <a:schemeClr val="dk1"/>
                </a:solidFill>
                <a:latin typeface="Nunito Medium"/>
                <a:ea typeface="Nunito Medium"/>
                <a:cs typeface="Nunito Medium"/>
                <a:sym typeface="Nunito Medium"/>
              </a:rPr>
              <a:t>)</a:t>
            </a:r>
            <a:endParaRPr sz="1700">
              <a:solidFill>
                <a:schemeClr val="dk1"/>
              </a:solidFill>
              <a:latin typeface="Nunito Medium"/>
              <a:ea typeface="Nunito Medium"/>
              <a:cs typeface="Nunito Medium"/>
              <a:sym typeface="Nunito Medium"/>
            </a:endParaRPr>
          </a:p>
        </p:txBody>
      </p:sp>
      <p:sp>
        <p:nvSpPr>
          <p:cNvPr id="176" name="Google Shape;176;p26"/>
          <p:cNvSpPr txBox="1"/>
          <p:nvPr/>
        </p:nvSpPr>
        <p:spPr>
          <a:xfrm>
            <a:off x="4717700" y="4174026"/>
            <a:ext cx="3882600" cy="3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latin typeface="Nunito Medium"/>
                <a:ea typeface="Nunito Medium"/>
                <a:cs typeface="Nunito Medium"/>
                <a:sym typeface="Nunito Medium"/>
              </a:rPr>
              <a:t>Blackjack Oak (</a:t>
            </a:r>
            <a:r>
              <a:rPr lang="en" sz="1700" i="1">
                <a:solidFill>
                  <a:schemeClr val="dk1"/>
                </a:solidFill>
                <a:latin typeface="Nunito Medium"/>
                <a:ea typeface="Nunito Medium"/>
                <a:cs typeface="Nunito Medium"/>
                <a:sym typeface="Nunito Medium"/>
              </a:rPr>
              <a:t>Quercus marilandica</a:t>
            </a:r>
            <a:r>
              <a:rPr lang="en" sz="1700">
                <a:solidFill>
                  <a:schemeClr val="dk1"/>
                </a:solidFill>
                <a:latin typeface="Nunito Medium"/>
                <a:ea typeface="Nunito Medium"/>
                <a:cs typeface="Nunito Medium"/>
                <a:sym typeface="Nunito Medium"/>
              </a:rPr>
              <a:t>)</a:t>
            </a:r>
            <a:endParaRPr sz="1700">
              <a:solidFill>
                <a:schemeClr val="dk1"/>
              </a:solidFill>
              <a:latin typeface="Nunito Medium"/>
              <a:ea typeface="Nunito Medium"/>
              <a:cs typeface="Nunito Medium"/>
              <a:sym typeface="Nunito Medium"/>
            </a:endParaRPr>
          </a:p>
        </p:txBody>
      </p:sp>
      <p:sp>
        <p:nvSpPr>
          <p:cNvPr id="177" name="Google Shape;177;p26"/>
          <p:cNvSpPr txBox="1"/>
          <p:nvPr/>
        </p:nvSpPr>
        <p:spPr>
          <a:xfrm>
            <a:off x="5542000" y="4678100"/>
            <a:ext cx="3058200" cy="284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Bruce Sorrie</a:t>
            </a:r>
            <a:endParaRPr>
              <a:solidFill>
                <a:srgbClr val="666666"/>
              </a:solidFill>
              <a:latin typeface="Nunito"/>
              <a:ea typeface="Nunito"/>
              <a:cs typeface="Nunito"/>
              <a:sym typeface="Nunito"/>
            </a:endParaRPr>
          </a:p>
        </p:txBody>
      </p:sp>
      <p:pic>
        <p:nvPicPr>
          <p:cNvPr id="178" name="Google Shape;178;p26"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91700" y="4678102"/>
            <a:ext cx="1631251" cy="31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7" title="Screen Shot 2025-11-12 at 3.53.00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6625" y="152400"/>
            <a:ext cx="6081069" cy="4838700"/>
          </a:xfrm>
          <a:prstGeom prst="rect">
            <a:avLst/>
          </a:prstGeom>
          <a:noFill/>
          <a:ln w="9525" cap="flat" cmpd="sng">
            <a:solidFill>
              <a:schemeClr val="dk1"/>
            </a:solidFill>
            <a:prstDash val="solid"/>
            <a:round/>
            <a:headEnd type="none" w="sm" len="sm"/>
            <a:tailEnd type="none" w="sm" len="sm"/>
          </a:ln>
        </p:spPr>
      </p:pic>
      <p:sp>
        <p:nvSpPr>
          <p:cNvPr id="184" name="Google Shape;184;p27"/>
          <p:cNvSpPr txBox="1"/>
          <p:nvPr/>
        </p:nvSpPr>
        <p:spPr>
          <a:xfrm>
            <a:off x="6322375" y="314400"/>
            <a:ext cx="2745300" cy="45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Nunito Medium"/>
                <a:ea typeface="Nunito Medium"/>
                <a:cs typeface="Nunito Medium"/>
                <a:sym typeface="Nunito Medium"/>
              </a:rPr>
              <a:t>Bo Sullivan</a:t>
            </a:r>
            <a:endParaRPr sz="2200">
              <a:solidFill>
                <a:schemeClr val="dk1"/>
              </a:solidFill>
              <a:latin typeface="Nunito Medium"/>
              <a:ea typeface="Nunito Medium"/>
              <a:cs typeface="Nunito Medium"/>
              <a:sym typeface="Nunito Medium"/>
            </a:endParaRPr>
          </a:p>
          <a:p>
            <a:pPr marL="0" lvl="0" indent="0" algn="l" rtl="0">
              <a:spcBef>
                <a:spcPts val="0"/>
              </a:spcBef>
              <a:spcAft>
                <a:spcPts val="0"/>
              </a:spcAft>
              <a:buNone/>
            </a:pPr>
            <a:r>
              <a:rPr lang="en" sz="1800">
                <a:solidFill>
                  <a:schemeClr val="dk1"/>
                </a:solidFill>
                <a:latin typeface="Nunito Medium"/>
                <a:ea typeface="Nunito Medium"/>
                <a:cs typeface="Nunito Medium"/>
                <a:sym typeface="Nunito Medium"/>
              </a:rPr>
              <a:t>(1940 - 2024)</a:t>
            </a:r>
            <a:endParaRPr sz="18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600">
              <a:solidFill>
                <a:schemeClr val="dk1"/>
              </a:solidFill>
              <a:latin typeface="Nunito Medium"/>
              <a:ea typeface="Nunito Medium"/>
              <a:cs typeface="Nunito Medium"/>
              <a:sym typeface="Nunito Medium"/>
            </a:endParaRPr>
          </a:p>
          <a:p>
            <a:pPr marL="0" lvl="0" indent="0" algn="l" rtl="0">
              <a:spcBef>
                <a:spcPts val="0"/>
              </a:spcBef>
              <a:spcAft>
                <a:spcPts val="0"/>
              </a:spcAft>
              <a:buNone/>
            </a:pPr>
            <a:r>
              <a:rPr lang="en" sz="1600">
                <a:solidFill>
                  <a:schemeClr val="dk1"/>
                </a:solidFill>
                <a:latin typeface="Nunito Medium"/>
                <a:ea typeface="Nunito Medium"/>
                <a:cs typeface="Nunito Medium"/>
                <a:sym typeface="Nunito Medium"/>
              </a:rPr>
              <a:t>Conducted moth surveys statewide, with particular emphasis on the Sandhills.</a:t>
            </a:r>
            <a:endParaRPr sz="16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600">
              <a:solidFill>
                <a:schemeClr val="dk1"/>
              </a:solidFill>
              <a:latin typeface="Nunito Medium"/>
              <a:ea typeface="Nunito Medium"/>
              <a:cs typeface="Nunito Medium"/>
              <a:sym typeface="Nunito Medium"/>
            </a:endParaRPr>
          </a:p>
          <a:p>
            <a:pPr marL="0" lvl="0" indent="0" algn="l" rtl="0">
              <a:spcBef>
                <a:spcPts val="0"/>
              </a:spcBef>
              <a:spcAft>
                <a:spcPts val="0"/>
              </a:spcAft>
              <a:buNone/>
            </a:pPr>
            <a:r>
              <a:rPr lang="en" sz="1600">
                <a:solidFill>
                  <a:schemeClr val="dk1"/>
                </a:solidFill>
                <a:latin typeface="Nunito Medium"/>
                <a:ea typeface="Nunito Medium"/>
                <a:cs typeface="Nunito Medium"/>
                <a:sym typeface="Nunito Medium"/>
              </a:rPr>
              <a:t>Bo’s taxonomic expertise and vast specimen collection were the foundation of our knowledge of moths in NC.</a:t>
            </a:r>
            <a:endParaRPr sz="16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600">
              <a:solidFill>
                <a:schemeClr val="dk1"/>
              </a:solidFill>
              <a:latin typeface="Nunito Medium"/>
              <a:ea typeface="Nunito Medium"/>
              <a:cs typeface="Nunito Medium"/>
              <a:sym typeface="Nunito Medium"/>
            </a:endParaRPr>
          </a:p>
          <a:p>
            <a:pPr marL="0" lvl="0" indent="0" algn="l" rtl="0">
              <a:spcBef>
                <a:spcPts val="0"/>
              </a:spcBef>
              <a:spcAft>
                <a:spcPts val="0"/>
              </a:spcAft>
              <a:buNone/>
            </a:pPr>
            <a:r>
              <a:rPr lang="en" sz="1600">
                <a:solidFill>
                  <a:schemeClr val="dk1"/>
                </a:solidFill>
                <a:latin typeface="Nunito Medium"/>
                <a:ea typeface="Nunito Medium"/>
                <a:cs typeface="Nunito Medium"/>
                <a:sym typeface="Nunito Medium"/>
              </a:rPr>
              <a:t>Founding member of the NC Biodiversity Project and the Moths of NC website.</a:t>
            </a:r>
            <a:endParaRPr sz="1600">
              <a:solidFill>
                <a:schemeClr val="dk1"/>
              </a:solidFill>
              <a:latin typeface="Nunito Medium"/>
              <a:ea typeface="Nunito Medium"/>
              <a:cs typeface="Nunito Medium"/>
              <a:sym typeface="Nuni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8" title="Screen Shot 2025-11-12 at 3.47.49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235275"/>
            <a:ext cx="8839200" cy="467295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9" title="Steve_Hall_profile_picture.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47263" y="217692"/>
            <a:ext cx="2043875" cy="2043875"/>
          </a:xfrm>
          <a:prstGeom prst="rect">
            <a:avLst/>
          </a:prstGeom>
          <a:noFill/>
          <a:ln w="9525" cap="flat" cmpd="sng">
            <a:solidFill>
              <a:schemeClr val="dk1"/>
            </a:solidFill>
            <a:prstDash val="solid"/>
            <a:round/>
            <a:headEnd type="none" w="sm" len="sm"/>
            <a:tailEnd type="none" w="sm" len="sm"/>
          </a:ln>
        </p:spPr>
      </p:pic>
      <p:pic>
        <p:nvPicPr>
          <p:cNvPr id="195" name="Google Shape;195;p29" title="jim_petranka_placeholder.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43238" y="217704"/>
            <a:ext cx="2043875" cy="2043875"/>
          </a:xfrm>
          <a:prstGeom prst="rect">
            <a:avLst/>
          </a:prstGeom>
          <a:noFill/>
          <a:ln w="9525" cap="flat" cmpd="sng">
            <a:solidFill>
              <a:schemeClr val="dk1"/>
            </a:solidFill>
            <a:prstDash val="solid"/>
            <a:round/>
            <a:headEnd type="none" w="sm" len="sm"/>
            <a:tailEnd type="none" w="sm" len="sm"/>
          </a:ln>
        </p:spPr>
      </p:pic>
      <p:pic>
        <p:nvPicPr>
          <p:cNvPr id="196" name="Google Shape;196;p29" title="20240907_1914073.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47275" y="2740990"/>
            <a:ext cx="2043877" cy="2043877"/>
          </a:xfrm>
          <a:prstGeom prst="rect">
            <a:avLst/>
          </a:prstGeom>
          <a:noFill/>
          <a:ln w="9525" cap="flat" cmpd="sng">
            <a:solidFill>
              <a:schemeClr val="dk1"/>
            </a:solidFill>
            <a:prstDash val="solid"/>
            <a:round/>
            <a:headEnd type="none" w="sm" len="sm"/>
            <a:tailEnd type="none" w="sm" len="sm"/>
          </a:ln>
        </p:spPr>
      </p:pic>
      <p:pic>
        <p:nvPicPr>
          <p:cNvPr id="197" name="Google Shape;197;p29" title="David_George_profile_image.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543250" y="2710478"/>
            <a:ext cx="2043875" cy="2043875"/>
          </a:xfrm>
          <a:prstGeom prst="rect">
            <a:avLst/>
          </a:prstGeom>
          <a:noFill/>
          <a:ln w="9525" cap="flat" cmpd="sng">
            <a:solidFill>
              <a:schemeClr val="dk1"/>
            </a:solidFill>
            <a:prstDash val="solid"/>
            <a:round/>
            <a:headEnd type="none" w="sm" len="sm"/>
            <a:tailEnd type="none" w="sm" len="sm"/>
          </a:ln>
        </p:spPr>
      </p:pic>
      <p:sp>
        <p:nvSpPr>
          <p:cNvPr id="198" name="Google Shape;198;p29"/>
          <p:cNvSpPr txBox="1"/>
          <p:nvPr/>
        </p:nvSpPr>
        <p:spPr>
          <a:xfrm>
            <a:off x="931513" y="2277714"/>
            <a:ext cx="2075400" cy="28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Steve Hall</a:t>
            </a:r>
            <a:endParaRPr>
              <a:solidFill>
                <a:schemeClr val="dk1"/>
              </a:solidFill>
              <a:latin typeface="Nunito"/>
              <a:ea typeface="Nunito"/>
              <a:cs typeface="Nunito"/>
              <a:sym typeface="Nunito"/>
            </a:endParaRPr>
          </a:p>
        </p:txBody>
      </p:sp>
      <p:sp>
        <p:nvSpPr>
          <p:cNvPr id="199" name="Google Shape;199;p29"/>
          <p:cNvSpPr txBox="1"/>
          <p:nvPr/>
        </p:nvSpPr>
        <p:spPr>
          <a:xfrm>
            <a:off x="3527475" y="2277726"/>
            <a:ext cx="2075400" cy="28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Jim Petranka</a:t>
            </a:r>
            <a:endParaRPr>
              <a:solidFill>
                <a:schemeClr val="dk1"/>
              </a:solidFill>
              <a:latin typeface="Nunito"/>
              <a:ea typeface="Nunito"/>
              <a:cs typeface="Nunito"/>
              <a:sym typeface="Nunito"/>
            </a:endParaRPr>
          </a:p>
        </p:txBody>
      </p:sp>
      <p:sp>
        <p:nvSpPr>
          <p:cNvPr id="200" name="Google Shape;200;p29"/>
          <p:cNvSpPr txBox="1"/>
          <p:nvPr/>
        </p:nvSpPr>
        <p:spPr>
          <a:xfrm>
            <a:off x="931513" y="4801013"/>
            <a:ext cx="2075400" cy="28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Jeff Niznik</a:t>
            </a:r>
            <a:endParaRPr>
              <a:solidFill>
                <a:schemeClr val="dk1"/>
              </a:solidFill>
              <a:latin typeface="Nunito"/>
              <a:ea typeface="Nunito"/>
              <a:cs typeface="Nunito"/>
              <a:sym typeface="Nunito"/>
            </a:endParaRPr>
          </a:p>
        </p:txBody>
      </p:sp>
      <p:sp>
        <p:nvSpPr>
          <p:cNvPr id="201" name="Google Shape;201;p29"/>
          <p:cNvSpPr txBox="1"/>
          <p:nvPr/>
        </p:nvSpPr>
        <p:spPr>
          <a:xfrm>
            <a:off x="3527463" y="4770501"/>
            <a:ext cx="2075400" cy="28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David George</a:t>
            </a:r>
            <a:endParaRPr>
              <a:solidFill>
                <a:schemeClr val="dk1"/>
              </a:solidFill>
              <a:latin typeface="Nunito"/>
              <a:ea typeface="Nunito"/>
              <a:cs typeface="Nunito"/>
              <a:sym typeface="Nunito"/>
            </a:endParaRPr>
          </a:p>
        </p:txBody>
      </p:sp>
      <p:sp>
        <p:nvSpPr>
          <p:cNvPr id="202" name="Google Shape;202;p29"/>
          <p:cNvSpPr txBox="1"/>
          <p:nvPr/>
        </p:nvSpPr>
        <p:spPr>
          <a:xfrm>
            <a:off x="5800125" y="838500"/>
            <a:ext cx="3131700" cy="67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latin typeface="Nunito"/>
                <a:ea typeface="Nunito"/>
                <a:cs typeface="Nunito"/>
                <a:sym typeface="Nunito"/>
              </a:rPr>
              <a:t>NC Biodiversity Project</a:t>
            </a:r>
            <a:endParaRPr sz="2000" b="1">
              <a:solidFill>
                <a:schemeClr val="dk1"/>
              </a:solidFill>
              <a:latin typeface="Nunito"/>
              <a:ea typeface="Nunito"/>
              <a:cs typeface="Nunito"/>
              <a:sym typeface="Nunito"/>
            </a:endParaRPr>
          </a:p>
          <a:p>
            <a:pPr marL="0" lvl="0" indent="0" algn="ctr" rtl="0">
              <a:spcBef>
                <a:spcPts val="0"/>
              </a:spcBef>
              <a:spcAft>
                <a:spcPts val="0"/>
              </a:spcAft>
              <a:buNone/>
            </a:pPr>
            <a:r>
              <a:rPr lang="en" sz="2000" b="1">
                <a:solidFill>
                  <a:schemeClr val="dk1"/>
                </a:solidFill>
                <a:latin typeface="Nunito"/>
                <a:ea typeface="Nunito"/>
                <a:cs typeface="Nunito"/>
                <a:sym typeface="Nunito"/>
              </a:rPr>
              <a:t>Moth Survey</a:t>
            </a:r>
            <a:endParaRPr sz="2000" b="1">
              <a:solidFill>
                <a:schemeClr val="dk1"/>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p:nvPr/>
        </p:nvSpPr>
        <p:spPr>
          <a:xfrm>
            <a:off x="2519900" y="2431450"/>
            <a:ext cx="1923900" cy="6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Nunito SemiBold"/>
                <a:ea typeface="Nunito SemiBold"/>
                <a:cs typeface="Nunito SemiBold"/>
                <a:sym typeface="Nunito SemiBold"/>
              </a:rPr>
              <a:t>Why Moths?</a:t>
            </a:r>
            <a:endParaRPr sz="2000">
              <a:solidFill>
                <a:schemeClr val="dk1"/>
              </a:solidFill>
              <a:latin typeface="Nunito SemiBold"/>
              <a:ea typeface="Nunito SemiBold"/>
              <a:cs typeface="Nunito SemiBold"/>
              <a:sym typeface="Nunito SemiBold"/>
            </a:endParaRPr>
          </a:p>
        </p:txBody>
      </p:sp>
      <p:pic>
        <p:nvPicPr>
          <p:cNvPr id="208" name="Google Shape;208;p30" title="chickadee-with-worm-Doug-Tallamy-275x400.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4700" y="470350"/>
            <a:ext cx="1739175" cy="2529700"/>
          </a:xfrm>
          <a:prstGeom prst="rect">
            <a:avLst/>
          </a:prstGeom>
          <a:noFill/>
          <a:ln w="9525" cap="flat" cmpd="sng">
            <a:solidFill>
              <a:schemeClr val="dk1"/>
            </a:solidFill>
            <a:prstDash val="solid"/>
            <a:round/>
            <a:headEnd type="none" w="sm" len="sm"/>
            <a:tailEnd type="none" w="sm" len="sm"/>
          </a:ln>
        </p:spPr>
      </p:pic>
      <p:pic>
        <p:nvPicPr>
          <p:cNvPr id="209" name="Google Shape;209;p30" title="5G1A0640.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867567" y="3222494"/>
            <a:ext cx="1778099" cy="1364826"/>
          </a:xfrm>
          <a:prstGeom prst="rect">
            <a:avLst/>
          </a:prstGeom>
          <a:noFill/>
          <a:ln w="9525" cap="flat" cmpd="sng">
            <a:solidFill>
              <a:schemeClr val="dk1"/>
            </a:solidFill>
            <a:prstDash val="solid"/>
            <a:round/>
            <a:headEnd type="none" w="sm" len="sm"/>
            <a:tailEnd type="none" w="sm" len="sm"/>
          </a:ln>
        </p:spPr>
      </p:pic>
      <p:pic>
        <p:nvPicPr>
          <p:cNvPr id="210" name="Google Shape;210;p30" title="Dasylophia_anguina1697087689.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37842" y="3222521"/>
            <a:ext cx="1886248" cy="1605432"/>
          </a:xfrm>
          <a:prstGeom prst="rect">
            <a:avLst/>
          </a:prstGeom>
          <a:noFill/>
          <a:ln w="9525" cap="flat" cmpd="sng">
            <a:solidFill>
              <a:schemeClr val="dk1"/>
            </a:solidFill>
            <a:prstDash val="solid"/>
            <a:round/>
            <a:headEnd type="none" w="sm" len="sm"/>
            <a:tailEnd type="none" w="sm" len="sm"/>
          </a:ln>
        </p:spPr>
      </p:pic>
      <p:pic>
        <p:nvPicPr>
          <p:cNvPr id="211" name="Google Shape;211;p30" title="Ectropis_crepuscularia1757307928.0.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837843" y="1844890"/>
            <a:ext cx="1886249" cy="1257175"/>
          </a:xfrm>
          <a:prstGeom prst="rect">
            <a:avLst/>
          </a:prstGeom>
          <a:noFill/>
          <a:ln w="9525" cap="flat" cmpd="sng">
            <a:solidFill>
              <a:schemeClr val="dk1"/>
            </a:solidFill>
            <a:prstDash val="solid"/>
            <a:round/>
            <a:headEnd type="none" w="sm" len="sm"/>
            <a:tailEnd type="none" w="sm" len="sm"/>
          </a:ln>
        </p:spPr>
      </p:pic>
      <p:sp>
        <p:nvSpPr>
          <p:cNvPr id="212" name="Google Shape;212;p30"/>
          <p:cNvSpPr txBox="1"/>
          <p:nvPr/>
        </p:nvSpPr>
        <p:spPr>
          <a:xfrm>
            <a:off x="134192" y="4664825"/>
            <a:ext cx="38721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Photos: David George, Doug Tallamy, USDA</a:t>
            </a:r>
            <a:endParaRPr>
              <a:solidFill>
                <a:srgbClr val="666666"/>
              </a:solidFill>
              <a:latin typeface="Nunito"/>
              <a:ea typeface="Nunito"/>
              <a:cs typeface="Nunito"/>
              <a:sym typeface="Nunito"/>
            </a:endParaRPr>
          </a:p>
        </p:txBody>
      </p:sp>
      <p:sp>
        <p:nvSpPr>
          <p:cNvPr id="213" name="Google Shape;213;p30"/>
          <p:cNvSpPr txBox="1"/>
          <p:nvPr/>
        </p:nvSpPr>
        <p:spPr>
          <a:xfrm>
            <a:off x="161194" y="3393250"/>
            <a:ext cx="4124100" cy="1101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Diversity</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Ecological Importance</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Ecological Indicators</a:t>
            </a:r>
            <a:endParaRPr sz="1800">
              <a:solidFill>
                <a:schemeClr val="dk2"/>
              </a:solidFill>
              <a:latin typeface="Nunito Medium"/>
              <a:ea typeface="Nunito Medium"/>
              <a:cs typeface="Nunito Medium"/>
              <a:sym typeface="Nunito Medium"/>
            </a:endParaRPr>
          </a:p>
        </p:txBody>
      </p:sp>
      <p:pic>
        <p:nvPicPr>
          <p:cNvPr id="214" name="Google Shape;214;p30" title="clear_wing_moth_liatris_spicata_lg.jp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406275" y="442750"/>
            <a:ext cx="1806245" cy="1836299"/>
          </a:xfrm>
          <a:prstGeom prst="rect">
            <a:avLst/>
          </a:prstGeom>
          <a:noFill/>
          <a:ln w="9525" cap="flat" cmpd="sng">
            <a:solidFill>
              <a:schemeClr val="dk1"/>
            </a:solidFill>
            <a:prstDash val="solid"/>
            <a:round/>
            <a:headEnd type="none" w="sm" len="sm"/>
            <a:tailEnd type="none" w="sm" len="sm"/>
          </a:ln>
        </p:spPr>
      </p:pic>
      <p:pic>
        <p:nvPicPr>
          <p:cNvPr id="215" name="Google Shape;215;p30" title="Sphingicampa_bisecta1695628977.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837842" y="333701"/>
            <a:ext cx="1886249" cy="1390736"/>
          </a:xfrm>
          <a:prstGeom prst="rect">
            <a:avLst/>
          </a:prstGeom>
          <a:noFill/>
          <a:ln w="9525" cap="flat" cmpd="sng">
            <a:solidFill>
              <a:schemeClr val="dk1"/>
            </a:solidFill>
            <a:prstDash val="solid"/>
            <a:round/>
            <a:headEnd type="none" w="sm" len="sm"/>
            <a:tailEnd type="none" w="sm" len="sm"/>
          </a:ln>
        </p:spPr>
      </p:pic>
      <p:pic>
        <p:nvPicPr>
          <p:cNvPr id="216" name="Google Shape;216;p30" title="Phobetron pithecium larva.jpe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867573" y="315537"/>
            <a:ext cx="1566669" cy="1390725"/>
          </a:xfrm>
          <a:prstGeom prst="rect">
            <a:avLst/>
          </a:prstGeom>
          <a:noFill/>
          <a:ln w="9525" cap="flat" cmpd="sng">
            <a:solidFill>
              <a:schemeClr val="dk1"/>
            </a:solidFill>
            <a:prstDash val="solid"/>
            <a:round/>
            <a:headEnd type="none" w="sm" len="sm"/>
            <a:tailEnd type="none" w="sm" len="sm"/>
          </a:ln>
        </p:spPr>
      </p:pic>
      <p:pic>
        <p:nvPicPr>
          <p:cNvPr id="217" name="Google Shape;217;p30" title="Acharia_stimulea1721632688.jpeg"/>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6867567" y="1835800"/>
            <a:ext cx="1660006" cy="1257175"/>
          </a:xfrm>
          <a:prstGeom prst="rect">
            <a:avLst/>
          </a:prstGeom>
          <a:noFill/>
          <a:ln w="9525" cap="flat" cmpd="sng">
            <a:solidFill>
              <a:schemeClr val="dk1"/>
            </a:solidFill>
            <a:prstDash val="solid"/>
            <a:round/>
            <a:headEnd type="none" w="sm" len="sm"/>
            <a:tailEnd type="none" w="sm" len="sm"/>
          </a:ln>
        </p:spPr>
      </p:pic>
      <p:pic>
        <p:nvPicPr>
          <p:cNvPr id="218" name="Google Shape;218;p30" title="logo.png"/>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6881950" y="4716852"/>
            <a:ext cx="1631251" cy="312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1" title="Apantesis placenti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1888" y="106613"/>
            <a:ext cx="2041749" cy="1584537"/>
          </a:xfrm>
          <a:prstGeom prst="rect">
            <a:avLst/>
          </a:prstGeom>
          <a:noFill/>
          <a:ln w="9525" cap="flat" cmpd="sng">
            <a:solidFill>
              <a:schemeClr val="dk1"/>
            </a:solidFill>
            <a:prstDash val="solid"/>
            <a:round/>
            <a:headEnd type="none" w="sm" len="sm"/>
            <a:tailEnd type="none" w="sm" len="sm"/>
          </a:ln>
        </p:spPr>
      </p:pic>
      <p:pic>
        <p:nvPicPr>
          <p:cNvPr id="224" name="Google Shape;224;p31" title="Dargida rubripennis.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78557" y="106613"/>
            <a:ext cx="1263904" cy="1584525"/>
          </a:xfrm>
          <a:prstGeom prst="rect">
            <a:avLst/>
          </a:prstGeom>
          <a:noFill/>
          <a:ln w="9525" cap="flat" cmpd="sng">
            <a:solidFill>
              <a:schemeClr val="dk1"/>
            </a:solidFill>
            <a:prstDash val="solid"/>
            <a:round/>
            <a:headEnd type="none" w="sm" len="sm"/>
            <a:tailEnd type="none" w="sm" len="sm"/>
          </a:ln>
        </p:spPr>
      </p:pic>
      <p:pic>
        <p:nvPicPr>
          <p:cNvPr id="225" name="Google Shape;225;p31" title="Epiblema alba.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177377" y="107913"/>
            <a:ext cx="1293445" cy="1581910"/>
          </a:xfrm>
          <a:prstGeom prst="rect">
            <a:avLst/>
          </a:prstGeom>
          <a:noFill/>
          <a:ln w="9525" cap="flat" cmpd="sng">
            <a:solidFill>
              <a:schemeClr val="dk1"/>
            </a:solidFill>
            <a:prstDash val="solid"/>
            <a:round/>
            <a:headEnd type="none" w="sm" len="sm"/>
            <a:tailEnd type="none" w="sm" len="sm"/>
          </a:ln>
        </p:spPr>
      </p:pic>
      <p:pic>
        <p:nvPicPr>
          <p:cNvPr id="226" name="Google Shape;226;p31" title="Fagitana littera.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705741" y="107913"/>
            <a:ext cx="1581914" cy="1581914"/>
          </a:xfrm>
          <a:prstGeom prst="rect">
            <a:avLst/>
          </a:prstGeom>
          <a:noFill/>
          <a:ln w="9525" cap="flat" cmpd="sng">
            <a:solidFill>
              <a:schemeClr val="dk1"/>
            </a:solidFill>
            <a:prstDash val="solid"/>
            <a:round/>
            <a:headEnd type="none" w="sm" len="sm"/>
            <a:tailEnd type="none" w="sm" len="sm"/>
          </a:ln>
        </p:spPr>
      </p:pic>
      <p:pic>
        <p:nvPicPr>
          <p:cNvPr id="227" name="Google Shape;227;p31" title="Pelochrista fratruelis.jpe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90858" y="1781462"/>
            <a:ext cx="1360446" cy="1581911"/>
          </a:xfrm>
          <a:prstGeom prst="rect">
            <a:avLst/>
          </a:prstGeom>
          <a:noFill/>
          <a:ln w="9525" cap="flat" cmpd="sng">
            <a:solidFill>
              <a:schemeClr val="dk1"/>
            </a:solidFill>
            <a:prstDash val="solid"/>
            <a:round/>
            <a:headEnd type="none" w="sm" len="sm"/>
            <a:tailEnd type="none" w="sm" len="sm"/>
          </a:ln>
        </p:spPr>
      </p:pic>
      <p:pic>
        <p:nvPicPr>
          <p:cNvPr id="228" name="Google Shape;228;p31" title="Schinia nundina.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949219" y="1781449"/>
            <a:ext cx="1376264" cy="1581914"/>
          </a:xfrm>
          <a:prstGeom prst="rect">
            <a:avLst/>
          </a:prstGeom>
          <a:noFill/>
          <a:ln w="9525" cap="flat" cmpd="sng">
            <a:solidFill>
              <a:schemeClr val="dk1"/>
            </a:solidFill>
            <a:prstDash val="solid"/>
            <a:round/>
            <a:headEnd type="none" w="sm" len="sm"/>
            <a:tailEnd type="none" w="sm" len="sm"/>
          </a:ln>
        </p:spPr>
      </p:pic>
      <p:pic>
        <p:nvPicPr>
          <p:cNvPr id="229" name="Google Shape;229;p31" title="Pygarctia abdominalis.jpe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523380" y="1781462"/>
            <a:ext cx="1581910" cy="1581910"/>
          </a:xfrm>
          <a:prstGeom prst="rect">
            <a:avLst/>
          </a:prstGeom>
          <a:noFill/>
          <a:ln w="9525" cap="flat" cmpd="sng">
            <a:solidFill>
              <a:schemeClr val="dk1"/>
            </a:solidFill>
            <a:prstDash val="solid"/>
            <a:round/>
            <a:headEnd type="none" w="sm" len="sm"/>
            <a:tailEnd type="none" w="sm" len="sm"/>
          </a:ln>
        </p:spPr>
      </p:pic>
      <p:pic>
        <p:nvPicPr>
          <p:cNvPr id="230" name="Google Shape;230;p31" title="Callopistria granitosa.jpeg"/>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7508277" y="107937"/>
            <a:ext cx="1233891" cy="1581911"/>
          </a:xfrm>
          <a:prstGeom prst="rect">
            <a:avLst/>
          </a:prstGeom>
          <a:noFill/>
          <a:ln w="9525" cap="flat" cmpd="sng">
            <a:solidFill>
              <a:schemeClr val="dk1"/>
            </a:solidFill>
            <a:prstDash val="solid"/>
            <a:round/>
            <a:headEnd type="none" w="sm" len="sm"/>
            <a:tailEnd type="none" w="sm" len="sm"/>
          </a:ln>
        </p:spPr>
      </p:pic>
      <p:pic>
        <p:nvPicPr>
          <p:cNvPr id="231" name="Google Shape;231;p31" title="Citheronia regalis.jpeg"/>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5303192" y="1781450"/>
            <a:ext cx="1882476" cy="1581913"/>
          </a:xfrm>
          <a:prstGeom prst="rect">
            <a:avLst/>
          </a:prstGeom>
          <a:noFill/>
          <a:ln w="9525" cap="flat" cmpd="sng">
            <a:solidFill>
              <a:schemeClr val="dk1"/>
            </a:solidFill>
            <a:prstDash val="solid"/>
            <a:round/>
            <a:headEnd type="none" w="sm" len="sm"/>
            <a:tailEnd type="none" w="sm" len="sm"/>
          </a:ln>
        </p:spPr>
      </p:pic>
      <p:pic>
        <p:nvPicPr>
          <p:cNvPr id="232" name="Google Shape;232;p31" title="Diastictis argyralis.jpeg"/>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7383581" y="1781438"/>
            <a:ext cx="1358585" cy="1581914"/>
          </a:xfrm>
          <a:prstGeom prst="rect">
            <a:avLst/>
          </a:prstGeom>
          <a:noFill/>
          <a:ln w="9525" cap="flat" cmpd="sng">
            <a:solidFill>
              <a:schemeClr val="dk1"/>
            </a:solidFill>
            <a:prstDash val="solid"/>
            <a:round/>
            <a:headEnd type="none" w="sm" len="sm"/>
            <a:tailEnd type="none" w="sm" len="sm"/>
          </a:ln>
        </p:spPr>
      </p:pic>
      <p:pic>
        <p:nvPicPr>
          <p:cNvPr id="233" name="Google Shape;233;p31" title="Buckleria parvulus.jpeg"/>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390864" y="3453663"/>
            <a:ext cx="2119763" cy="1581911"/>
          </a:xfrm>
          <a:prstGeom prst="rect">
            <a:avLst/>
          </a:prstGeom>
          <a:noFill/>
          <a:ln w="9525" cap="flat" cmpd="sng">
            <a:solidFill>
              <a:schemeClr val="dk1"/>
            </a:solidFill>
            <a:prstDash val="solid"/>
            <a:round/>
            <a:headEnd type="none" w="sm" len="sm"/>
            <a:tailEnd type="none" w="sm" len="sm"/>
          </a:ln>
        </p:spPr>
      </p:pic>
      <p:pic>
        <p:nvPicPr>
          <p:cNvPr id="234" name="Google Shape;234;p31" title="Actias luna.jpeg"/>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2632459" y="3453676"/>
            <a:ext cx="1716869" cy="1581900"/>
          </a:xfrm>
          <a:prstGeom prst="rect">
            <a:avLst/>
          </a:prstGeom>
          <a:noFill/>
          <a:ln w="9525" cap="flat" cmpd="sng">
            <a:solidFill>
              <a:schemeClr val="dk1"/>
            </a:solidFill>
            <a:prstDash val="solid"/>
            <a:round/>
            <a:headEnd type="none" w="sm" len="sm"/>
            <a:tailEnd type="none" w="sm" len="sm"/>
          </a:ln>
        </p:spPr>
      </p:pic>
      <p:pic>
        <p:nvPicPr>
          <p:cNvPr id="235" name="Google Shape;235;p31" title="Eacles imperialis.jpeg"/>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4461881" y="3454975"/>
            <a:ext cx="2332768" cy="1581900"/>
          </a:xfrm>
          <a:prstGeom prst="rect">
            <a:avLst/>
          </a:prstGeom>
          <a:noFill/>
          <a:ln w="9525" cap="flat" cmpd="sng">
            <a:solidFill>
              <a:schemeClr val="dk1"/>
            </a:solidFill>
            <a:prstDash val="solid"/>
            <a:round/>
            <a:headEnd type="none" w="sm" len="sm"/>
            <a:tailEnd type="none" w="sm" len="sm"/>
          </a:ln>
        </p:spPr>
      </p:pic>
      <p:pic>
        <p:nvPicPr>
          <p:cNvPr id="236" name="Google Shape;236;p31" title="Parapoynx seminealis.jpeg"/>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6916470" y="3454926"/>
            <a:ext cx="1836677" cy="158189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2" title="Apantesis placenti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1888" y="106613"/>
            <a:ext cx="2041749" cy="1584537"/>
          </a:xfrm>
          <a:prstGeom prst="rect">
            <a:avLst/>
          </a:prstGeom>
          <a:noFill/>
          <a:ln w="9525" cap="flat" cmpd="sng">
            <a:solidFill>
              <a:schemeClr val="dk1"/>
            </a:solidFill>
            <a:prstDash val="solid"/>
            <a:round/>
            <a:headEnd type="none" w="sm" len="sm"/>
            <a:tailEnd type="none" w="sm" len="sm"/>
          </a:ln>
        </p:spPr>
      </p:pic>
      <p:pic>
        <p:nvPicPr>
          <p:cNvPr id="242" name="Google Shape;242;p32" title="Dargida rubripennis.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78557" y="106613"/>
            <a:ext cx="1263904" cy="1584525"/>
          </a:xfrm>
          <a:prstGeom prst="rect">
            <a:avLst/>
          </a:prstGeom>
          <a:noFill/>
          <a:ln w="9525" cap="flat" cmpd="sng">
            <a:solidFill>
              <a:schemeClr val="dk1"/>
            </a:solidFill>
            <a:prstDash val="solid"/>
            <a:round/>
            <a:headEnd type="none" w="sm" len="sm"/>
            <a:tailEnd type="none" w="sm" len="sm"/>
          </a:ln>
        </p:spPr>
      </p:pic>
      <p:pic>
        <p:nvPicPr>
          <p:cNvPr id="243" name="Google Shape;243;p32" title="Epiblema alba.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177377" y="107913"/>
            <a:ext cx="1293445" cy="1581910"/>
          </a:xfrm>
          <a:prstGeom prst="rect">
            <a:avLst/>
          </a:prstGeom>
          <a:noFill/>
          <a:ln w="9525" cap="flat" cmpd="sng">
            <a:solidFill>
              <a:schemeClr val="dk1"/>
            </a:solidFill>
            <a:prstDash val="solid"/>
            <a:round/>
            <a:headEnd type="none" w="sm" len="sm"/>
            <a:tailEnd type="none" w="sm" len="sm"/>
          </a:ln>
        </p:spPr>
      </p:pic>
      <p:pic>
        <p:nvPicPr>
          <p:cNvPr id="244" name="Google Shape;244;p32" title="Pelochrista fratruelis.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90858" y="1781462"/>
            <a:ext cx="1360446" cy="1581911"/>
          </a:xfrm>
          <a:prstGeom prst="rect">
            <a:avLst/>
          </a:prstGeom>
          <a:noFill/>
          <a:ln w="9525" cap="flat" cmpd="sng">
            <a:solidFill>
              <a:schemeClr val="dk1"/>
            </a:solidFill>
            <a:prstDash val="solid"/>
            <a:round/>
            <a:headEnd type="none" w="sm" len="sm"/>
            <a:tailEnd type="none" w="sm" len="sm"/>
          </a:ln>
        </p:spPr>
      </p:pic>
      <p:pic>
        <p:nvPicPr>
          <p:cNvPr id="245" name="Google Shape;245;p32" title="Schinia nundina.jpe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949219" y="1781449"/>
            <a:ext cx="1376264" cy="1581914"/>
          </a:xfrm>
          <a:prstGeom prst="rect">
            <a:avLst/>
          </a:prstGeom>
          <a:noFill/>
          <a:ln w="9525" cap="flat" cmpd="sng">
            <a:solidFill>
              <a:schemeClr val="dk1"/>
            </a:solidFill>
            <a:prstDash val="solid"/>
            <a:round/>
            <a:headEnd type="none" w="sm" len="sm"/>
            <a:tailEnd type="none" w="sm" len="sm"/>
          </a:ln>
        </p:spPr>
      </p:pic>
      <p:pic>
        <p:nvPicPr>
          <p:cNvPr id="246" name="Google Shape;246;p32" title="Pygarctia abdominalis.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523380" y="1781462"/>
            <a:ext cx="1581910" cy="1581910"/>
          </a:xfrm>
          <a:prstGeom prst="rect">
            <a:avLst/>
          </a:prstGeom>
          <a:noFill/>
          <a:ln w="9525" cap="flat" cmpd="sng">
            <a:solidFill>
              <a:schemeClr val="dk1"/>
            </a:solidFill>
            <a:prstDash val="solid"/>
            <a:round/>
            <a:headEnd type="none" w="sm" len="sm"/>
            <a:tailEnd type="none" w="sm" len="sm"/>
          </a:ln>
        </p:spPr>
      </p:pic>
      <p:pic>
        <p:nvPicPr>
          <p:cNvPr id="247" name="Google Shape;247;p32" title="Buckleria parvulus.jpe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90864" y="3453663"/>
            <a:ext cx="2119763" cy="1581911"/>
          </a:xfrm>
          <a:prstGeom prst="rect">
            <a:avLst/>
          </a:prstGeom>
          <a:noFill/>
          <a:ln w="9525" cap="flat" cmpd="sng">
            <a:solidFill>
              <a:schemeClr val="dk1"/>
            </a:solidFill>
            <a:prstDash val="solid"/>
            <a:round/>
            <a:headEnd type="none" w="sm" len="sm"/>
            <a:tailEnd type="none" w="sm" len="sm"/>
          </a:ln>
        </p:spPr>
      </p:pic>
      <p:pic>
        <p:nvPicPr>
          <p:cNvPr id="248" name="Google Shape;248;p32" title="Actias luna.jpeg"/>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2632459" y="3453676"/>
            <a:ext cx="1716869" cy="1581900"/>
          </a:xfrm>
          <a:prstGeom prst="rect">
            <a:avLst/>
          </a:prstGeom>
          <a:noFill/>
          <a:ln w="9525" cap="flat" cmpd="sng">
            <a:solidFill>
              <a:schemeClr val="dk1"/>
            </a:solidFill>
            <a:prstDash val="solid"/>
            <a:round/>
            <a:headEnd type="none" w="sm" len="sm"/>
            <a:tailEnd type="none" w="sm" len="sm"/>
          </a:ln>
        </p:spPr>
      </p:pic>
      <p:sp>
        <p:nvSpPr>
          <p:cNvPr id="249" name="Google Shape;249;p32"/>
          <p:cNvSpPr txBox="1"/>
          <p:nvPr/>
        </p:nvSpPr>
        <p:spPr>
          <a:xfrm>
            <a:off x="4840403" y="3564379"/>
            <a:ext cx="2706000" cy="1088100"/>
          </a:xfrm>
          <a:prstGeom prst="rect">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rgbClr val="FFFFFF"/>
                </a:solidFill>
                <a:latin typeface="Nunito"/>
                <a:ea typeface="Nunito"/>
                <a:cs typeface="Nunito"/>
                <a:sym typeface="Nunito"/>
              </a:rPr>
              <a:t>251 new</a:t>
            </a:r>
            <a:endParaRPr sz="2600" b="1">
              <a:solidFill>
                <a:srgbClr val="FFFFFF"/>
              </a:solidFill>
              <a:latin typeface="Nunito"/>
              <a:ea typeface="Nunito"/>
              <a:cs typeface="Nunito"/>
              <a:sym typeface="Nunito"/>
            </a:endParaRPr>
          </a:p>
          <a:p>
            <a:pPr marL="0" lvl="0" indent="0" algn="ctr" rtl="0">
              <a:spcBef>
                <a:spcPts val="0"/>
              </a:spcBef>
              <a:spcAft>
                <a:spcPts val="0"/>
              </a:spcAft>
              <a:buNone/>
            </a:pPr>
            <a:r>
              <a:rPr lang="en" sz="2600" b="1">
                <a:solidFill>
                  <a:srgbClr val="FFFFFF"/>
                </a:solidFill>
                <a:latin typeface="Nunito"/>
                <a:ea typeface="Nunito"/>
                <a:cs typeface="Nunito"/>
                <a:sym typeface="Nunito"/>
              </a:rPr>
              <a:t>county records</a:t>
            </a:r>
            <a:endParaRPr sz="2600" b="1">
              <a:solidFill>
                <a:srgbClr val="FFFFFF"/>
              </a:solidFill>
              <a:latin typeface="Nunito"/>
              <a:ea typeface="Nunito"/>
              <a:cs typeface="Nunito"/>
              <a:sym typeface="Nunito"/>
            </a:endParaRPr>
          </a:p>
        </p:txBody>
      </p:sp>
      <p:sp>
        <p:nvSpPr>
          <p:cNvPr id="250" name="Google Shape;250;p32"/>
          <p:cNvSpPr txBox="1"/>
          <p:nvPr/>
        </p:nvSpPr>
        <p:spPr>
          <a:xfrm>
            <a:off x="5582036" y="2027700"/>
            <a:ext cx="2706000" cy="1088100"/>
          </a:xfrm>
          <a:prstGeom prst="rect">
            <a:avLst/>
          </a:prstGeom>
          <a:solidFill>
            <a:srgbClr val="9900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rgbClr val="FFFFFF"/>
                </a:solidFill>
                <a:latin typeface="Nunito"/>
                <a:ea typeface="Nunito"/>
                <a:cs typeface="Nunito"/>
                <a:sym typeface="Nunito"/>
              </a:rPr>
              <a:t>8 species</a:t>
            </a:r>
            <a:endParaRPr sz="2600" b="1">
              <a:solidFill>
                <a:srgbClr val="FFFFFF"/>
              </a:solidFill>
              <a:latin typeface="Nunito"/>
              <a:ea typeface="Nunito"/>
              <a:cs typeface="Nunito"/>
              <a:sym typeface="Nunito"/>
            </a:endParaRPr>
          </a:p>
          <a:p>
            <a:pPr marL="0" lvl="0" indent="0" algn="ctr" rtl="0">
              <a:spcBef>
                <a:spcPts val="0"/>
              </a:spcBef>
              <a:spcAft>
                <a:spcPts val="0"/>
              </a:spcAft>
              <a:buNone/>
            </a:pPr>
            <a:r>
              <a:rPr lang="en" sz="2600" b="1">
                <a:solidFill>
                  <a:srgbClr val="FFFFFF"/>
                </a:solidFill>
                <a:latin typeface="Nunito"/>
                <a:ea typeface="Nunito"/>
                <a:cs typeface="Nunito"/>
                <a:sym typeface="Nunito"/>
              </a:rPr>
              <a:t>new to NC</a:t>
            </a:r>
            <a:endParaRPr sz="2600" b="1">
              <a:solidFill>
                <a:srgbClr val="FFFFFF"/>
              </a:solidFill>
              <a:latin typeface="Nunito"/>
              <a:ea typeface="Nunito"/>
              <a:cs typeface="Nunito"/>
              <a:sym typeface="Nunito"/>
            </a:endParaRPr>
          </a:p>
        </p:txBody>
      </p:sp>
      <p:sp>
        <p:nvSpPr>
          <p:cNvPr id="251" name="Google Shape;251;p32"/>
          <p:cNvSpPr txBox="1"/>
          <p:nvPr/>
        </p:nvSpPr>
        <p:spPr>
          <a:xfrm>
            <a:off x="5948650" y="491021"/>
            <a:ext cx="2706000" cy="1088100"/>
          </a:xfrm>
          <a:prstGeom prst="rect">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lt1"/>
                </a:solidFill>
                <a:latin typeface="Nunito"/>
                <a:ea typeface="Nunito"/>
                <a:cs typeface="Nunito"/>
                <a:sym typeface="Nunito"/>
              </a:rPr>
              <a:t>668 total species</a:t>
            </a:r>
            <a:endParaRPr sz="2600" b="1">
              <a:solidFill>
                <a:schemeClr val="lt1"/>
              </a:solidFill>
              <a:latin typeface="Nunito"/>
              <a:ea typeface="Nunito"/>
              <a:cs typeface="Nunito"/>
              <a:sym typeface="Nunito"/>
            </a:endParaRPr>
          </a:p>
        </p:txBody>
      </p:sp>
      <p:sp>
        <p:nvSpPr>
          <p:cNvPr id="252" name="Google Shape;252;p32"/>
          <p:cNvSpPr txBox="1"/>
          <p:nvPr/>
        </p:nvSpPr>
        <p:spPr>
          <a:xfrm>
            <a:off x="4656624" y="4741675"/>
            <a:ext cx="43473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Jim Petranka, David George, Jeff Niznik</a:t>
            </a:r>
            <a:endParaRPr>
              <a:solidFill>
                <a:srgbClr val="666666"/>
              </a:solidFill>
              <a:latin typeface="Nunito"/>
              <a:ea typeface="Nunito"/>
              <a:cs typeface="Nunito"/>
              <a:sym typeface="Nunito"/>
            </a:endParaRPr>
          </a:p>
        </p:txBody>
      </p:sp>
      <p:pic>
        <p:nvPicPr>
          <p:cNvPr id="253" name="Google Shape;253;p32" title="logo.png"/>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546400" y="89175"/>
            <a:ext cx="1457525" cy="2793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3" title="Cenopis karacan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66163" y="766115"/>
            <a:ext cx="1256275" cy="1455800"/>
          </a:xfrm>
          <a:prstGeom prst="rect">
            <a:avLst/>
          </a:prstGeom>
          <a:noFill/>
          <a:ln w="9525" cap="flat" cmpd="sng">
            <a:solidFill>
              <a:schemeClr val="dk1"/>
            </a:solidFill>
            <a:prstDash val="solid"/>
            <a:round/>
            <a:headEnd type="none" w="sm" len="sm"/>
            <a:tailEnd type="none" w="sm" len="sm"/>
          </a:ln>
        </p:spPr>
      </p:pic>
      <p:sp>
        <p:nvSpPr>
          <p:cNvPr id="259" name="Google Shape;259;p33"/>
          <p:cNvSpPr txBox="1"/>
          <p:nvPr/>
        </p:nvSpPr>
        <p:spPr>
          <a:xfrm>
            <a:off x="1666100" y="2286788"/>
            <a:ext cx="1256400" cy="240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Cenopis karacana</a:t>
            </a:r>
            <a:endParaRPr sz="1000" i="1">
              <a:solidFill>
                <a:schemeClr val="dk1"/>
              </a:solidFill>
              <a:latin typeface="Nunito Medium"/>
              <a:ea typeface="Nunito Medium"/>
              <a:cs typeface="Nunito Medium"/>
              <a:sym typeface="Nunito Medium"/>
            </a:endParaRPr>
          </a:p>
        </p:txBody>
      </p:sp>
      <p:pic>
        <p:nvPicPr>
          <p:cNvPr id="260" name="Google Shape;260;p33" title="Chionodes emptor.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30466" y="766115"/>
            <a:ext cx="1091451" cy="1455800"/>
          </a:xfrm>
          <a:prstGeom prst="rect">
            <a:avLst/>
          </a:prstGeom>
          <a:noFill/>
          <a:ln w="9525" cap="flat" cmpd="sng">
            <a:solidFill>
              <a:schemeClr val="dk1"/>
            </a:solidFill>
            <a:prstDash val="solid"/>
            <a:round/>
            <a:headEnd type="none" w="sm" len="sm"/>
            <a:tailEnd type="none" w="sm" len="sm"/>
          </a:ln>
        </p:spPr>
      </p:pic>
      <p:sp>
        <p:nvSpPr>
          <p:cNvPr id="261" name="Google Shape;261;p33"/>
          <p:cNvSpPr txBox="1"/>
          <p:nvPr/>
        </p:nvSpPr>
        <p:spPr>
          <a:xfrm>
            <a:off x="3230475" y="2286798"/>
            <a:ext cx="1091400" cy="379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Chionodes emptor</a:t>
            </a:r>
            <a:endParaRPr sz="1000" i="1">
              <a:solidFill>
                <a:schemeClr val="dk1"/>
              </a:solidFill>
              <a:latin typeface="Nunito Medium"/>
              <a:ea typeface="Nunito Medium"/>
              <a:cs typeface="Nunito Medium"/>
              <a:sym typeface="Nunito Medium"/>
            </a:endParaRPr>
          </a:p>
        </p:txBody>
      </p:sp>
      <p:pic>
        <p:nvPicPr>
          <p:cNvPr id="262" name="Google Shape;262;p33" title="Hellinsia citrites adult.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87882" y="766115"/>
            <a:ext cx="1455801" cy="1455801"/>
          </a:xfrm>
          <a:prstGeom prst="rect">
            <a:avLst/>
          </a:prstGeom>
          <a:noFill/>
          <a:ln w="9525" cap="flat" cmpd="sng">
            <a:solidFill>
              <a:schemeClr val="dk1"/>
            </a:solidFill>
            <a:prstDash val="solid"/>
            <a:round/>
            <a:headEnd type="none" w="sm" len="sm"/>
            <a:tailEnd type="none" w="sm" len="sm"/>
          </a:ln>
        </p:spPr>
      </p:pic>
      <p:sp>
        <p:nvSpPr>
          <p:cNvPr id="263" name="Google Shape;263;p33"/>
          <p:cNvSpPr txBox="1"/>
          <p:nvPr/>
        </p:nvSpPr>
        <p:spPr>
          <a:xfrm>
            <a:off x="4587827" y="2286778"/>
            <a:ext cx="1455900" cy="240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Hellinsia citrites</a:t>
            </a:r>
            <a:endParaRPr sz="1000" i="1">
              <a:solidFill>
                <a:schemeClr val="dk1"/>
              </a:solidFill>
              <a:latin typeface="Nunito Medium"/>
              <a:ea typeface="Nunito Medium"/>
              <a:cs typeface="Nunito Medium"/>
              <a:sym typeface="Nunito Medium"/>
            </a:endParaRPr>
          </a:p>
        </p:txBody>
      </p:sp>
      <p:pic>
        <p:nvPicPr>
          <p:cNvPr id="264" name="Google Shape;264;p33" title="Isophrictis new species 1.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309659" y="766115"/>
            <a:ext cx="1167585" cy="1455800"/>
          </a:xfrm>
          <a:prstGeom prst="rect">
            <a:avLst/>
          </a:prstGeom>
          <a:noFill/>
          <a:ln w="9525" cap="flat" cmpd="sng">
            <a:solidFill>
              <a:schemeClr val="dk1"/>
            </a:solidFill>
            <a:prstDash val="solid"/>
            <a:round/>
            <a:headEnd type="none" w="sm" len="sm"/>
            <a:tailEnd type="none" w="sm" len="sm"/>
          </a:ln>
        </p:spPr>
      </p:pic>
      <p:sp>
        <p:nvSpPr>
          <p:cNvPr id="265" name="Google Shape;265;p33"/>
          <p:cNvSpPr txBox="1"/>
          <p:nvPr/>
        </p:nvSpPr>
        <p:spPr>
          <a:xfrm>
            <a:off x="6309650" y="2286792"/>
            <a:ext cx="1167600" cy="379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Isophrictis </a:t>
            </a:r>
            <a:r>
              <a:rPr lang="en" sz="1000">
                <a:solidFill>
                  <a:schemeClr val="dk1"/>
                </a:solidFill>
                <a:latin typeface="Nunito Medium"/>
                <a:ea typeface="Nunito Medium"/>
                <a:cs typeface="Nunito Medium"/>
                <a:sym typeface="Nunito Medium"/>
              </a:rPr>
              <a:t>n. sp. 1</a:t>
            </a:r>
            <a:endParaRPr sz="1000">
              <a:solidFill>
                <a:schemeClr val="dk1"/>
              </a:solidFill>
              <a:latin typeface="Nunito Medium"/>
              <a:ea typeface="Nunito Medium"/>
              <a:cs typeface="Nunito Medium"/>
              <a:sym typeface="Nunito Medium"/>
            </a:endParaRPr>
          </a:p>
        </p:txBody>
      </p:sp>
      <p:pic>
        <p:nvPicPr>
          <p:cNvPr id="266" name="Google Shape;266;p33" title="Lesmone hinna.jpe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666106" y="2772765"/>
            <a:ext cx="1798058" cy="1455799"/>
          </a:xfrm>
          <a:prstGeom prst="rect">
            <a:avLst/>
          </a:prstGeom>
          <a:noFill/>
          <a:ln w="9525" cap="flat" cmpd="sng">
            <a:solidFill>
              <a:schemeClr val="dk1"/>
            </a:solidFill>
            <a:prstDash val="solid"/>
            <a:round/>
            <a:headEnd type="none" w="sm" len="sm"/>
            <a:tailEnd type="none" w="sm" len="sm"/>
          </a:ln>
        </p:spPr>
      </p:pic>
      <p:sp>
        <p:nvSpPr>
          <p:cNvPr id="267" name="Google Shape;267;p33"/>
          <p:cNvSpPr txBox="1"/>
          <p:nvPr/>
        </p:nvSpPr>
        <p:spPr>
          <a:xfrm>
            <a:off x="1666163" y="4293428"/>
            <a:ext cx="1798200" cy="240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Lesmone hinna</a:t>
            </a:r>
            <a:endParaRPr sz="1000" i="1">
              <a:solidFill>
                <a:schemeClr val="dk1"/>
              </a:solidFill>
              <a:latin typeface="Nunito Medium"/>
              <a:ea typeface="Nunito Medium"/>
              <a:cs typeface="Nunito Medium"/>
              <a:sym typeface="Nunito Medium"/>
            </a:endParaRPr>
          </a:p>
        </p:txBody>
      </p:sp>
      <p:pic>
        <p:nvPicPr>
          <p:cNvPr id="268" name="Google Shape;268;p33" title="Nepotula secura.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617493" y="2772765"/>
            <a:ext cx="1116019" cy="1455800"/>
          </a:xfrm>
          <a:prstGeom prst="rect">
            <a:avLst/>
          </a:prstGeom>
          <a:noFill/>
          <a:ln w="9525" cap="flat" cmpd="sng">
            <a:solidFill>
              <a:schemeClr val="dk1"/>
            </a:solidFill>
            <a:prstDash val="solid"/>
            <a:round/>
            <a:headEnd type="none" w="sm" len="sm"/>
            <a:tailEnd type="none" w="sm" len="sm"/>
          </a:ln>
        </p:spPr>
      </p:pic>
      <p:sp>
        <p:nvSpPr>
          <p:cNvPr id="269" name="Google Shape;269;p33"/>
          <p:cNvSpPr txBox="1"/>
          <p:nvPr/>
        </p:nvSpPr>
        <p:spPr>
          <a:xfrm>
            <a:off x="3617500" y="4293448"/>
            <a:ext cx="1116000" cy="379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Nepotula secura</a:t>
            </a:r>
            <a:endParaRPr sz="1000" i="1">
              <a:solidFill>
                <a:schemeClr val="dk1"/>
              </a:solidFill>
              <a:latin typeface="Nunito Medium"/>
              <a:ea typeface="Nunito Medium"/>
              <a:cs typeface="Nunito Medium"/>
              <a:sym typeface="Nunito Medium"/>
            </a:endParaRPr>
          </a:p>
        </p:txBody>
      </p:sp>
      <p:pic>
        <p:nvPicPr>
          <p:cNvPr id="270" name="Google Shape;270;p33" title="Pelochrista argentifurcatana.jpe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886838" y="2772765"/>
            <a:ext cx="1130489" cy="1455799"/>
          </a:xfrm>
          <a:prstGeom prst="rect">
            <a:avLst/>
          </a:prstGeom>
          <a:noFill/>
          <a:ln w="9525" cap="flat" cmpd="sng">
            <a:solidFill>
              <a:schemeClr val="dk1"/>
            </a:solidFill>
            <a:prstDash val="solid"/>
            <a:round/>
            <a:headEnd type="none" w="sm" len="sm"/>
            <a:tailEnd type="none" w="sm" len="sm"/>
          </a:ln>
        </p:spPr>
      </p:pic>
      <p:sp>
        <p:nvSpPr>
          <p:cNvPr id="271" name="Google Shape;271;p33"/>
          <p:cNvSpPr txBox="1"/>
          <p:nvPr/>
        </p:nvSpPr>
        <p:spPr>
          <a:xfrm>
            <a:off x="4886613" y="4293428"/>
            <a:ext cx="1130400" cy="379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Pelochrista argentifurcatana</a:t>
            </a:r>
            <a:endParaRPr sz="1000" i="1">
              <a:solidFill>
                <a:schemeClr val="dk1"/>
              </a:solidFill>
              <a:latin typeface="Nunito Medium"/>
              <a:ea typeface="Nunito Medium"/>
              <a:cs typeface="Nunito Medium"/>
              <a:sym typeface="Nunito Medium"/>
            </a:endParaRPr>
          </a:p>
        </p:txBody>
      </p:sp>
      <p:pic>
        <p:nvPicPr>
          <p:cNvPr id="272" name="Google Shape;272;p33" title="Walshia new species nr. elegans.jpeg"/>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6170656" y="2772765"/>
            <a:ext cx="1307235" cy="1455800"/>
          </a:xfrm>
          <a:prstGeom prst="rect">
            <a:avLst/>
          </a:prstGeom>
          <a:noFill/>
          <a:ln w="9525" cap="flat" cmpd="sng">
            <a:solidFill>
              <a:schemeClr val="dk1"/>
            </a:solidFill>
            <a:prstDash val="solid"/>
            <a:round/>
            <a:headEnd type="none" w="sm" len="sm"/>
            <a:tailEnd type="none" w="sm" len="sm"/>
          </a:ln>
        </p:spPr>
      </p:pic>
      <p:sp>
        <p:nvSpPr>
          <p:cNvPr id="273" name="Google Shape;273;p33"/>
          <p:cNvSpPr txBox="1"/>
          <p:nvPr/>
        </p:nvSpPr>
        <p:spPr>
          <a:xfrm>
            <a:off x="6170138" y="4293428"/>
            <a:ext cx="1307100" cy="379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i="1">
                <a:solidFill>
                  <a:schemeClr val="dk1"/>
                </a:solidFill>
                <a:latin typeface="Nunito Medium"/>
                <a:ea typeface="Nunito Medium"/>
                <a:cs typeface="Nunito Medium"/>
                <a:sym typeface="Nunito Medium"/>
              </a:rPr>
              <a:t>Walshia</a:t>
            </a:r>
            <a:r>
              <a:rPr lang="en" sz="1000">
                <a:solidFill>
                  <a:schemeClr val="dk1"/>
                </a:solidFill>
                <a:latin typeface="Nunito Medium"/>
                <a:ea typeface="Nunito Medium"/>
                <a:cs typeface="Nunito Medium"/>
                <a:sym typeface="Nunito Medium"/>
              </a:rPr>
              <a:t> n. sp.  near </a:t>
            </a:r>
            <a:r>
              <a:rPr lang="en" sz="1000" i="1">
                <a:solidFill>
                  <a:schemeClr val="dk1"/>
                </a:solidFill>
                <a:latin typeface="Nunito Medium"/>
                <a:ea typeface="Nunito Medium"/>
                <a:cs typeface="Nunito Medium"/>
                <a:sym typeface="Nunito Medium"/>
              </a:rPr>
              <a:t>elegans</a:t>
            </a:r>
            <a:endParaRPr sz="1000" i="1">
              <a:solidFill>
                <a:schemeClr val="dk1"/>
              </a:solidFill>
              <a:latin typeface="Nunito Medium"/>
              <a:ea typeface="Nunito Medium"/>
              <a:cs typeface="Nunito Medium"/>
              <a:sym typeface="Nunito Medium"/>
            </a:endParaRPr>
          </a:p>
        </p:txBody>
      </p:sp>
      <p:sp>
        <p:nvSpPr>
          <p:cNvPr id="274" name="Google Shape;274;p33"/>
          <p:cNvSpPr txBox="1"/>
          <p:nvPr/>
        </p:nvSpPr>
        <p:spPr>
          <a:xfrm>
            <a:off x="1666350" y="198313"/>
            <a:ext cx="5811300" cy="48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latin typeface="Nunito"/>
                <a:ea typeface="Nunito"/>
                <a:cs typeface="Nunito"/>
                <a:sym typeface="Nunito"/>
              </a:rPr>
              <a:t>State Record Species</a:t>
            </a:r>
            <a:endParaRPr sz="2000" b="1">
              <a:solidFill>
                <a:schemeClr val="dk1"/>
              </a:solidFill>
              <a:latin typeface="Nunito"/>
              <a:ea typeface="Nunito"/>
              <a:cs typeface="Nunito"/>
              <a:sym typeface="Nunito"/>
            </a:endParaRPr>
          </a:p>
        </p:txBody>
      </p:sp>
      <p:sp>
        <p:nvSpPr>
          <p:cNvPr id="275" name="Google Shape;275;p33"/>
          <p:cNvSpPr txBox="1"/>
          <p:nvPr/>
        </p:nvSpPr>
        <p:spPr>
          <a:xfrm>
            <a:off x="4656624" y="4741675"/>
            <a:ext cx="43473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Jim Petranka, David George, Jeff Niznik</a:t>
            </a:r>
            <a:endParaRPr>
              <a:solidFill>
                <a:srgbClr val="666666"/>
              </a:solidFill>
              <a:latin typeface="Nunito"/>
              <a:ea typeface="Nunito"/>
              <a:cs typeface="Nunito"/>
              <a:sym typeface="Nunito"/>
            </a:endParaRPr>
          </a:p>
        </p:txBody>
      </p:sp>
      <p:pic>
        <p:nvPicPr>
          <p:cNvPr id="276" name="Google Shape;276;p33" title="logo.png"/>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113925" y="4719430"/>
            <a:ext cx="1631251" cy="312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4" title="Schinia grandimedia range.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56325" y="816615"/>
            <a:ext cx="3462099" cy="1466875"/>
          </a:xfrm>
          <a:prstGeom prst="rect">
            <a:avLst/>
          </a:prstGeom>
          <a:noFill/>
          <a:ln>
            <a:noFill/>
          </a:ln>
        </p:spPr>
      </p:pic>
      <p:pic>
        <p:nvPicPr>
          <p:cNvPr id="282" name="Google Shape;282;p34" title="Schinia grandimedia adult.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6000" y="268786"/>
            <a:ext cx="3956851" cy="3026375"/>
          </a:xfrm>
          <a:prstGeom prst="rect">
            <a:avLst/>
          </a:prstGeom>
          <a:noFill/>
          <a:ln w="9525" cap="flat" cmpd="sng">
            <a:solidFill>
              <a:schemeClr val="dk1"/>
            </a:solidFill>
            <a:prstDash val="solid"/>
            <a:round/>
            <a:headEnd type="none" w="sm" len="sm"/>
            <a:tailEnd type="none" w="sm" len="sm"/>
          </a:ln>
        </p:spPr>
      </p:pic>
      <p:sp>
        <p:nvSpPr>
          <p:cNvPr id="283" name="Google Shape;283;p34"/>
          <p:cNvSpPr txBox="1"/>
          <p:nvPr/>
        </p:nvSpPr>
        <p:spPr>
          <a:xfrm>
            <a:off x="5550225" y="137050"/>
            <a:ext cx="3084000" cy="6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i="1">
                <a:solidFill>
                  <a:schemeClr val="dk1"/>
                </a:solidFill>
                <a:latin typeface="Nunito Medium"/>
                <a:ea typeface="Nunito Medium"/>
                <a:cs typeface="Nunito Medium"/>
                <a:sym typeface="Nunito Medium"/>
              </a:rPr>
              <a:t>Schinia grandimedia</a:t>
            </a:r>
            <a:endParaRPr sz="17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500">
                <a:solidFill>
                  <a:srgbClr val="434343"/>
                </a:solidFill>
                <a:latin typeface="Nunito Medium"/>
                <a:ea typeface="Nunito Medium"/>
                <a:cs typeface="Nunito Medium"/>
                <a:sym typeface="Nunito Medium"/>
              </a:rPr>
              <a:t>False Boneset Borer Moth</a:t>
            </a:r>
            <a:endParaRPr sz="1500">
              <a:solidFill>
                <a:srgbClr val="434343"/>
              </a:solidFill>
              <a:latin typeface="Nunito Medium"/>
              <a:ea typeface="Nunito Medium"/>
              <a:cs typeface="Nunito Medium"/>
              <a:sym typeface="Nunito Medium"/>
            </a:endParaRPr>
          </a:p>
        </p:txBody>
      </p:sp>
      <p:pic>
        <p:nvPicPr>
          <p:cNvPr id="284" name="Google Shape;284;p34" title="Schinia grandimedia full range.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550280" y="2377919"/>
            <a:ext cx="3083900" cy="2398575"/>
          </a:xfrm>
          <a:prstGeom prst="rect">
            <a:avLst/>
          </a:prstGeom>
          <a:noFill/>
          <a:ln w="9525" cap="flat" cmpd="sng">
            <a:solidFill>
              <a:schemeClr val="dk1"/>
            </a:solidFill>
            <a:prstDash val="solid"/>
            <a:round/>
            <a:headEnd type="none" w="sm" len="sm"/>
            <a:tailEnd type="none" w="sm" len="sm"/>
          </a:ln>
        </p:spPr>
      </p:pic>
      <p:sp>
        <p:nvSpPr>
          <p:cNvPr id="285" name="Google Shape;285;p34"/>
          <p:cNvSpPr txBox="1"/>
          <p:nvPr/>
        </p:nvSpPr>
        <p:spPr>
          <a:xfrm>
            <a:off x="5545380" y="4821046"/>
            <a:ext cx="3084000" cy="18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latin typeface="Nunito"/>
                <a:ea typeface="Nunito"/>
                <a:cs typeface="Nunito"/>
                <a:sym typeface="Nunito"/>
              </a:rPr>
              <a:t>Moth Photographers Group</a:t>
            </a:r>
            <a:endParaRPr sz="1200">
              <a:solidFill>
                <a:schemeClr val="dk2"/>
              </a:solidFill>
              <a:latin typeface="Nunito"/>
              <a:ea typeface="Nunito"/>
              <a:cs typeface="Nunito"/>
              <a:sym typeface="Nunito"/>
            </a:endParaRPr>
          </a:p>
        </p:txBody>
      </p:sp>
      <p:sp>
        <p:nvSpPr>
          <p:cNvPr id="286" name="Google Shape;286;p34"/>
          <p:cNvSpPr txBox="1"/>
          <p:nvPr/>
        </p:nvSpPr>
        <p:spPr>
          <a:xfrm>
            <a:off x="296550" y="3395407"/>
            <a:ext cx="4939500" cy="12306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Nunito Medium"/>
              <a:buChar char="-"/>
            </a:pPr>
            <a:r>
              <a:rPr lang="en" sz="1700">
                <a:solidFill>
                  <a:schemeClr val="dk1"/>
                </a:solidFill>
                <a:latin typeface="Nunito Medium"/>
                <a:ea typeface="Nunito Medium"/>
                <a:cs typeface="Nunito Medium"/>
                <a:sym typeface="Nunito Medium"/>
              </a:rPr>
              <a:t>State Rank: S2S3</a:t>
            </a:r>
            <a:endParaRPr sz="1700">
              <a:solidFill>
                <a:schemeClr val="dk1"/>
              </a:solidFill>
              <a:latin typeface="Nunito Medium"/>
              <a:ea typeface="Nunito Medium"/>
              <a:cs typeface="Nunito Medium"/>
              <a:sym typeface="Nunito Medium"/>
            </a:endParaRPr>
          </a:p>
          <a:p>
            <a:pPr marL="457200" lvl="0" indent="-336550" algn="l" rtl="0">
              <a:spcBef>
                <a:spcPts val="0"/>
              </a:spcBef>
              <a:spcAft>
                <a:spcPts val="0"/>
              </a:spcAft>
              <a:buClr>
                <a:schemeClr val="dk1"/>
              </a:buClr>
              <a:buSzPts val="1700"/>
              <a:buFont typeface="Nunito Medium"/>
              <a:buChar char="-"/>
            </a:pPr>
            <a:r>
              <a:rPr lang="en" sz="1700">
                <a:solidFill>
                  <a:schemeClr val="dk1"/>
                </a:solidFill>
                <a:latin typeface="Nunito Medium"/>
                <a:ea typeface="Nunito Medium"/>
                <a:cs typeface="Nunito Medium"/>
                <a:sym typeface="Nunito Medium"/>
              </a:rPr>
              <a:t>Major disjunct from Midwest populations</a:t>
            </a:r>
            <a:endParaRPr sz="1700">
              <a:solidFill>
                <a:schemeClr val="dk1"/>
              </a:solidFill>
              <a:latin typeface="Nunito Medium"/>
              <a:ea typeface="Nunito Medium"/>
              <a:cs typeface="Nunito Medium"/>
              <a:sym typeface="Nunito Medium"/>
            </a:endParaRPr>
          </a:p>
          <a:p>
            <a:pPr marL="457200" lvl="0" indent="-336550" algn="l" rtl="0">
              <a:spcBef>
                <a:spcPts val="0"/>
              </a:spcBef>
              <a:spcAft>
                <a:spcPts val="0"/>
              </a:spcAft>
              <a:buClr>
                <a:schemeClr val="dk1"/>
              </a:buClr>
              <a:buSzPts val="1700"/>
              <a:buFont typeface="Nunito Medium"/>
              <a:buChar char="-"/>
            </a:pPr>
            <a:r>
              <a:rPr lang="en" sz="1700">
                <a:solidFill>
                  <a:schemeClr val="dk1"/>
                </a:solidFill>
                <a:latin typeface="Nunito Medium"/>
                <a:ea typeface="Nunito Medium"/>
                <a:cs typeface="Nunito Medium"/>
                <a:sym typeface="Nunito Medium"/>
              </a:rPr>
              <a:t>Very rare habitat and host plant specialist restricted to just 3 counties in NC Sandhills.</a:t>
            </a:r>
            <a:endParaRPr sz="1700">
              <a:solidFill>
                <a:schemeClr val="dk1"/>
              </a:solidFill>
              <a:latin typeface="Nunito Medium"/>
              <a:ea typeface="Nunito Medium"/>
              <a:cs typeface="Nunito Medium"/>
              <a:sym typeface="Nunito Medium"/>
            </a:endParaRPr>
          </a:p>
        </p:txBody>
      </p:sp>
      <p:sp>
        <p:nvSpPr>
          <p:cNvPr id="287" name="Google Shape;287;p34"/>
          <p:cNvSpPr txBox="1"/>
          <p:nvPr/>
        </p:nvSpPr>
        <p:spPr>
          <a:xfrm>
            <a:off x="250150" y="4665650"/>
            <a:ext cx="20655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 Jim Petranka</a:t>
            </a:r>
            <a:endParaRPr>
              <a:solidFill>
                <a:srgbClr val="666666"/>
              </a:solidFill>
              <a:latin typeface="Nunito"/>
              <a:ea typeface="Nunito"/>
              <a:cs typeface="Nunito"/>
              <a:sym typeface="Nunito"/>
            </a:endParaRPr>
          </a:p>
        </p:txBody>
      </p:sp>
      <p:pic>
        <p:nvPicPr>
          <p:cNvPr id="288" name="Google Shape;288;p34" title="logo.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581516" y="4698650"/>
            <a:ext cx="1532508" cy="293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5" title="Schinia grandimedia larva on Brickelli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05750" y="281032"/>
            <a:ext cx="3265874" cy="3962400"/>
          </a:xfrm>
          <a:prstGeom prst="rect">
            <a:avLst/>
          </a:prstGeom>
          <a:noFill/>
          <a:ln w="9525" cap="flat" cmpd="sng">
            <a:solidFill>
              <a:schemeClr val="dk1"/>
            </a:solidFill>
            <a:prstDash val="solid"/>
            <a:round/>
            <a:headEnd type="none" w="sm" len="sm"/>
            <a:tailEnd type="none" w="sm" len="sm"/>
          </a:ln>
        </p:spPr>
      </p:pic>
      <p:pic>
        <p:nvPicPr>
          <p:cNvPr id="294" name="Google Shape;294;p35" title="Brickellia eupatorioides.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47775" y="281032"/>
            <a:ext cx="3190432" cy="3962399"/>
          </a:xfrm>
          <a:prstGeom prst="rect">
            <a:avLst/>
          </a:prstGeom>
          <a:noFill/>
          <a:ln w="9525" cap="flat" cmpd="sng">
            <a:solidFill>
              <a:schemeClr val="dk1"/>
            </a:solidFill>
            <a:prstDash val="solid"/>
            <a:round/>
            <a:headEnd type="none" w="sm" len="sm"/>
            <a:tailEnd type="none" w="sm" len="sm"/>
          </a:ln>
        </p:spPr>
      </p:pic>
      <p:sp>
        <p:nvSpPr>
          <p:cNvPr id="295" name="Google Shape;295;p35"/>
          <p:cNvSpPr txBox="1"/>
          <p:nvPr/>
        </p:nvSpPr>
        <p:spPr>
          <a:xfrm>
            <a:off x="4847738" y="4243432"/>
            <a:ext cx="31905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solidFill>
                  <a:schemeClr val="dk1"/>
                </a:solidFill>
                <a:latin typeface="Nunito Medium"/>
                <a:ea typeface="Nunito Medium"/>
                <a:cs typeface="Nunito Medium"/>
                <a:sym typeface="Nunito Medium"/>
              </a:rPr>
              <a:t>Brickellia eupatorioides</a:t>
            </a:r>
            <a:endParaRPr sz="16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500">
                <a:solidFill>
                  <a:srgbClr val="434343"/>
                </a:solidFill>
                <a:latin typeface="Nunito Medium"/>
                <a:ea typeface="Nunito Medium"/>
                <a:cs typeface="Nunito Medium"/>
                <a:sym typeface="Nunito Medium"/>
              </a:rPr>
              <a:t>False Boneset</a:t>
            </a:r>
            <a:endParaRPr sz="1500">
              <a:solidFill>
                <a:srgbClr val="434343"/>
              </a:solidFill>
              <a:latin typeface="Nunito Medium"/>
              <a:ea typeface="Nunito Medium"/>
              <a:cs typeface="Nunito Medium"/>
              <a:sym typeface="Nunito Medium"/>
            </a:endParaRPr>
          </a:p>
        </p:txBody>
      </p:sp>
      <p:sp>
        <p:nvSpPr>
          <p:cNvPr id="296" name="Google Shape;296;p35"/>
          <p:cNvSpPr txBox="1"/>
          <p:nvPr/>
        </p:nvSpPr>
        <p:spPr>
          <a:xfrm>
            <a:off x="194600" y="4691652"/>
            <a:ext cx="38739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Photos: Jim Petranka, Bruce Sorrie</a:t>
            </a:r>
            <a:endParaRPr>
              <a:solidFill>
                <a:srgbClr val="666666"/>
              </a:solidFill>
              <a:latin typeface="Nunito"/>
              <a:ea typeface="Nunito"/>
              <a:cs typeface="Nunito"/>
              <a:sym typeface="Nunito"/>
            </a:endParaRPr>
          </a:p>
        </p:txBody>
      </p:sp>
      <p:sp>
        <p:nvSpPr>
          <p:cNvPr id="297" name="Google Shape;297;p35"/>
          <p:cNvSpPr txBox="1"/>
          <p:nvPr/>
        </p:nvSpPr>
        <p:spPr>
          <a:xfrm>
            <a:off x="1105750" y="4243432"/>
            <a:ext cx="32658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latin typeface="Nunito Medium"/>
                <a:ea typeface="Nunito Medium"/>
                <a:cs typeface="Nunito Medium"/>
                <a:sym typeface="Nunito Medium"/>
              </a:rPr>
              <a:t>Schinia grandimedia</a:t>
            </a:r>
            <a:endParaRPr sz="1500" i="1">
              <a:latin typeface="Nunito Medium"/>
              <a:ea typeface="Nunito Medium"/>
              <a:cs typeface="Nunito Medium"/>
              <a:sym typeface="Nunito Medium"/>
            </a:endParaRPr>
          </a:p>
        </p:txBody>
      </p:sp>
      <p:pic>
        <p:nvPicPr>
          <p:cNvPr id="298" name="Google Shape;298;p35"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56375" y="4705727"/>
            <a:ext cx="1631251" cy="31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title="Screen Shot 2025-11-15 at 2.03.32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6113" y="152400"/>
            <a:ext cx="8451767" cy="483870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6" title="Exyra semicrocea adult.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09870" y="439700"/>
            <a:ext cx="3063434" cy="3169049"/>
          </a:xfrm>
          <a:prstGeom prst="rect">
            <a:avLst/>
          </a:prstGeom>
          <a:noFill/>
          <a:ln w="9525" cap="flat" cmpd="sng">
            <a:solidFill>
              <a:schemeClr val="dk1"/>
            </a:solidFill>
            <a:prstDash val="solid"/>
            <a:round/>
            <a:headEnd type="none" w="sm" len="sm"/>
            <a:tailEnd type="none" w="sm" len="sm"/>
          </a:ln>
        </p:spPr>
      </p:pic>
      <p:sp>
        <p:nvSpPr>
          <p:cNvPr id="304" name="Google Shape;304;p36"/>
          <p:cNvSpPr txBox="1"/>
          <p:nvPr/>
        </p:nvSpPr>
        <p:spPr>
          <a:xfrm>
            <a:off x="309920" y="3608750"/>
            <a:ext cx="3063300" cy="7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Nunito Medium"/>
                <a:ea typeface="Nunito Medium"/>
                <a:cs typeface="Nunito Medium"/>
                <a:sym typeface="Nunito Medium"/>
              </a:rPr>
              <a:t>Exyra semicrocea</a:t>
            </a:r>
            <a:endParaRPr sz="18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500">
                <a:solidFill>
                  <a:srgbClr val="434343"/>
                </a:solidFill>
                <a:latin typeface="Nunito Medium"/>
                <a:ea typeface="Nunito Medium"/>
                <a:cs typeface="Nunito Medium"/>
                <a:sym typeface="Nunito Medium"/>
              </a:rPr>
              <a:t>Pitcher Plant Mining Moth</a:t>
            </a:r>
            <a:endParaRPr sz="1500">
              <a:solidFill>
                <a:srgbClr val="434343"/>
              </a:solidFill>
              <a:latin typeface="Nunito Medium"/>
              <a:ea typeface="Nunito Medium"/>
              <a:cs typeface="Nunito Medium"/>
              <a:sym typeface="Nunito Medium"/>
            </a:endParaRPr>
          </a:p>
        </p:txBody>
      </p:sp>
      <p:sp>
        <p:nvSpPr>
          <p:cNvPr id="305" name="Google Shape;305;p36"/>
          <p:cNvSpPr txBox="1"/>
          <p:nvPr/>
        </p:nvSpPr>
        <p:spPr>
          <a:xfrm>
            <a:off x="310145" y="4665650"/>
            <a:ext cx="27948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 David George</a:t>
            </a:r>
            <a:endParaRPr>
              <a:solidFill>
                <a:srgbClr val="666666"/>
              </a:solidFill>
              <a:latin typeface="Nunito"/>
              <a:ea typeface="Nunito"/>
              <a:cs typeface="Nunito"/>
              <a:sym typeface="Nunito"/>
            </a:endParaRPr>
          </a:p>
        </p:txBody>
      </p:sp>
      <p:pic>
        <p:nvPicPr>
          <p:cNvPr id="306" name="Google Shape;306;p36" title="Exyra semicrocea range.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46050" y="421165"/>
            <a:ext cx="4485499" cy="1900450"/>
          </a:xfrm>
          <a:prstGeom prst="rect">
            <a:avLst/>
          </a:prstGeom>
          <a:noFill/>
          <a:ln>
            <a:noFill/>
          </a:ln>
        </p:spPr>
      </p:pic>
      <p:sp>
        <p:nvSpPr>
          <p:cNvPr id="307" name="Google Shape;307;p36"/>
          <p:cNvSpPr txBox="1"/>
          <p:nvPr/>
        </p:nvSpPr>
        <p:spPr>
          <a:xfrm>
            <a:off x="3846050" y="2465918"/>
            <a:ext cx="4485600" cy="2242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State Rank: S2S3</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Host plant specialist feeds only on pitcher plant (</a:t>
            </a:r>
            <a:r>
              <a:rPr lang="en" sz="1800" i="1">
                <a:solidFill>
                  <a:schemeClr val="dk1"/>
                </a:solidFill>
                <a:latin typeface="Nunito"/>
                <a:ea typeface="Nunito"/>
                <a:cs typeface="Nunito"/>
                <a:sym typeface="Nunito"/>
              </a:rPr>
              <a:t>Sarracenia</a:t>
            </a:r>
            <a:r>
              <a:rPr lang="en" sz="1800">
                <a:solidFill>
                  <a:schemeClr val="dk1"/>
                </a:solidFill>
                <a:latin typeface="Nunito"/>
                <a:ea typeface="Nunito"/>
                <a:cs typeface="Nunito"/>
                <a:sym typeface="Nunito"/>
              </a:rPr>
              <a:t>) species</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Found in Sandhill Seeps and coastal peatlands</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At western extreme of range in NC</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First record from Richmond County since at least 1938</a:t>
            </a:r>
            <a:endParaRPr sz="1800">
              <a:solidFill>
                <a:schemeClr val="dk1"/>
              </a:solidFill>
              <a:latin typeface="Nunito"/>
              <a:ea typeface="Nunito"/>
              <a:cs typeface="Nunito"/>
              <a:sym typeface="Nunito"/>
            </a:endParaRPr>
          </a:p>
          <a:p>
            <a:pPr marL="0" lvl="0" indent="0" algn="l" rtl="0">
              <a:spcBef>
                <a:spcPts val="0"/>
              </a:spcBef>
              <a:spcAft>
                <a:spcPts val="0"/>
              </a:spcAft>
              <a:buNone/>
            </a:pPr>
            <a:endParaRPr sz="1800">
              <a:solidFill>
                <a:schemeClr val="dk1"/>
              </a:solidFill>
              <a:latin typeface="Nunito"/>
              <a:ea typeface="Nunito"/>
              <a:cs typeface="Nunito"/>
              <a:sym typeface="Nunito"/>
            </a:endParaRPr>
          </a:p>
        </p:txBody>
      </p:sp>
      <p:pic>
        <p:nvPicPr>
          <p:cNvPr id="308" name="Google Shape;308;p36"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7" title="Exyra semicrocea larv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7494" y="548054"/>
            <a:ext cx="3207226" cy="2768699"/>
          </a:xfrm>
          <a:prstGeom prst="rect">
            <a:avLst/>
          </a:prstGeom>
          <a:noFill/>
          <a:ln w="9525" cap="flat" cmpd="sng">
            <a:solidFill>
              <a:schemeClr val="dk1"/>
            </a:solidFill>
            <a:prstDash val="solid"/>
            <a:round/>
            <a:headEnd type="none" w="sm" len="sm"/>
            <a:tailEnd type="none" w="sm" len="sm"/>
          </a:ln>
        </p:spPr>
      </p:pic>
      <p:pic>
        <p:nvPicPr>
          <p:cNvPr id="314" name="Google Shape;314;p37" title="Exyra semicrocea pitcher plant.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85139" y="548054"/>
            <a:ext cx="2768700" cy="2768700"/>
          </a:xfrm>
          <a:prstGeom prst="rect">
            <a:avLst/>
          </a:prstGeom>
          <a:noFill/>
          <a:ln w="9525" cap="flat" cmpd="sng">
            <a:solidFill>
              <a:schemeClr val="dk1"/>
            </a:solidFill>
            <a:prstDash val="solid"/>
            <a:round/>
            <a:headEnd type="none" w="sm" len="sm"/>
            <a:tailEnd type="none" w="sm" len="sm"/>
          </a:ln>
        </p:spPr>
      </p:pic>
      <p:sp>
        <p:nvSpPr>
          <p:cNvPr id="315" name="Google Shape;315;p37"/>
          <p:cNvSpPr txBox="1"/>
          <p:nvPr/>
        </p:nvSpPr>
        <p:spPr>
          <a:xfrm>
            <a:off x="273075" y="4665650"/>
            <a:ext cx="40371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Photos: David George, Bruce Sorrie</a:t>
            </a:r>
            <a:endParaRPr>
              <a:solidFill>
                <a:srgbClr val="666666"/>
              </a:solidFill>
              <a:latin typeface="Nunito"/>
              <a:ea typeface="Nunito"/>
              <a:cs typeface="Nunito"/>
              <a:sym typeface="Nunito"/>
            </a:endParaRPr>
          </a:p>
        </p:txBody>
      </p:sp>
      <p:pic>
        <p:nvPicPr>
          <p:cNvPr id="316" name="Google Shape;316;p37" title="Sarracenia rubra - BS.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506239" y="548054"/>
            <a:ext cx="2485361" cy="3728952"/>
          </a:xfrm>
          <a:prstGeom prst="rect">
            <a:avLst/>
          </a:prstGeom>
          <a:noFill/>
          <a:ln w="9525" cap="flat" cmpd="sng">
            <a:solidFill>
              <a:schemeClr val="dk1"/>
            </a:solidFill>
            <a:prstDash val="solid"/>
            <a:round/>
            <a:headEnd type="none" w="sm" len="sm"/>
            <a:tailEnd type="none" w="sm" len="sm"/>
          </a:ln>
        </p:spPr>
      </p:pic>
      <p:sp>
        <p:nvSpPr>
          <p:cNvPr id="317" name="Google Shape;317;p37"/>
          <p:cNvSpPr txBox="1"/>
          <p:nvPr/>
        </p:nvSpPr>
        <p:spPr>
          <a:xfrm>
            <a:off x="177463" y="3316754"/>
            <a:ext cx="32073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Nunito Medium"/>
                <a:ea typeface="Nunito Medium"/>
                <a:cs typeface="Nunito Medium"/>
                <a:sym typeface="Nunito Medium"/>
              </a:rPr>
              <a:t>Exyra semicrocea</a:t>
            </a:r>
            <a:endParaRPr sz="1800" i="1">
              <a:solidFill>
                <a:schemeClr val="dk1"/>
              </a:solidFill>
              <a:latin typeface="Nunito Medium"/>
              <a:ea typeface="Nunito Medium"/>
              <a:cs typeface="Nunito Medium"/>
              <a:sym typeface="Nunito Medium"/>
            </a:endParaRPr>
          </a:p>
        </p:txBody>
      </p:sp>
      <p:sp>
        <p:nvSpPr>
          <p:cNvPr id="318" name="Google Shape;318;p37"/>
          <p:cNvSpPr txBox="1"/>
          <p:nvPr/>
        </p:nvSpPr>
        <p:spPr>
          <a:xfrm>
            <a:off x="3585148" y="3316754"/>
            <a:ext cx="27687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Nunito Medium"/>
                <a:ea typeface="Nunito Medium"/>
                <a:cs typeface="Nunito Medium"/>
                <a:sym typeface="Nunito Medium"/>
              </a:rPr>
              <a:t>Sarracenia rubra</a:t>
            </a:r>
            <a:endParaRPr sz="1800" i="1">
              <a:solidFill>
                <a:schemeClr val="dk1"/>
              </a:solidFill>
              <a:latin typeface="Nunito Medium"/>
              <a:ea typeface="Nunito Medium"/>
              <a:cs typeface="Nunito Medium"/>
              <a:sym typeface="Nunito Medium"/>
            </a:endParaRPr>
          </a:p>
        </p:txBody>
      </p:sp>
      <p:pic>
        <p:nvPicPr>
          <p:cNvPr id="319" name="Google Shape;319;p37" title="logo.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38" title="Bucculatrix solidaginiell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24688" y="2084292"/>
            <a:ext cx="1153059" cy="1188719"/>
          </a:xfrm>
          <a:prstGeom prst="rect">
            <a:avLst/>
          </a:prstGeom>
          <a:noFill/>
          <a:ln w="9525" cap="flat" cmpd="sng">
            <a:solidFill>
              <a:schemeClr val="dk1"/>
            </a:solidFill>
            <a:prstDash val="solid"/>
            <a:round/>
            <a:headEnd type="none" w="sm" len="sm"/>
            <a:tailEnd type="none" w="sm" len="sm"/>
          </a:ln>
        </p:spPr>
      </p:pic>
      <p:pic>
        <p:nvPicPr>
          <p:cNvPr id="325" name="Google Shape;325;p38" title="Nepotula secura.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68874" y="2084292"/>
            <a:ext cx="915314" cy="1188721"/>
          </a:xfrm>
          <a:prstGeom prst="rect">
            <a:avLst/>
          </a:prstGeom>
          <a:noFill/>
          <a:ln w="9525" cap="flat" cmpd="sng">
            <a:solidFill>
              <a:schemeClr val="dk1"/>
            </a:solidFill>
            <a:prstDash val="solid"/>
            <a:round/>
            <a:headEnd type="none" w="sm" len="sm"/>
            <a:tailEnd type="none" w="sm" len="sm"/>
          </a:ln>
        </p:spPr>
      </p:pic>
      <p:pic>
        <p:nvPicPr>
          <p:cNvPr id="326" name="Google Shape;326;p38" title="Pelochrista argentifurcatana.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22637" y="181792"/>
            <a:ext cx="927202" cy="1188721"/>
          </a:xfrm>
          <a:prstGeom prst="rect">
            <a:avLst/>
          </a:prstGeom>
          <a:noFill/>
          <a:ln w="9525" cap="flat" cmpd="sng">
            <a:solidFill>
              <a:schemeClr val="dk1"/>
            </a:solidFill>
            <a:prstDash val="solid"/>
            <a:round/>
            <a:headEnd type="none" w="sm" len="sm"/>
            <a:tailEnd type="none" w="sm" len="sm"/>
          </a:ln>
        </p:spPr>
      </p:pic>
      <p:pic>
        <p:nvPicPr>
          <p:cNvPr id="327" name="Google Shape;327;p38" title="Datana robusta.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123700" y="2084292"/>
            <a:ext cx="1592883" cy="1188719"/>
          </a:xfrm>
          <a:prstGeom prst="rect">
            <a:avLst/>
          </a:prstGeom>
          <a:noFill/>
          <a:ln w="9525" cap="flat" cmpd="sng">
            <a:solidFill>
              <a:schemeClr val="dk1"/>
            </a:solidFill>
            <a:prstDash val="solid"/>
            <a:round/>
            <a:headEnd type="none" w="sm" len="sm"/>
            <a:tailEnd type="none" w="sm" len="sm"/>
          </a:ln>
        </p:spPr>
      </p:pic>
      <p:pic>
        <p:nvPicPr>
          <p:cNvPr id="328" name="Google Shape;328;p38" title="Epiblema glaseri.jpe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flipH="1">
            <a:off x="5807715" y="2084292"/>
            <a:ext cx="1069848" cy="1188719"/>
          </a:xfrm>
          <a:prstGeom prst="rect">
            <a:avLst/>
          </a:prstGeom>
          <a:noFill/>
          <a:ln w="9525" cap="flat" cmpd="sng">
            <a:solidFill>
              <a:schemeClr val="dk1"/>
            </a:solidFill>
            <a:prstDash val="solid"/>
            <a:round/>
            <a:headEnd type="none" w="sm" len="sm"/>
            <a:tailEnd type="none" w="sm" len="sm"/>
          </a:ln>
        </p:spPr>
      </p:pic>
      <p:pic>
        <p:nvPicPr>
          <p:cNvPr id="329" name="Google Shape;329;p38" title="Mesolia incertellus.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968696" y="2084292"/>
            <a:ext cx="1010412" cy="1188721"/>
          </a:xfrm>
          <a:prstGeom prst="rect">
            <a:avLst/>
          </a:prstGeom>
          <a:noFill/>
          <a:ln w="9525" cap="flat" cmpd="sng">
            <a:solidFill>
              <a:schemeClr val="dk1"/>
            </a:solidFill>
            <a:prstDash val="solid"/>
            <a:round/>
            <a:headEnd type="none" w="sm" len="sm"/>
            <a:tailEnd type="none" w="sm" len="sm"/>
          </a:ln>
        </p:spPr>
      </p:pic>
      <p:pic>
        <p:nvPicPr>
          <p:cNvPr id="330" name="Google Shape;330;p38" title="Anacampsis lupinella.jpe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293616" y="181792"/>
            <a:ext cx="1069848" cy="1188720"/>
          </a:xfrm>
          <a:prstGeom prst="rect">
            <a:avLst/>
          </a:prstGeom>
          <a:noFill/>
          <a:ln w="9525" cap="flat" cmpd="sng">
            <a:solidFill>
              <a:schemeClr val="dk1"/>
            </a:solidFill>
            <a:prstDash val="solid"/>
            <a:round/>
            <a:headEnd type="none" w="sm" len="sm"/>
            <a:tailEnd type="none" w="sm" len="sm"/>
          </a:ln>
        </p:spPr>
      </p:pic>
      <p:pic>
        <p:nvPicPr>
          <p:cNvPr id="331" name="Google Shape;331;p38" title="Anacostia tribulella.jpeg"/>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2507238" y="181781"/>
            <a:ext cx="891540" cy="1188719"/>
          </a:xfrm>
          <a:prstGeom prst="rect">
            <a:avLst/>
          </a:prstGeom>
          <a:noFill/>
          <a:ln w="9525" cap="flat" cmpd="sng">
            <a:solidFill>
              <a:schemeClr val="dk1"/>
            </a:solidFill>
            <a:prstDash val="solid"/>
            <a:round/>
            <a:headEnd type="none" w="sm" len="sm"/>
            <a:tailEnd type="none" w="sm" len="sm"/>
          </a:ln>
        </p:spPr>
      </p:pic>
      <p:pic>
        <p:nvPicPr>
          <p:cNvPr id="332" name="Google Shape;332;p38" title="Aristotelia monilella.jpeg"/>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542566" y="181789"/>
            <a:ext cx="1188721" cy="1188721"/>
          </a:xfrm>
          <a:prstGeom prst="rect">
            <a:avLst/>
          </a:prstGeom>
          <a:noFill/>
          <a:ln w="9525" cap="flat" cmpd="sng">
            <a:solidFill>
              <a:schemeClr val="dk1"/>
            </a:solidFill>
            <a:prstDash val="solid"/>
            <a:round/>
            <a:headEnd type="none" w="sm" len="sm"/>
            <a:tailEnd type="none" w="sm" len="sm"/>
          </a:ln>
        </p:spPr>
      </p:pic>
      <p:pic>
        <p:nvPicPr>
          <p:cNvPr id="333" name="Google Shape;333;p38" title="Epiblema insidiosana.jpeg"/>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4875062" y="181779"/>
            <a:ext cx="1188720" cy="1188720"/>
          </a:xfrm>
          <a:prstGeom prst="rect">
            <a:avLst/>
          </a:prstGeom>
          <a:noFill/>
          <a:ln w="9525" cap="flat" cmpd="sng">
            <a:solidFill>
              <a:schemeClr val="dk1"/>
            </a:solidFill>
            <a:prstDash val="solid"/>
            <a:round/>
            <a:headEnd type="none" w="sm" len="sm"/>
            <a:tailEnd type="none" w="sm" len="sm"/>
          </a:ln>
        </p:spPr>
      </p:pic>
      <p:pic>
        <p:nvPicPr>
          <p:cNvPr id="334" name="Google Shape;334;p38" title="Hellinsia habecki.jpeg"/>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269625" y="3453190"/>
            <a:ext cx="1497789" cy="1188719"/>
          </a:xfrm>
          <a:prstGeom prst="rect">
            <a:avLst/>
          </a:prstGeom>
          <a:noFill/>
          <a:ln w="9525" cap="flat" cmpd="sng">
            <a:solidFill>
              <a:schemeClr val="dk1"/>
            </a:solidFill>
            <a:prstDash val="solid"/>
            <a:round/>
            <a:headEnd type="none" w="sm" len="sm"/>
            <a:tailEnd type="none" w="sm" len="sm"/>
          </a:ln>
        </p:spPr>
      </p:pic>
      <p:pic>
        <p:nvPicPr>
          <p:cNvPr id="335" name="Google Shape;335;p38" title="Heterocampa varia.jpeg"/>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1917725" y="3453192"/>
            <a:ext cx="867765" cy="1188720"/>
          </a:xfrm>
          <a:prstGeom prst="rect">
            <a:avLst/>
          </a:prstGeom>
          <a:noFill/>
          <a:ln w="9525" cap="flat" cmpd="sng">
            <a:solidFill>
              <a:schemeClr val="dk1"/>
            </a:solidFill>
            <a:prstDash val="solid"/>
            <a:round/>
            <a:headEnd type="none" w="sm" len="sm"/>
            <a:tailEnd type="none" w="sm" len="sm"/>
          </a:ln>
        </p:spPr>
      </p:pic>
      <p:pic>
        <p:nvPicPr>
          <p:cNvPr id="336" name="Google Shape;336;p38" title="Neohelvibotys polingi.jpg"/>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2935800" y="3453192"/>
            <a:ext cx="1093622" cy="1188720"/>
          </a:xfrm>
          <a:prstGeom prst="rect">
            <a:avLst/>
          </a:prstGeom>
          <a:noFill/>
          <a:ln w="9525" cap="flat" cmpd="sng">
            <a:solidFill>
              <a:schemeClr val="dk1"/>
            </a:solidFill>
            <a:prstDash val="solid"/>
            <a:round/>
            <a:headEnd type="none" w="sm" len="sm"/>
            <a:tailEnd type="none" w="sm" len="sm"/>
          </a:ln>
        </p:spPr>
      </p:pic>
      <p:pic>
        <p:nvPicPr>
          <p:cNvPr id="337" name="Google Shape;337;p38" title="Pelochrista fratruelis.jpeg"/>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4179725" y="3453192"/>
            <a:ext cx="1022301" cy="1188721"/>
          </a:xfrm>
          <a:prstGeom prst="rect">
            <a:avLst/>
          </a:prstGeom>
          <a:noFill/>
          <a:ln w="9525" cap="flat" cmpd="sng">
            <a:solidFill>
              <a:schemeClr val="dk1"/>
            </a:solidFill>
            <a:prstDash val="solid"/>
            <a:round/>
            <a:headEnd type="none" w="sm" len="sm"/>
            <a:tailEnd type="none" w="sm" len="sm"/>
          </a:ln>
        </p:spPr>
      </p:pic>
      <p:pic>
        <p:nvPicPr>
          <p:cNvPr id="338" name="Google Shape;338;p38" title="Pococera baptisiella adult.jpeg"/>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5352331" y="3453203"/>
            <a:ext cx="1188719" cy="1188719"/>
          </a:xfrm>
          <a:prstGeom prst="rect">
            <a:avLst/>
          </a:prstGeom>
          <a:noFill/>
          <a:ln w="9525" cap="flat" cmpd="sng">
            <a:solidFill>
              <a:schemeClr val="dk1"/>
            </a:solidFill>
            <a:prstDash val="solid"/>
            <a:round/>
            <a:headEnd type="none" w="sm" len="sm"/>
            <a:tailEnd type="none" w="sm" len="sm"/>
          </a:ln>
        </p:spPr>
      </p:pic>
      <p:pic>
        <p:nvPicPr>
          <p:cNvPr id="339" name="Google Shape;339;p38" title="Rupela tinctella.jpeg"/>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6691351" y="3453204"/>
            <a:ext cx="962862" cy="1188718"/>
          </a:xfrm>
          <a:prstGeom prst="rect">
            <a:avLst/>
          </a:prstGeom>
          <a:noFill/>
          <a:ln w="9525" cap="flat" cmpd="sng">
            <a:solidFill>
              <a:schemeClr val="dk1"/>
            </a:solidFill>
            <a:prstDash val="solid"/>
            <a:round/>
            <a:headEnd type="none" w="sm" len="sm"/>
            <a:tailEnd type="none" w="sm" len="sm"/>
          </a:ln>
        </p:spPr>
      </p:pic>
      <p:pic>
        <p:nvPicPr>
          <p:cNvPr id="340" name="Google Shape;340;p38" title="Schinia grandimedia adult.jpeg"/>
          <p:cNvPicPr preferRelativeResize="0"/>
          <p:nvPr/>
        </p:nvPicPr>
        <p:blipFill>
          <a:blip r:embed="rId19" cstate="email">
            <a:alphaModFix/>
            <a:extLst>
              <a:ext uri="{28A0092B-C50C-407E-A947-70E740481C1C}">
                <a14:useLocalDpi xmlns:a14="http://schemas.microsoft.com/office/drawing/2010/main"/>
              </a:ext>
            </a:extLst>
          </a:blip>
          <a:stretch>
            <a:fillRect/>
          </a:stretch>
        </p:blipFill>
        <p:spPr>
          <a:xfrm>
            <a:off x="2475334" y="2084292"/>
            <a:ext cx="1557222" cy="1188719"/>
          </a:xfrm>
          <a:prstGeom prst="rect">
            <a:avLst/>
          </a:prstGeom>
          <a:noFill/>
          <a:ln w="9525" cap="flat" cmpd="sng">
            <a:solidFill>
              <a:schemeClr val="dk1"/>
            </a:solidFill>
            <a:prstDash val="solid"/>
            <a:round/>
            <a:headEnd type="none" w="sm" len="sm"/>
            <a:tailEnd type="none" w="sm" len="sm"/>
          </a:ln>
        </p:spPr>
      </p:pic>
      <p:pic>
        <p:nvPicPr>
          <p:cNvPr id="341" name="Google Shape;341;p38" title="Schinia jaguarina.jpeg"/>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7804523" y="3453192"/>
            <a:ext cx="1069849" cy="1188721"/>
          </a:xfrm>
          <a:prstGeom prst="rect">
            <a:avLst/>
          </a:prstGeom>
          <a:noFill/>
          <a:ln w="9525" cap="flat" cmpd="sng">
            <a:solidFill>
              <a:schemeClr val="dk1"/>
            </a:solidFill>
            <a:prstDash val="solid"/>
            <a:round/>
            <a:headEnd type="none" w="sm" len="sm"/>
            <a:tailEnd type="none" w="sm" len="sm"/>
          </a:ln>
        </p:spPr>
      </p:pic>
      <p:pic>
        <p:nvPicPr>
          <p:cNvPr id="342" name="Google Shape;342;p38" title="Idaea_celtima1662077513_0.jpeg"/>
          <p:cNvPicPr preferRelativeResize="0"/>
          <p:nvPr/>
        </p:nvPicPr>
        <p:blipFill>
          <a:blip r:embed="rId21" cstate="email">
            <a:alphaModFix/>
            <a:extLst>
              <a:ext uri="{28A0092B-C50C-407E-A947-70E740481C1C}">
                <a14:useLocalDpi xmlns:a14="http://schemas.microsoft.com/office/drawing/2010/main"/>
              </a:ext>
            </a:extLst>
          </a:blip>
          <a:stretch>
            <a:fillRect/>
          </a:stretch>
        </p:blipFill>
        <p:spPr>
          <a:xfrm>
            <a:off x="6207551" y="181782"/>
            <a:ext cx="1777536" cy="1188725"/>
          </a:xfrm>
          <a:prstGeom prst="rect">
            <a:avLst/>
          </a:prstGeom>
          <a:noFill/>
          <a:ln w="9525" cap="flat" cmpd="sng">
            <a:solidFill>
              <a:schemeClr val="dk1"/>
            </a:solidFill>
            <a:prstDash val="solid"/>
            <a:round/>
            <a:headEnd type="none" w="sm" len="sm"/>
            <a:tailEnd type="none" w="sm" len="sm"/>
          </a:ln>
        </p:spPr>
      </p:pic>
      <p:pic>
        <p:nvPicPr>
          <p:cNvPr id="343" name="Google Shape;343;p38" title="Epiblema_obfuscana-desertana1622821270_0.jpg"/>
          <p:cNvPicPr preferRelativeResize="0"/>
          <p:nvPr/>
        </p:nvPicPr>
        <p:blipFill>
          <a:blip r:embed="rId22" cstate="email">
            <a:alphaModFix/>
            <a:extLst>
              <a:ext uri="{28A0092B-C50C-407E-A947-70E740481C1C}">
                <a14:useLocalDpi xmlns:a14="http://schemas.microsoft.com/office/drawing/2010/main"/>
              </a:ext>
            </a:extLst>
          </a:blip>
          <a:stretch>
            <a:fillRect/>
          </a:stretch>
        </p:blipFill>
        <p:spPr>
          <a:xfrm>
            <a:off x="8128862" y="181780"/>
            <a:ext cx="792492" cy="1188725"/>
          </a:xfrm>
          <a:prstGeom prst="rect">
            <a:avLst/>
          </a:prstGeom>
          <a:noFill/>
          <a:ln w="9525" cap="flat" cmpd="sng">
            <a:solidFill>
              <a:schemeClr val="dk1"/>
            </a:solidFill>
            <a:prstDash val="solid"/>
            <a:round/>
            <a:headEnd type="none" w="sm" len="sm"/>
            <a:tailEnd type="none" w="sm" len="sm"/>
          </a:ln>
        </p:spPr>
      </p:pic>
      <p:pic>
        <p:nvPicPr>
          <p:cNvPr id="344" name="Google Shape;344;p38" title="Stereomita andropogonis.jpg"/>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8070238" y="2084292"/>
            <a:ext cx="849085" cy="1188720"/>
          </a:xfrm>
          <a:prstGeom prst="rect">
            <a:avLst/>
          </a:prstGeom>
          <a:noFill/>
          <a:ln w="9525" cap="flat" cmpd="sng">
            <a:solidFill>
              <a:schemeClr val="dk1"/>
            </a:solidFill>
            <a:prstDash val="solid"/>
            <a:round/>
            <a:headEnd type="none" w="sm" len="sm"/>
            <a:tailEnd type="none" w="sm" len="sm"/>
          </a:ln>
        </p:spPr>
      </p:pic>
      <p:sp>
        <p:nvSpPr>
          <p:cNvPr id="345" name="Google Shape;345;p38"/>
          <p:cNvSpPr txBox="1"/>
          <p:nvPr/>
        </p:nvSpPr>
        <p:spPr>
          <a:xfrm>
            <a:off x="2122950" y="1486200"/>
            <a:ext cx="4898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22 species with </a:t>
            </a:r>
            <a:r>
              <a:rPr lang="en" sz="1800" b="1">
                <a:solidFill>
                  <a:srgbClr val="E92819"/>
                </a:solidFill>
                <a:latin typeface="Nunito"/>
                <a:ea typeface="Nunito"/>
                <a:cs typeface="Nunito"/>
                <a:sym typeface="Nunito"/>
              </a:rPr>
              <a:t>S1</a:t>
            </a:r>
            <a:r>
              <a:rPr lang="en" sz="1800" b="1">
                <a:solidFill>
                  <a:schemeClr val="dk1"/>
                </a:solidFill>
                <a:latin typeface="Nunito"/>
                <a:ea typeface="Nunito"/>
                <a:cs typeface="Nunito"/>
                <a:sym typeface="Nunito"/>
              </a:rPr>
              <a:t> or </a:t>
            </a:r>
            <a:r>
              <a:rPr lang="en" sz="1800" b="1">
                <a:solidFill>
                  <a:srgbClr val="E92819"/>
                </a:solidFill>
                <a:latin typeface="Nunito"/>
                <a:ea typeface="Nunito"/>
                <a:cs typeface="Nunito"/>
                <a:sym typeface="Nunito"/>
              </a:rPr>
              <a:t>S1S2</a:t>
            </a:r>
            <a:r>
              <a:rPr lang="en" sz="1800" b="1">
                <a:solidFill>
                  <a:schemeClr val="dk1"/>
                </a:solidFill>
                <a:latin typeface="Nunito"/>
                <a:ea typeface="Nunito"/>
                <a:cs typeface="Nunito"/>
                <a:sym typeface="Nunito"/>
              </a:rPr>
              <a:t> ranks</a:t>
            </a:r>
            <a:endParaRPr sz="1800" b="1">
              <a:solidFill>
                <a:schemeClr val="dk1"/>
              </a:solidFill>
              <a:latin typeface="Nunito"/>
              <a:ea typeface="Nunito"/>
              <a:cs typeface="Nunito"/>
              <a:sym typeface="Nunito"/>
            </a:endParaRPr>
          </a:p>
        </p:txBody>
      </p:sp>
      <p:sp>
        <p:nvSpPr>
          <p:cNvPr id="346" name="Google Shape;346;p38"/>
          <p:cNvSpPr txBox="1"/>
          <p:nvPr/>
        </p:nvSpPr>
        <p:spPr>
          <a:xfrm>
            <a:off x="4571999" y="4716707"/>
            <a:ext cx="43473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Jim Petranka, David George, Jeff Niznik</a:t>
            </a:r>
            <a:endParaRPr>
              <a:solidFill>
                <a:srgbClr val="666666"/>
              </a:solidFill>
              <a:latin typeface="Nunito"/>
              <a:ea typeface="Nunito"/>
              <a:cs typeface="Nunito"/>
              <a:sym typeface="Nunito"/>
            </a:endParaRPr>
          </a:p>
        </p:txBody>
      </p:sp>
      <p:pic>
        <p:nvPicPr>
          <p:cNvPr id="347" name="Google Shape;347;p38" title="logo.png"/>
          <p:cNvPicPr preferRelativeResize="0"/>
          <p:nvPr/>
        </p:nvPicPr>
        <p:blipFill>
          <a:blip r:embed="rId24" cstate="email">
            <a:alphaModFix/>
            <a:extLst>
              <a:ext uri="{28A0092B-C50C-407E-A947-70E740481C1C}">
                <a14:useLocalDpi xmlns:a14="http://schemas.microsoft.com/office/drawing/2010/main"/>
              </a:ext>
            </a:extLst>
          </a:blip>
          <a:stretch>
            <a:fillRect/>
          </a:stretch>
        </p:blipFill>
        <p:spPr>
          <a:xfrm>
            <a:off x="7290100" y="1571077"/>
            <a:ext cx="1631251" cy="312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aphicFrame>
        <p:nvGraphicFramePr>
          <p:cNvPr id="352" name="Google Shape;352;p39"/>
          <p:cNvGraphicFramePr/>
          <p:nvPr/>
        </p:nvGraphicFramePr>
        <p:xfrm>
          <a:off x="1145213" y="665905"/>
          <a:ext cx="6676525" cy="2377260"/>
        </p:xfrm>
        <a:graphic>
          <a:graphicData uri="http://schemas.openxmlformats.org/drawingml/2006/table">
            <a:tbl>
              <a:tblPr>
                <a:noFill/>
                <a:tableStyleId>{9B33DB8B-D453-4E97-BA57-8F21D3FC3683}</a:tableStyleId>
              </a:tblPr>
              <a:tblGrid>
                <a:gridCol w="3563050">
                  <a:extLst>
                    <a:ext uri="{9D8B030D-6E8A-4147-A177-3AD203B41FA5}">
                      <a16:colId xmlns:a16="http://schemas.microsoft.com/office/drawing/2014/main" val="20000"/>
                    </a:ext>
                  </a:extLst>
                </a:gridCol>
                <a:gridCol w="1048750">
                  <a:extLst>
                    <a:ext uri="{9D8B030D-6E8A-4147-A177-3AD203B41FA5}">
                      <a16:colId xmlns:a16="http://schemas.microsoft.com/office/drawing/2014/main" val="20001"/>
                    </a:ext>
                  </a:extLst>
                </a:gridCol>
                <a:gridCol w="1036125">
                  <a:extLst>
                    <a:ext uri="{9D8B030D-6E8A-4147-A177-3AD203B41FA5}">
                      <a16:colId xmlns:a16="http://schemas.microsoft.com/office/drawing/2014/main" val="20002"/>
                    </a:ext>
                  </a:extLst>
                </a:gridCol>
                <a:gridCol w="1028600">
                  <a:extLst>
                    <a:ext uri="{9D8B030D-6E8A-4147-A177-3AD203B41FA5}">
                      <a16:colId xmlns:a16="http://schemas.microsoft.com/office/drawing/2014/main" val="20003"/>
                    </a:ext>
                  </a:extLst>
                </a:gridCol>
              </a:tblGrid>
              <a:tr h="382800">
                <a:tc>
                  <a:txBody>
                    <a:bodyPr/>
                    <a:lstStyle/>
                    <a:p>
                      <a:pPr marL="0" lvl="0" indent="0" algn="l" rtl="0">
                        <a:spcBef>
                          <a:spcPts val="0"/>
                        </a:spcBef>
                        <a:spcAft>
                          <a:spcPts val="0"/>
                        </a:spcAft>
                        <a:buNone/>
                      </a:pPr>
                      <a:r>
                        <a:rPr lang="en" b="1">
                          <a:latin typeface="Nunito"/>
                          <a:ea typeface="Nunito"/>
                          <a:cs typeface="Nunito"/>
                          <a:sym typeface="Nunito"/>
                        </a:rPr>
                        <a:t>Site</a:t>
                      </a:r>
                      <a:endParaRPr b="1">
                        <a:latin typeface="Nunito"/>
                        <a:ea typeface="Nunito"/>
                        <a:cs typeface="Nunito"/>
                        <a:sym typeface="Nunito"/>
                      </a:endParaRPr>
                    </a:p>
                  </a:txBody>
                  <a:tcPr marL="91425" marR="91425" marT="91425" marB="91425">
                    <a:solidFill>
                      <a:srgbClr val="CFE2F3"/>
                    </a:solidFill>
                  </a:tcPr>
                </a:tc>
                <a:tc>
                  <a:txBody>
                    <a:bodyPr/>
                    <a:lstStyle/>
                    <a:p>
                      <a:pPr marL="0" lvl="0" indent="0" algn="ctr" rtl="0">
                        <a:spcBef>
                          <a:spcPts val="0"/>
                        </a:spcBef>
                        <a:spcAft>
                          <a:spcPts val="0"/>
                        </a:spcAft>
                        <a:buNone/>
                      </a:pPr>
                      <a:r>
                        <a:rPr lang="en" b="1">
                          <a:latin typeface="Nunito"/>
                          <a:ea typeface="Nunito"/>
                          <a:cs typeface="Nunito"/>
                          <a:sym typeface="Nunito"/>
                        </a:rPr>
                        <a:t>Trips</a:t>
                      </a:r>
                      <a:endParaRPr b="1">
                        <a:latin typeface="Nunito"/>
                        <a:ea typeface="Nunito"/>
                        <a:cs typeface="Nunito"/>
                        <a:sym typeface="Nunito"/>
                      </a:endParaRPr>
                    </a:p>
                  </a:txBody>
                  <a:tcPr marL="91425" marR="91425" marT="91425" marB="91425">
                    <a:solidFill>
                      <a:srgbClr val="CFE2F3"/>
                    </a:solidFill>
                  </a:tcPr>
                </a:tc>
                <a:tc>
                  <a:txBody>
                    <a:bodyPr/>
                    <a:lstStyle/>
                    <a:p>
                      <a:pPr marL="0" lvl="0" indent="0" algn="ctr" rtl="0">
                        <a:spcBef>
                          <a:spcPts val="0"/>
                        </a:spcBef>
                        <a:spcAft>
                          <a:spcPts val="0"/>
                        </a:spcAft>
                        <a:buNone/>
                      </a:pPr>
                      <a:r>
                        <a:rPr lang="en" b="1">
                          <a:latin typeface="Nunito"/>
                          <a:ea typeface="Nunito"/>
                          <a:cs typeface="Nunito"/>
                          <a:sym typeface="Nunito"/>
                        </a:rPr>
                        <a:t>Species</a:t>
                      </a:r>
                      <a:endParaRPr b="1">
                        <a:latin typeface="Nunito"/>
                        <a:ea typeface="Nunito"/>
                        <a:cs typeface="Nunito"/>
                        <a:sym typeface="Nunito"/>
                      </a:endParaRPr>
                    </a:p>
                  </a:txBody>
                  <a:tcPr marL="91425" marR="91425" marT="91425" marB="91425">
                    <a:solidFill>
                      <a:srgbClr val="CFE2F3"/>
                    </a:solidFill>
                  </a:tcPr>
                </a:tc>
                <a:tc>
                  <a:txBody>
                    <a:bodyPr/>
                    <a:lstStyle/>
                    <a:p>
                      <a:pPr marL="0" lvl="0" indent="0" algn="ctr" rtl="0">
                        <a:spcBef>
                          <a:spcPts val="0"/>
                        </a:spcBef>
                        <a:spcAft>
                          <a:spcPts val="0"/>
                        </a:spcAft>
                        <a:buNone/>
                      </a:pPr>
                      <a:r>
                        <a:rPr lang="en" b="1">
                          <a:latin typeface="Nunito"/>
                          <a:ea typeface="Nunito"/>
                          <a:cs typeface="Nunito"/>
                          <a:sym typeface="Nunito"/>
                        </a:rPr>
                        <a:t>S1/S1S2</a:t>
                      </a:r>
                      <a:endParaRPr b="1">
                        <a:latin typeface="Nunito"/>
                        <a:ea typeface="Nunito"/>
                        <a:cs typeface="Nunito"/>
                        <a:sym typeface="Nunito"/>
                      </a:endParaRPr>
                    </a:p>
                  </a:txBody>
                  <a:tcPr marL="91425" marR="91425" marT="91425" marB="91425">
                    <a:solidFill>
                      <a:srgbClr val="CFE2F3"/>
                    </a:solidFill>
                  </a:tcPr>
                </a:tc>
                <a:extLst>
                  <a:ext uri="{0D108BD9-81ED-4DB2-BD59-A6C34878D82A}">
                    <a16:rowId xmlns:a16="http://schemas.microsoft.com/office/drawing/2014/main" val="10000"/>
                  </a:ext>
                </a:extLst>
              </a:tr>
              <a:tr h="382800">
                <a:tc>
                  <a:txBody>
                    <a:bodyPr/>
                    <a:lstStyle/>
                    <a:p>
                      <a:pPr marL="0" lvl="0" indent="0" algn="l" rtl="0">
                        <a:spcBef>
                          <a:spcPts val="0"/>
                        </a:spcBef>
                        <a:spcAft>
                          <a:spcPts val="0"/>
                        </a:spcAft>
                        <a:buNone/>
                      </a:pPr>
                      <a:r>
                        <a:rPr lang="en">
                          <a:latin typeface="Nunito Medium"/>
                          <a:ea typeface="Nunito Medium"/>
                          <a:cs typeface="Nunito Medium"/>
                          <a:sym typeface="Nunito Medium"/>
                        </a:rPr>
                        <a:t>New Hope Bottomlands</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18</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323</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1</a:t>
                      </a:r>
                      <a:endParaRPr>
                        <a:latin typeface="Nunito Medium"/>
                        <a:ea typeface="Nunito Medium"/>
                        <a:cs typeface="Nunito Medium"/>
                        <a:sym typeface="Nunito Medium"/>
                      </a:endParaRPr>
                    </a:p>
                  </a:txBody>
                  <a:tcPr marL="91425" marR="91425" marT="91425" marB="91425"/>
                </a:tc>
                <a:extLst>
                  <a:ext uri="{0D108BD9-81ED-4DB2-BD59-A6C34878D82A}">
                    <a16:rowId xmlns:a16="http://schemas.microsoft.com/office/drawing/2014/main" val="10001"/>
                  </a:ext>
                </a:extLst>
              </a:tr>
              <a:tr h="382800">
                <a:tc>
                  <a:txBody>
                    <a:bodyPr/>
                    <a:lstStyle/>
                    <a:p>
                      <a:pPr marL="0" lvl="0" indent="0" algn="l" rtl="0">
                        <a:spcBef>
                          <a:spcPts val="0"/>
                        </a:spcBef>
                        <a:spcAft>
                          <a:spcPts val="0"/>
                        </a:spcAft>
                        <a:buNone/>
                      </a:pPr>
                      <a:r>
                        <a:rPr lang="en">
                          <a:latin typeface="Nunito Medium"/>
                          <a:ea typeface="Nunito Medium"/>
                          <a:cs typeface="Nunito Medium"/>
                          <a:sym typeface="Nunito Medium"/>
                        </a:rPr>
                        <a:t>Mason Farm Biological Reserve</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11</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389</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1</a:t>
                      </a:r>
                      <a:endParaRPr>
                        <a:latin typeface="Nunito Medium"/>
                        <a:ea typeface="Nunito Medium"/>
                        <a:cs typeface="Nunito Medium"/>
                        <a:sym typeface="Nunito Medium"/>
                      </a:endParaRPr>
                    </a:p>
                  </a:txBody>
                  <a:tcPr marL="91425" marR="91425" marT="91425" marB="91425"/>
                </a:tc>
                <a:extLst>
                  <a:ext uri="{0D108BD9-81ED-4DB2-BD59-A6C34878D82A}">
                    <a16:rowId xmlns:a16="http://schemas.microsoft.com/office/drawing/2014/main" val="10002"/>
                  </a:ext>
                </a:extLst>
              </a:tr>
              <a:tr h="382800">
                <a:tc>
                  <a:txBody>
                    <a:bodyPr/>
                    <a:lstStyle/>
                    <a:p>
                      <a:pPr marL="0" lvl="0" indent="0" algn="l" rtl="0">
                        <a:spcBef>
                          <a:spcPts val="0"/>
                        </a:spcBef>
                        <a:spcAft>
                          <a:spcPts val="0"/>
                        </a:spcAft>
                        <a:buNone/>
                      </a:pPr>
                      <a:r>
                        <a:rPr lang="en">
                          <a:latin typeface="Nunito Medium"/>
                          <a:ea typeface="Nunito Medium"/>
                          <a:cs typeface="Nunito Medium"/>
                          <a:sym typeface="Nunito Medium"/>
                        </a:rPr>
                        <a:t>Jordan Game Lands</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18</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412</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0</a:t>
                      </a:r>
                      <a:endParaRPr>
                        <a:latin typeface="Nunito Medium"/>
                        <a:ea typeface="Nunito Medium"/>
                        <a:cs typeface="Nunito Medium"/>
                        <a:sym typeface="Nunito Medium"/>
                      </a:endParaRPr>
                    </a:p>
                  </a:txBody>
                  <a:tcPr marL="91425" marR="91425" marT="91425" marB="91425"/>
                </a:tc>
                <a:extLst>
                  <a:ext uri="{0D108BD9-81ED-4DB2-BD59-A6C34878D82A}">
                    <a16:rowId xmlns:a16="http://schemas.microsoft.com/office/drawing/2014/main" val="10003"/>
                  </a:ext>
                </a:extLst>
              </a:tr>
              <a:tr h="382800">
                <a:tc>
                  <a:txBody>
                    <a:bodyPr/>
                    <a:lstStyle/>
                    <a:p>
                      <a:pPr marL="0" lvl="0" indent="0" algn="l" rtl="0">
                        <a:spcBef>
                          <a:spcPts val="0"/>
                        </a:spcBef>
                        <a:spcAft>
                          <a:spcPts val="0"/>
                        </a:spcAft>
                        <a:buNone/>
                      </a:pPr>
                      <a:r>
                        <a:rPr lang="en">
                          <a:latin typeface="Nunito Medium"/>
                          <a:ea typeface="Nunito Medium"/>
                          <a:cs typeface="Nunito Medium"/>
                          <a:sym typeface="Nunito Medium"/>
                        </a:rPr>
                        <a:t>White Pines Nature Preserve</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20</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804</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6</a:t>
                      </a:r>
                      <a:endParaRPr>
                        <a:latin typeface="Nunito Medium"/>
                        <a:ea typeface="Nunito Medium"/>
                        <a:cs typeface="Nunito Medium"/>
                        <a:sym typeface="Nunito Medium"/>
                      </a:endParaRPr>
                    </a:p>
                  </a:txBody>
                  <a:tcPr marL="91425" marR="91425" marT="91425" marB="91425"/>
                </a:tc>
                <a:extLst>
                  <a:ext uri="{0D108BD9-81ED-4DB2-BD59-A6C34878D82A}">
                    <a16:rowId xmlns:a16="http://schemas.microsoft.com/office/drawing/2014/main" val="10004"/>
                  </a:ext>
                </a:extLst>
              </a:tr>
              <a:tr h="382800">
                <a:tc>
                  <a:txBody>
                    <a:bodyPr/>
                    <a:lstStyle/>
                    <a:p>
                      <a:pPr marL="0" lvl="0" indent="0" algn="l" rtl="0">
                        <a:spcBef>
                          <a:spcPts val="0"/>
                        </a:spcBef>
                        <a:spcAft>
                          <a:spcPts val="0"/>
                        </a:spcAft>
                        <a:buNone/>
                      </a:pPr>
                      <a:r>
                        <a:rPr lang="en">
                          <a:latin typeface="Nunito Medium"/>
                          <a:ea typeface="Nunito Medium"/>
                          <a:cs typeface="Nunito Medium"/>
                          <a:sym typeface="Nunito Medium"/>
                        </a:rPr>
                        <a:t>Sandhills Game Lands</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13</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a:latin typeface="Nunito Medium"/>
                          <a:ea typeface="Nunito Medium"/>
                          <a:cs typeface="Nunito Medium"/>
                          <a:sym typeface="Nunito Medium"/>
                        </a:rPr>
                        <a:t>668</a:t>
                      </a:r>
                      <a:endParaRPr>
                        <a:latin typeface="Nunito Medium"/>
                        <a:ea typeface="Nunito Medium"/>
                        <a:cs typeface="Nunito Medium"/>
                        <a:sym typeface="Nunito Medium"/>
                      </a:endParaRPr>
                    </a:p>
                  </a:txBody>
                  <a:tcPr marL="91425" marR="91425" marT="91425" marB="91425"/>
                </a:tc>
                <a:tc>
                  <a:txBody>
                    <a:bodyPr/>
                    <a:lstStyle/>
                    <a:p>
                      <a:pPr marL="0" lvl="0" indent="0" algn="ctr" rtl="0">
                        <a:spcBef>
                          <a:spcPts val="0"/>
                        </a:spcBef>
                        <a:spcAft>
                          <a:spcPts val="0"/>
                        </a:spcAft>
                        <a:buNone/>
                      </a:pPr>
                      <a:r>
                        <a:rPr lang="en" b="1">
                          <a:latin typeface="Nunito"/>
                          <a:ea typeface="Nunito"/>
                          <a:cs typeface="Nunito"/>
                          <a:sym typeface="Nunito"/>
                        </a:rPr>
                        <a:t>22</a:t>
                      </a:r>
                      <a:endParaRPr b="1">
                        <a:latin typeface="Nunito"/>
                        <a:ea typeface="Nunito"/>
                        <a:cs typeface="Nunito"/>
                        <a:sym typeface="Nunito"/>
                      </a:endParaRPr>
                    </a:p>
                  </a:txBody>
                  <a:tcPr marL="91425" marR="91425" marT="91425" marB="91425">
                    <a:solidFill>
                      <a:srgbClr val="FFFF00"/>
                    </a:solidFill>
                  </a:tcPr>
                </a:tc>
                <a:extLst>
                  <a:ext uri="{0D108BD9-81ED-4DB2-BD59-A6C34878D82A}">
                    <a16:rowId xmlns:a16="http://schemas.microsoft.com/office/drawing/2014/main" val="10005"/>
                  </a:ext>
                </a:extLst>
              </a:tr>
            </a:tbl>
          </a:graphicData>
        </a:graphic>
      </p:graphicFrame>
      <p:sp>
        <p:nvSpPr>
          <p:cNvPr id="353" name="Google Shape;353;p39"/>
          <p:cNvSpPr txBox="1"/>
          <p:nvPr/>
        </p:nvSpPr>
        <p:spPr>
          <a:xfrm>
            <a:off x="1145213" y="181729"/>
            <a:ext cx="6676500" cy="5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latin typeface="Nunito SemiBold"/>
                <a:ea typeface="Nunito SemiBold"/>
                <a:cs typeface="Nunito SemiBold"/>
                <a:sym typeface="Nunito SemiBold"/>
              </a:rPr>
              <a:t>Comparison with recent Piedmont moth surveys</a:t>
            </a:r>
            <a:endParaRPr sz="1700">
              <a:solidFill>
                <a:schemeClr val="dk1"/>
              </a:solidFill>
              <a:latin typeface="Nunito SemiBold"/>
              <a:ea typeface="Nunito SemiBold"/>
              <a:cs typeface="Nunito SemiBold"/>
              <a:sym typeface="Nunito SemiBold"/>
            </a:endParaRPr>
          </a:p>
        </p:txBody>
      </p:sp>
      <p:pic>
        <p:nvPicPr>
          <p:cNvPr id="354" name="Google Shape;354;p39" title="map-background.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25625" y="3200131"/>
            <a:ext cx="4915702" cy="1814576"/>
          </a:xfrm>
          <a:prstGeom prst="rect">
            <a:avLst/>
          </a:prstGeom>
          <a:noFill/>
          <a:ln>
            <a:noFill/>
          </a:ln>
        </p:spPr>
      </p:pic>
      <p:sp>
        <p:nvSpPr>
          <p:cNvPr id="355" name="Google Shape;355;p39"/>
          <p:cNvSpPr/>
          <p:nvPr/>
        </p:nvSpPr>
        <p:spPr>
          <a:xfrm>
            <a:off x="4901302" y="3726834"/>
            <a:ext cx="72600" cy="726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6" name="Google Shape;356;p39"/>
          <p:cNvSpPr/>
          <p:nvPr/>
        </p:nvSpPr>
        <p:spPr>
          <a:xfrm>
            <a:off x="4989307" y="3581410"/>
            <a:ext cx="72600" cy="726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7" name="Google Shape;357;p39"/>
          <p:cNvSpPr/>
          <p:nvPr/>
        </p:nvSpPr>
        <p:spPr>
          <a:xfrm>
            <a:off x="4900229" y="3621120"/>
            <a:ext cx="72600" cy="72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8" name="Google Shape;358;p39"/>
          <p:cNvSpPr/>
          <p:nvPr/>
        </p:nvSpPr>
        <p:spPr>
          <a:xfrm>
            <a:off x="4578793" y="4185107"/>
            <a:ext cx="72600" cy="72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 name="Google Shape;359;p39"/>
          <p:cNvSpPr/>
          <p:nvPr/>
        </p:nvSpPr>
        <p:spPr>
          <a:xfrm>
            <a:off x="4820272" y="3830938"/>
            <a:ext cx="72600" cy="72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p39"/>
          <p:cNvSpPr/>
          <p:nvPr/>
        </p:nvSpPr>
        <p:spPr>
          <a:xfrm>
            <a:off x="869320" y="1183250"/>
            <a:ext cx="169200" cy="1692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39"/>
          <p:cNvSpPr/>
          <p:nvPr/>
        </p:nvSpPr>
        <p:spPr>
          <a:xfrm>
            <a:off x="869320" y="1577124"/>
            <a:ext cx="169200" cy="1692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39"/>
          <p:cNvSpPr/>
          <p:nvPr/>
        </p:nvSpPr>
        <p:spPr>
          <a:xfrm>
            <a:off x="869320" y="1970999"/>
            <a:ext cx="169200" cy="1692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p39"/>
          <p:cNvSpPr/>
          <p:nvPr/>
        </p:nvSpPr>
        <p:spPr>
          <a:xfrm>
            <a:off x="869320" y="2364873"/>
            <a:ext cx="169200" cy="1692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4" name="Google Shape;364;p39"/>
          <p:cNvSpPr/>
          <p:nvPr/>
        </p:nvSpPr>
        <p:spPr>
          <a:xfrm>
            <a:off x="869320" y="2758747"/>
            <a:ext cx="169200" cy="169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65" name="Google Shape;365;p39" title="logo.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0" title="species of concern by habitat.png"/>
          <p:cNvPicPr preferRelativeResize="0"/>
          <p:nvPr/>
        </p:nvPicPr>
        <p:blipFill>
          <a:blip r:embed="rId3">
            <a:alphaModFix/>
          </a:blip>
          <a:stretch>
            <a:fillRect/>
          </a:stretch>
        </p:blipFill>
        <p:spPr>
          <a:xfrm>
            <a:off x="418355" y="157503"/>
            <a:ext cx="6603575" cy="2165800"/>
          </a:xfrm>
          <a:prstGeom prst="rect">
            <a:avLst/>
          </a:prstGeom>
          <a:noFill/>
          <a:ln>
            <a:noFill/>
          </a:ln>
        </p:spPr>
      </p:pic>
      <p:pic>
        <p:nvPicPr>
          <p:cNvPr id="371" name="Google Shape;371;p40" title="Acrolophus simulatus.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2850" y="2453028"/>
            <a:ext cx="1655049" cy="2206050"/>
          </a:xfrm>
          <a:prstGeom prst="rect">
            <a:avLst/>
          </a:prstGeom>
          <a:noFill/>
          <a:ln w="9525" cap="flat" cmpd="sng">
            <a:solidFill>
              <a:schemeClr val="dk1"/>
            </a:solidFill>
            <a:prstDash val="solid"/>
            <a:round/>
            <a:headEnd type="none" w="sm" len="sm"/>
            <a:tailEnd type="none" w="sm" len="sm"/>
          </a:ln>
        </p:spPr>
      </p:pic>
      <p:pic>
        <p:nvPicPr>
          <p:cNvPr id="372" name="Google Shape;372;p40" title="Datana ranaceps.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399251" y="2453028"/>
            <a:ext cx="3241965" cy="2206049"/>
          </a:xfrm>
          <a:prstGeom prst="rect">
            <a:avLst/>
          </a:prstGeom>
          <a:noFill/>
          <a:ln w="9525" cap="flat" cmpd="sng">
            <a:solidFill>
              <a:schemeClr val="dk1"/>
            </a:solidFill>
            <a:prstDash val="solid"/>
            <a:round/>
            <a:headEnd type="none" w="sm" len="sm"/>
            <a:tailEnd type="none" w="sm" len="sm"/>
          </a:ln>
        </p:spPr>
      </p:pic>
      <p:pic>
        <p:nvPicPr>
          <p:cNvPr id="373" name="Google Shape;373;p40" title="Leptosteges xantholeucalis.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912575" y="2453028"/>
            <a:ext cx="2758579" cy="2206050"/>
          </a:xfrm>
          <a:prstGeom prst="rect">
            <a:avLst/>
          </a:prstGeom>
          <a:noFill/>
          <a:ln w="9525" cap="flat" cmpd="sng">
            <a:solidFill>
              <a:schemeClr val="dk1"/>
            </a:solidFill>
            <a:prstDash val="solid"/>
            <a:round/>
            <a:headEnd type="none" w="sm" len="sm"/>
            <a:tailEnd type="none" w="sm" len="sm"/>
          </a:ln>
        </p:spPr>
      </p:pic>
      <p:pic>
        <p:nvPicPr>
          <p:cNvPr id="374" name="Google Shape;374;p40" title="logo.pn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369225" y="127127"/>
            <a:ext cx="1631251" cy="312650"/>
          </a:xfrm>
          <a:prstGeom prst="rect">
            <a:avLst/>
          </a:prstGeom>
          <a:noFill/>
          <a:ln>
            <a:noFill/>
          </a:ln>
        </p:spPr>
      </p:pic>
      <p:sp>
        <p:nvSpPr>
          <p:cNvPr id="375" name="Google Shape;375;p40"/>
          <p:cNvSpPr txBox="1"/>
          <p:nvPr/>
        </p:nvSpPr>
        <p:spPr>
          <a:xfrm>
            <a:off x="4571999" y="4716707"/>
            <a:ext cx="43473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Jeff Niznik, Jim Petranka</a:t>
            </a:r>
            <a:endParaRPr>
              <a:solidFill>
                <a:srgbClr val="666666"/>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41" title="Trichordestra_beanii1756945208.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05875" y="2148738"/>
            <a:ext cx="1575500" cy="962632"/>
          </a:xfrm>
          <a:prstGeom prst="rect">
            <a:avLst/>
          </a:prstGeom>
          <a:noFill/>
          <a:ln w="9525" cap="flat" cmpd="sng">
            <a:solidFill>
              <a:schemeClr val="dk1"/>
            </a:solidFill>
            <a:prstDash val="solid"/>
            <a:round/>
            <a:headEnd type="none" w="sm" len="sm"/>
            <a:tailEnd type="none" w="sm" len="sm"/>
          </a:ln>
        </p:spPr>
      </p:pic>
      <p:pic>
        <p:nvPicPr>
          <p:cNvPr id="381" name="Google Shape;381;p41" title="Cisthene_tenuifascia1431209752.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05878" y="440513"/>
            <a:ext cx="1628621" cy="1332300"/>
          </a:xfrm>
          <a:prstGeom prst="rect">
            <a:avLst/>
          </a:prstGeom>
          <a:noFill/>
          <a:ln w="9525" cap="flat" cmpd="sng">
            <a:solidFill>
              <a:schemeClr val="dk1"/>
            </a:solidFill>
            <a:prstDash val="solid"/>
            <a:round/>
            <a:headEnd type="none" w="sm" len="sm"/>
            <a:tailEnd type="none" w="sm" len="sm"/>
          </a:ln>
        </p:spPr>
      </p:pic>
      <p:pic>
        <p:nvPicPr>
          <p:cNvPr id="382" name="Google Shape;382;p41" title="Heliocheilus_paradoxus1483404485_0.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195362" y="3487288"/>
            <a:ext cx="1575488" cy="1215697"/>
          </a:xfrm>
          <a:prstGeom prst="rect">
            <a:avLst/>
          </a:prstGeom>
          <a:noFill/>
          <a:ln w="9525" cap="flat" cmpd="sng">
            <a:solidFill>
              <a:schemeClr val="dk1"/>
            </a:solidFill>
            <a:prstDash val="solid"/>
            <a:round/>
            <a:headEnd type="none" w="sm" len="sm"/>
            <a:tailEnd type="none" w="sm" len="sm"/>
          </a:ln>
        </p:spPr>
      </p:pic>
      <p:pic>
        <p:nvPicPr>
          <p:cNvPr id="383" name="Google Shape;383;p41" title="Erastria_coloraria1457655848.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205883" y="3487288"/>
            <a:ext cx="1407043" cy="1215700"/>
          </a:xfrm>
          <a:prstGeom prst="rect">
            <a:avLst/>
          </a:prstGeom>
          <a:noFill/>
          <a:ln w="9525" cap="flat" cmpd="sng">
            <a:solidFill>
              <a:schemeClr val="dk1"/>
            </a:solidFill>
            <a:prstDash val="solid"/>
            <a:round/>
            <a:headEnd type="none" w="sm" len="sm"/>
            <a:tailEnd type="none" w="sm" len="sm"/>
          </a:ln>
        </p:spPr>
      </p:pic>
      <p:sp>
        <p:nvSpPr>
          <p:cNvPr id="384" name="Google Shape;384;p41"/>
          <p:cNvSpPr txBox="1"/>
          <p:nvPr/>
        </p:nvSpPr>
        <p:spPr>
          <a:xfrm>
            <a:off x="176954" y="4672700"/>
            <a:ext cx="73134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Photos: Bo Sullivan, Steve Hall, NC Insect Museum</a:t>
            </a:r>
            <a:endParaRPr>
              <a:solidFill>
                <a:srgbClr val="666666"/>
              </a:solidFill>
              <a:latin typeface="Nunito"/>
              <a:ea typeface="Nunito"/>
              <a:cs typeface="Nunito"/>
              <a:sym typeface="Nunito"/>
            </a:endParaRPr>
          </a:p>
        </p:txBody>
      </p:sp>
      <p:pic>
        <p:nvPicPr>
          <p:cNvPr id="385" name="Google Shape;385;p41" title="Lemmeria_digitalis1450076164.jp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207275" y="440513"/>
            <a:ext cx="1575501" cy="1332293"/>
          </a:xfrm>
          <a:prstGeom prst="rect">
            <a:avLst/>
          </a:prstGeom>
          <a:noFill/>
          <a:ln w="9525" cap="flat" cmpd="sng">
            <a:solidFill>
              <a:schemeClr val="dk1"/>
            </a:solidFill>
            <a:prstDash val="solid"/>
            <a:round/>
            <a:headEnd type="none" w="sm" len="sm"/>
            <a:tailEnd type="none" w="sm" len="sm"/>
          </a:ln>
        </p:spPr>
      </p:pic>
      <p:pic>
        <p:nvPicPr>
          <p:cNvPr id="386" name="Google Shape;386;p41" title="Schinia_bina1477764399_1.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207276" y="2007312"/>
            <a:ext cx="1575501" cy="1245472"/>
          </a:xfrm>
          <a:prstGeom prst="rect">
            <a:avLst/>
          </a:prstGeom>
          <a:noFill/>
          <a:ln w="9525" cap="flat" cmpd="sng">
            <a:solidFill>
              <a:schemeClr val="dk1"/>
            </a:solidFill>
            <a:prstDash val="solid"/>
            <a:round/>
            <a:headEnd type="none" w="sm" len="sm"/>
            <a:tailEnd type="none" w="sm" len="sm"/>
          </a:ln>
        </p:spPr>
      </p:pic>
      <p:sp>
        <p:nvSpPr>
          <p:cNvPr id="387" name="Google Shape;387;p41"/>
          <p:cNvSpPr txBox="1"/>
          <p:nvPr/>
        </p:nvSpPr>
        <p:spPr>
          <a:xfrm>
            <a:off x="286200" y="515150"/>
            <a:ext cx="4791900" cy="3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Nunito Medium"/>
                <a:ea typeface="Nunito Medium"/>
                <a:cs typeface="Nunito Medium"/>
                <a:sym typeface="Nunito Medium"/>
              </a:rPr>
              <a:t>Species recorded in the Sandhills now considered historical (with year last seen in NC):</a:t>
            </a:r>
            <a:endParaRPr sz="16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600" i="1">
              <a:solidFill>
                <a:schemeClr val="dk1"/>
              </a:solidFill>
              <a:latin typeface="Nunito Medium"/>
              <a:ea typeface="Nunito Medium"/>
              <a:cs typeface="Nunito Medium"/>
              <a:sym typeface="Nunito Medium"/>
            </a:endParaRPr>
          </a:p>
          <a:p>
            <a:pPr marL="0" lvl="0" indent="0" algn="l" rtl="0">
              <a:spcBef>
                <a:spcPts val="0"/>
              </a:spcBef>
              <a:spcAft>
                <a:spcPts val="0"/>
              </a:spcAft>
              <a:buNone/>
            </a:pPr>
            <a:r>
              <a:rPr lang="en" sz="1600" i="1">
                <a:solidFill>
                  <a:schemeClr val="dk1"/>
                </a:solidFill>
                <a:latin typeface="Nunito Medium"/>
                <a:ea typeface="Nunito Medium"/>
                <a:cs typeface="Nunito Medium"/>
                <a:sym typeface="Nunito Medium"/>
              </a:rPr>
              <a:t>Sphinx drupiferarum</a:t>
            </a:r>
            <a:r>
              <a:rPr lang="en" sz="1600">
                <a:solidFill>
                  <a:schemeClr val="dk1"/>
                </a:solidFill>
                <a:latin typeface="Nunito Medium"/>
                <a:ea typeface="Nunito Medium"/>
                <a:cs typeface="Nunito Medium"/>
                <a:sym typeface="Nunito Medium"/>
              </a:rPr>
              <a:t> (1908), </a:t>
            </a:r>
            <a:r>
              <a:rPr lang="en" sz="1600" i="1">
                <a:solidFill>
                  <a:schemeClr val="dk1"/>
                </a:solidFill>
                <a:latin typeface="Nunito Medium"/>
                <a:ea typeface="Nunito Medium"/>
                <a:cs typeface="Nunito Medium"/>
                <a:sym typeface="Nunito Medium"/>
              </a:rPr>
              <a:t>Scythris charon</a:t>
            </a:r>
            <a:r>
              <a:rPr lang="en" sz="1600">
                <a:solidFill>
                  <a:schemeClr val="dk1"/>
                </a:solidFill>
                <a:latin typeface="Nunito Medium"/>
                <a:ea typeface="Nunito Medium"/>
                <a:cs typeface="Nunito Medium"/>
                <a:sym typeface="Nunito Medium"/>
              </a:rPr>
              <a:t> (1916), </a:t>
            </a:r>
            <a:r>
              <a:rPr lang="en" sz="1600" i="1">
                <a:solidFill>
                  <a:schemeClr val="dk1"/>
                </a:solidFill>
                <a:latin typeface="Nunito Medium"/>
                <a:ea typeface="Nunito Medium"/>
                <a:cs typeface="Nunito Medium"/>
                <a:sym typeface="Nunito Medium"/>
              </a:rPr>
              <a:t>Aristotelia callirrhoda</a:t>
            </a:r>
            <a:r>
              <a:rPr lang="en" sz="1600">
                <a:solidFill>
                  <a:schemeClr val="dk1"/>
                </a:solidFill>
                <a:latin typeface="Nunito Medium"/>
                <a:ea typeface="Nunito Medium"/>
                <a:cs typeface="Nunito Medium"/>
                <a:sym typeface="Nunito Medium"/>
              </a:rPr>
              <a:t> (1923), </a:t>
            </a:r>
            <a:r>
              <a:rPr lang="en" sz="1600" i="1">
                <a:solidFill>
                  <a:schemeClr val="dk1"/>
                </a:solidFill>
                <a:latin typeface="Nunito Medium"/>
                <a:ea typeface="Nunito Medium"/>
                <a:cs typeface="Nunito Medium"/>
                <a:sym typeface="Nunito Medium"/>
              </a:rPr>
              <a:t>Synanthedon refulgens</a:t>
            </a:r>
            <a:r>
              <a:rPr lang="en" sz="1600">
                <a:solidFill>
                  <a:schemeClr val="dk1"/>
                </a:solidFill>
                <a:latin typeface="Nunito Medium"/>
                <a:ea typeface="Nunito Medium"/>
                <a:cs typeface="Nunito Medium"/>
                <a:sym typeface="Nunito Medium"/>
              </a:rPr>
              <a:t> (1930), </a:t>
            </a:r>
            <a:r>
              <a:rPr lang="en" sz="1600" i="1">
                <a:solidFill>
                  <a:schemeClr val="dk1"/>
                </a:solidFill>
                <a:latin typeface="Nunito Medium"/>
                <a:ea typeface="Nunito Medium"/>
                <a:cs typeface="Nunito Medium"/>
                <a:sym typeface="Nunito Medium"/>
              </a:rPr>
              <a:t>Acrobasis elyi</a:t>
            </a:r>
            <a:r>
              <a:rPr lang="en" sz="1600">
                <a:solidFill>
                  <a:schemeClr val="dk1"/>
                </a:solidFill>
                <a:latin typeface="Nunito Medium"/>
                <a:ea typeface="Nunito Medium"/>
                <a:cs typeface="Nunito Medium"/>
                <a:sym typeface="Nunito Medium"/>
              </a:rPr>
              <a:t> (1967), </a:t>
            </a:r>
            <a:r>
              <a:rPr lang="en" sz="1600" i="1">
                <a:solidFill>
                  <a:schemeClr val="dk1"/>
                </a:solidFill>
                <a:latin typeface="Nunito Medium"/>
                <a:ea typeface="Nunito Medium"/>
                <a:cs typeface="Nunito Medium"/>
                <a:sym typeface="Nunito Medium"/>
              </a:rPr>
              <a:t>Haplochrois biminimmaculella</a:t>
            </a:r>
            <a:r>
              <a:rPr lang="en" sz="1600">
                <a:solidFill>
                  <a:schemeClr val="dk1"/>
                </a:solidFill>
                <a:latin typeface="Nunito Medium"/>
                <a:ea typeface="Nunito Medium"/>
                <a:cs typeface="Nunito Medium"/>
                <a:sym typeface="Nunito Medium"/>
              </a:rPr>
              <a:t> (1967), </a:t>
            </a:r>
            <a:r>
              <a:rPr lang="en" sz="1600" i="1">
                <a:solidFill>
                  <a:schemeClr val="dk1"/>
                </a:solidFill>
                <a:latin typeface="Nunito Medium"/>
                <a:ea typeface="Nunito Medium"/>
                <a:cs typeface="Nunito Medium"/>
                <a:sym typeface="Nunito Medium"/>
              </a:rPr>
              <a:t>Cisthene tenuifascia</a:t>
            </a:r>
            <a:r>
              <a:rPr lang="en" sz="1600">
                <a:solidFill>
                  <a:schemeClr val="dk1"/>
                </a:solidFill>
                <a:latin typeface="Nunito Medium"/>
                <a:ea typeface="Nunito Medium"/>
                <a:cs typeface="Nunito Medium"/>
                <a:sym typeface="Nunito Medium"/>
              </a:rPr>
              <a:t> (1973), </a:t>
            </a:r>
            <a:r>
              <a:rPr lang="en" sz="1600" i="1">
                <a:solidFill>
                  <a:schemeClr val="dk1"/>
                </a:solidFill>
                <a:latin typeface="Nunito Medium"/>
                <a:ea typeface="Nunito Medium"/>
                <a:cs typeface="Nunito Medium"/>
                <a:sym typeface="Nunito Medium"/>
              </a:rPr>
              <a:t>Catocala abbreviatella</a:t>
            </a:r>
            <a:r>
              <a:rPr lang="en" sz="1600">
                <a:solidFill>
                  <a:schemeClr val="dk1"/>
                </a:solidFill>
                <a:latin typeface="Nunito Medium"/>
                <a:ea typeface="Nunito Medium"/>
                <a:cs typeface="Nunito Medium"/>
                <a:sym typeface="Nunito Medium"/>
              </a:rPr>
              <a:t> (1987), </a:t>
            </a:r>
            <a:r>
              <a:rPr lang="en" sz="1600" i="1">
                <a:solidFill>
                  <a:schemeClr val="dk1"/>
                </a:solidFill>
                <a:latin typeface="Nunito Medium"/>
                <a:ea typeface="Nunito Medium"/>
                <a:cs typeface="Nunito Medium"/>
                <a:sym typeface="Nunito Medium"/>
              </a:rPr>
              <a:t>Schinia lucens</a:t>
            </a:r>
            <a:r>
              <a:rPr lang="en" sz="1600">
                <a:solidFill>
                  <a:schemeClr val="dk1"/>
                </a:solidFill>
                <a:latin typeface="Nunito Medium"/>
                <a:ea typeface="Nunito Medium"/>
                <a:cs typeface="Nunito Medium"/>
                <a:sym typeface="Nunito Medium"/>
              </a:rPr>
              <a:t> (1987), </a:t>
            </a:r>
            <a:r>
              <a:rPr lang="en" sz="1600" i="1">
                <a:solidFill>
                  <a:schemeClr val="dk1"/>
                </a:solidFill>
                <a:latin typeface="Nunito Medium"/>
                <a:ea typeface="Nunito Medium"/>
                <a:cs typeface="Nunito Medium"/>
                <a:sym typeface="Nunito Medium"/>
              </a:rPr>
              <a:t>Schinia bina</a:t>
            </a:r>
            <a:r>
              <a:rPr lang="en" sz="1600">
                <a:solidFill>
                  <a:schemeClr val="dk1"/>
                </a:solidFill>
                <a:latin typeface="Nunito Medium"/>
                <a:ea typeface="Nunito Medium"/>
                <a:cs typeface="Nunito Medium"/>
                <a:sym typeface="Nunito Medium"/>
              </a:rPr>
              <a:t> (1994), </a:t>
            </a:r>
            <a:r>
              <a:rPr lang="en" sz="1600" i="1">
                <a:solidFill>
                  <a:schemeClr val="dk1"/>
                </a:solidFill>
                <a:latin typeface="Nunito Medium"/>
                <a:ea typeface="Nunito Medium"/>
                <a:cs typeface="Nunito Medium"/>
                <a:sym typeface="Nunito Medium"/>
              </a:rPr>
              <a:t>Schinia septentrionalis</a:t>
            </a:r>
            <a:r>
              <a:rPr lang="en" sz="1600">
                <a:solidFill>
                  <a:schemeClr val="dk1"/>
                </a:solidFill>
                <a:latin typeface="Nunito Medium"/>
                <a:ea typeface="Nunito Medium"/>
                <a:cs typeface="Nunito Medium"/>
                <a:sym typeface="Nunito Medium"/>
              </a:rPr>
              <a:t> (1994), </a:t>
            </a:r>
            <a:r>
              <a:rPr lang="en" sz="1600" i="1">
                <a:solidFill>
                  <a:schemeClr val="dk1"/>
                </a:solidFill>
                <a:latin typeface="Nunito Medium"/>
                <a:ea typeface="Nunito Medium"/>
                <a:cs typeface="Nunito Medium"/>
                <a:sym typeface="Nunito Medium"/>
              </a:rPr>
              <a:t>Schinia carolinensis</a:t>
            </a:r>
            <a:r>
              <a:rPr lang="en" sz="1600">
                <a:solidFill>
                  <a:schemeClr val="dk1"/>
                </a:solidFill>
                <a:latin typeface="Nunito Medium"/>
                <a:ea typeface="Nunito Medium"/>
                <a:cs typeface="Nunito Medium"/>
                <a:sym typeface="Nunito Medium"/>
              </a:rPr>
              <a:t> (2001), </a:t>
            </a:r>
            <a:r>
              <a:rPr lang="en" sz="1600" i="1">
                <a:solidFill>
                  <a:schemeClr val="dk1"/>
                </a:solidFill>
                <a:latin typeface="Nunito Medium"/>
                <a:ea typeface="Nunito Medium"/>
                <a:cs typeface="Nunito Medium"/>
                <a:sym typeface="Nunito Medium"/>
              </a:rPr>
              <a:t>Erastria coloraria</a:t>
            </a:r>
            <a:r>
              <a:rPr lang="en" sz="1600">
                <a:solidFill>
                  <a:schemeClr val="dk1"/>
                </a:solidFill>
                <a:latin typeface="Nunito Medium"/>
                <a:ea typeface="Nunito Medium"/>
                <a:cs typeface="Nunito Medium"/>
                <a:sym typeface="Nunito Medium"/>
              </a:rPr>
              <a:t> (2002), </a:t>
            </a:r>
            <a:r>
              <a:rPr lang="en" sz="1600" i="1">
                <a:solidFill>
                  <a:schemeClr val="dk1"/>
                </a:solidFill>
                <a:latin typeface="Nunito Medium"/>
                <a:ea typeface="Nunito Medium"/>
                <a:cs typeface="Nunito Medium"/>
                <a:sym typeface="Nunito Medium"/>
              </a:rPr>
              <a:t>Lemmeria digitalis</a:t>
            </a:r>
            <a:r>
              <a:rPr lang="en" sz="1600">
                <a:solidFill>
                  <a:schemeClr val="dk1"/>
                </a:solidFill>
                <a:latin typeface="Nunito Medium"/>
                <a:ea typeface="Nunito Medium"/>
                <a:cs typeface="Nunito Medium"/>
                <a:sym typeface="Nunito Medium"/>
              </a:rPr>
              <a:t> (2002), </a:t>
            </a:r>
            <a:r>
              <a:rPr lang="en" sz="1600" i="1">
                <a:solidFill>
                  <a:schemeClr val="dk1"/>
                </a:solidFill>
                <a:latin typeface="Nunito Medium"/>
                <a:ea typeface="Nunito Medium"/>
                <a:cs typeface="Nunito Medium"/>
                <a:sym typeface="Nunito Medium"/>
              </a:rPr>
              <a:t>Trichordestra beanii</a:t>
            </a:r>
            <a:r>
              <a:rPr lang="en" sz="1600">
                <a:solidFill>
                  <a:schemeClr val="dk1"/>
                </a:solidFill>
                <a:latin typeface="Nunito Medium"/>
                <a:ea typeface="Nunito Medium"/>
                <a:cs typeface="Nunito Medium"/>
                <a:sym typeface="Nunito Medium"/>
              </a:rPr>
              <a:t> (2002), </a:t>
            </a:r>
            <a:r>
              <a:rPr lang="en" sz="1600" i="1">
                <a:solidFill>
                  <a:schemeClr val="dk1"/>
                </a:solidFill>
                <a:latin typeface="Nunito Medium"/>
                <a:ea typeface="Nunito Medium"/>
                <a:cs typeface="Nunito Medium"/>
                <a:sym typeface="Nunito Medium"/>
              </a:rPr>
              <a:t>Heliocheilus paradoxus</a:t>
            </a:r>
            <a:r>
              <a:rPr lang="en" sz="1600">
                <a:solidFill>
                  <a:schemeClr val="dk1"/>
                </a:solidFill>
                <a:latin typeface="Nunito Medium"/>
                <a:ea typeface="Nunito Medium"/>
                <a:cs typeface="Nunito Medium"/>
                <a:sym typeface="Nunito Medium"/>
              </a:rPr>
              <a:t> (2003)</a:t>
            </a:r>
            <a:endParaRPr sz="1600">
              <a:solidFill>
                <a:schemeClr val="dk1"/>
              </a:solidFill>
              <a:latin typeface="Nunito Medium"/>
              <a:ea typeface="Nunito Medium"/>
              <a:cs typeface="Nunito Medium"/>
              <a:sym typeface="Nunito Medium"/>
            </a:endParaRPr>
          </a:p>
        </p:txBody>
      </p:sp>
      <p:pic>
        <p:nvPicPr>
          <p:cNvPr id="388" name="Google Shape;388;p41" title="logo.pn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374200" y="4286652"/>
            <a:ext cx="1631251" cy="312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42" title="Campylacantha_olivacea1762791103_10.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5550" y="166488"/>
            <a:ext cx="2101401" cy="2492775"/>
          </a:xfrm>
          <a:prstGeom prst="rect">
            <a:avLst/>
          </a:prstGeom>
          <a:noFill/>
          <a:ln w="9525" cap="flat" cmpd="sng">
            <a:solidFill>
              <a:schemeClr val="dk1"/>
            </a:solidFill>
            <a:prstDash val="solid"/>
            <a:round/>
            <a:headEnd type="none" w="sm" len="sm"/>
            <a:tailEnd type="none" w="sm" len="sm"/>
          </a:ln>
        </p:spPr>
      </p:pic>
      <p:pic>
        <p:nvPicPr>
          <p:cNvPr id="394" name="Google Shape;394;p42" title="Pine Barrens Treefrog.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43000" y="166488"/>
            <a:ext cx="2897189" cy="2492776"/>
          </a:xfrm>
          <a:prstGeom prst="rect">
            <a:avLst/>
          </a:prstGeom>
          <a:noFill/>
          <a:ln w="9525" cap="flat" cmpd="sng">
            <a:solidFill>
              <a:schemeClr val="dk1"/>
            </a:solidFill>
            <a:prstDash val="solid"/>
            <a:round/>
            <a:headEnd type="none" w="sm" len="sm"/>
            <a:tailEnd type="none" w="sm" len="sm"/>
          </a:ln>
        </p:spPr>
      </p:pic>
      <p:pic>
        <p:nvPicPr>
          <p:cNvPr id="395" name="Google Shape;395;p42" title="Dalea pinnata.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5563" y="2795564"/>
            <a:ext cx="2745923" cy="2185475"/>
          </a:xfrm>
          <a:prstGeom prst="rect">
            <a:avLst/>
          </a:prstGeom>
          <a:noFill/>
          <a:ln w="9525" cap="flat" cmpd="sng">
            <a:solidFill>
              <a:schemeClr val="dk1"/>
            </a:solidFill>
            <a:prstDash val="solid"/>
            <a:round/>
            <a:headEnd type="none" w="sm" len="sm"/>
            <a:tailEnd type="none" w="sm" len="sm"/>
          </a:ln>
        </p:spPr>
      </p:pic>
      <p:pic>
        <p:nvPicPr>
          <p:cNvPr id="396" name="Google Shape;396;p42" title="Lilium pyrophilum.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81685" y="2795564"/>
            <a:ext cx="2642181" cy="2185476"/>
          </a:xfrm>
          <a:prstGeom prst="rect">
            <a:avLst/>
          </a:prstGeom>
          <a:noFill/>
          <a:ln w="9525" cap="flat" cmpd="sng">
            <a:solidFill>
              <a:schemeClr val="dk1"/>
            </a:solidFill>
            <a:prstDash val="solid"/>
            <a:round/>
            <a:headEnd type="none" w="sm" len="sm"/>
            <a:tailEnd type="none" w="sm" len="sm"/>
          </a:ln>
        </p:spPr>
      </p:pic>
      <p:pic>
        <p:nvPicPr>
          <p:cNvPr id="397" name="Google Shape;397;p42" title="Carex turgescens.jp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114066" y="2795564"/>
            <a:ext cx="2684363" cy="2185475"/>
          </a:xfrm>
          <a:prstGeom prst="rect">
            <a:avLst/>
          </a:prstGeom>
          <a:noFill/>
          <a:ln w="9525" cap="flat" cmpd="sng">
            <a:solidFill>
              <a:schemeClr val="dk1"/>
            </a:solidFill>
            <a:prstDash val="solid"/>
            <a:round/>
            <a:headEnd type="none" w="sm" len="sm"/>
            <a:tailEnd type="none" w="sm" len="sm"/>
          </a:ln>
        </p:spPr>
      </p:pic>
      <p:pic>
        <p:nvPicPr>
          <p:cNvPr id="398" name="Google Shape;398;p42" title="Dromogomphus armatus.jp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536239" y="162463"/>
            <a:ext cx="3262188" cy="25008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3"/>
          <p:cNvSpPr txBox="1"/>
          <p:nvPr/>
        </p:nvSpPr>
        <p:spPr>
          <a:xfrm>
            <a:off x="531600" y="144900"/>
            <a:ext cx="8080800" cy="30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Nunito"/>
                <a:ea typeface="Nunito"/>
                <a:cs typeface="Nunito"/>
                <a:sym typeface="Nunito"/>
              </a:rPr>
              <a:t>Management Recommendations</a:t>
            </a:r>
            <a:endParaRPr sz="2000" b="1">
              <a:solidFill>
                <a:schemeClr val="dk1"/>
              </a:solidFill>
              <a:latin typeface="Nunito"/>
              <a:ea typeface="Nunito"/>
              <a:cs typeface="Nunito"/>
              <a:sym typeface="Nunito"/>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Burn sites with bean dips and seeps frequently (~3 years)</a:t>
            </a:r>
            <a:endParaRPr sz="2000">
              <a:solidFill>
                <a:schemeClr val="dk1"/>
              </a:solidFill>
              <a:latin typeface="Nunito SemiBold"/>
              <a:ea typeface="Nunito SemiBold"/>
              <a:cs typeface="Nunito SemiBold"/>
              <a:sym typeface="Nunito SemiBold"/>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Keep burn patches as small as possible to allow for refugia</a:t>
            </a:r>
            <a:endParaRPr sz="2000">
              <a:solidFill>
                <a:schemeClr val="dk1"/>
              </a:solidFill>
              <a:latin typeface="Nunito SemiBold"/>
              <a:ea typeface="Nunito SemiBold"/>
              <a:cs typeface="Nunito SemiBold"/>
              <a:sym typeface="Nunito SemiBold"/>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Minimize fire breaks when possible</a:t>
            </a:r>
            <a:endParaRPr sz="2000">
              <a:solidFill>
                <a:schemeClr val="dk1"/>
              </a:solidFill>
              <a:latin typeface="Nunito SemiBold"/>
              <a:ea typeface="Nunito SemiBold"/>
              <a:cs typeface="Nunito SemiBold"/>
              <a:sym typeface="Nunito SemiBold"/>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Maintain mature oak habitats by burning these areas less frequently</a:t>
            </a:r>
            <a:endParaRPr sz="2000">
              <a:solidFill>
                <a:schemeClr val="dk1"/>
              </a:solidFill>
              <a:latin typeface="Nunito SemiBold"/>
              <a:ea typeface="Nunito SemiBold"/>
              <a:cs typeface="Nunito SemiBold"/>
              <a:sym typeface="Nunito SemiBold"/>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Time burning to minimize impact on rare species</a:t>
            </a:r>
            <a:endParaRPr sz="2000">
              <a:solidFill>
                <a:schemeClr val="dk1"/>
              </a:solidFill>
              <a:latin typeface="Nunito SemiBold"/>
              <a:ea typeface="Nunito SemiBold"/>
              <a:cs typeface="Nunito SemiBold"/>
              <a:sym typeface="Nunito SemiBold"/>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Consider insects</a:t>
            </a:r>
            <a:endParaRPr sz="2000">
              <a:solidFill>
                <a:schemeClr val="dk1"/>
              </a:solidFill>
              <a:latin typeface="Nunito SemiBold"/>
              <a:ea typeface="Nunito SemiBold"/>
              <a:cs typeface="Nunito SemiBold"/>
              <a:sym typeface="Nunito SemiBold"/>
            </a:endParaRPr>
          </a:p>
        </p:txBody>
      </p:sp>
      <p:pic>
        <p:nvPicPr>
          <p:cNvPr id="404" name="Google Shape;404;p43" title="Sydney_Bezanson_calloway_6960X4640.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2" y="2571738"/>
            <a:ext cx="4047498" cy="2225336"/>
          </a:xfrm>
          <a:prstGeom prst="rect">
            <a:avLst/>
          </a:prstGeom>
          <a:noFill/>
          <a:ln w="9525" cap="flat" cmpd="sng">
            <a:solidFill>
              <a:schemeClr val="dk1"/>
            </a:solidFill>
            <a:prstDash val="solid"/>
            <a:round/>
            <a:headEnd type="none" w="sm" len="sm"/>
            <a:tailEnd type="none" w="sm" len="sm"/>
          </a:ln>
        </p:spPr>
      </p:pic>
      <p:sp>
        <p:nvSpPr>
          <p:cNvPr id="405" name="Google Shape;405;p43"/>
          <p:cNvSpPr txBox="1"/>
          <p:nvPr/>
        </p:nvSpPr>
        <p:spPr>
          <a:xfrm>
            <a:off x="310145" y="4665650"/>
            <a:ext cx="27948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 The Nature Conservancy</a:t>
            </a:r>
            <a:endParaRPr>
              <a:solidFill>
                <a:srgbClr val="666666"/>
              </a:solidFill>
              <a:latin typeface="Nunito"/>
              <a:ea typeface="Nunito"/>
              <a:cs typeface="Nunito"/>
              <a:sym typeface="Nunito"/>
            </a:endParaRPr>
          </a:p>
        </p:txBody>
      </p:sp>
      <p:pic>
        <p:nvPicPr>
          <p:cNvPr id="406" name="Google Shape;406;p43" title="logo.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1600" y="3468727"/>
            <a:ext cx="1631251" cy="312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6"/>
          <p:cNvSpPr txBox="1"/>
          <p:nvPr/>
        </p:nvSpPr>
        <p:spPr>
          <a:xfrm>
            <a:off x="433400" y="376025"/>
            <a:ext cx="4742700" cy="15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Nunito"/>
                <a:ea typeface="Nunito"/>
                <a:cs typeface="Nunito"/>
                <a:sym typeface="Nunito"/>
              </a:rPr>
              <a:t>Continued Monitoring</a:t>
            </a:r>
            <a:endParaRPr sz="2000" b="1">
              <a:solidFill>
                <a:schemeClr val="dk1"/>
              </a:solidFill>
              <a:latin typeface="Nunito"/>
              <a:ea typeface="Nunito"/>
              <a:cs typeface="Nunito"/>
              <a:sym typeface="Nunito"/>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Surveys</a:t>
            </a:r>
            <a:endParaRPr sz="2000">
              <a:solidFill>
                <a:schemeClr val="dk1"/>
              </a:solidFill>
              <a:latin typeface="Nunito SemiBold"/>
              <a:ea typeface="Nunito SemiBold"/>
              <a:cs typeface="Nunito SemiBold"/>
              <a:sym typeface="Nunito SemiBold"/>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Rapid site assessments</a:t>
            </a:r>
            <a:endParaRPr sz="2000">
              <a:solidFill>
                <a:schemeClr val="dk1"/>
              </a:solidFill>
              <a:latin typeface="Nunito SemiBold"/>
              <a:ea typeface="Nunito SemiBold"/>
              <a:cs typeface="Nunito SemiBold"/>
              <a:sym typeface="Nunito SemiBold"/>
            </a:endParaRPr>
          </a:p>
          <a:p>
            <a:pPr marL="457200" lvl="0" indent="-355600" algn="l" rtl="0">
              <a:spcBef>
                <a:spcPts val="0"/>
              </a:spcBef>
              <a:spcAft>
                <a:spcPts val="0"/>
              </a:spcAft>
              <a:buClr>
                <a:schemeClr val="dk1"/>
              </a:buClr>
              <a:buSzPts val="2000"/>
              <a:buFont typeface="Nunito SemiBold"/>
              <a:buChar char="●"/>
            </a:pPr>
            <a:r>
              <a:rPr lang="en" sz="2000">
                <a:solidFill>
                  <a:schemeClr val="dk1"/>
                </a:solidFill>
                <a:latin typeface="Nunito SemiBold"/>
                <a:ea typeface="Nunito SemiBold"/>
                <a:cs typeface="Nunito SemiBold"/>
                <a:sym typeface="Nunito SemiBold"/>
              </a:rPr>
              <a:t>Sampling before and after burning</a:t>
            </a:r>
            <a:endParaRPr sz="2000">
              <a:solidFill>
                <a:schemeClr val="dk1"/>
              </a:solidFill>
              <a:latin typeface="Nunito SemiBold"/>
              <a:ea typeface="Nunito SemiBold"/>
              <a:cs typeface="Nunito SemiBold"/>
              <a:sym typeface="Nunito SemiBold"/>
            </a:endParaRPr>
          </a:p>
        </p:txBody>
      </p:sp>
      <p:pic>
        <p:nvPicPr>
          <p:cNvPr id="435" name="Google Shape;435;p46" title="Steve_Hall_profile_picture.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3875" y="376025"/>
            <a:ext cx="2068850" cy="2068850"/>
          </a:xfrm>
          <a:prstGeom prst="rect">
            <a:avLst/>
          </a:prstGeom>
          <a:noFill/>
          <a:ln w="9525" cap="flat" cmpd="sng">
            <a:solidFill>
              <a:schemeClr val="dk1"/>
            </a:solidFill>
            <a:prstDash val="solid"/>
            <a:round/>
            <a:headEnd type="none" w="sm" len="sm"/>
            <a:tailEnd type="none" w="sm" len="sm"/>
          </a:ln>
        </p:spPr>
      </p:pic>
      <p:pic>
        <p:nvPicPr>
          <p:cNvPr id="436" name="Google Shape;436;p46" title="bruce_sorrie_placeholder.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33875" y="2796625"/>
            <a:ext cx="2068850" cy="2068850"/>
          </a:xfrm>
          <a:prstGeom prst="rect">
            <a:avLst/>
          </a:prstGeom>
          <a:noFill/>
          <a:ln w="9525" cap="flat" cmpd="sng">
            <a:solidFill>
              <a:schemeClr val="dk1"/>
            </a:solidFill>
            <a:prstDash val="solid"/>
            <a:round/>
            <a:headEnd type="none" w="sm" len="sm"/>
            <a:tailEnd type="none" w="sm" len="sm"/>
          </a:ln>
        </p:spPr>
      </p:pic>
      <p:pic>
        <p:nvPicPr>
          <p:cNvPr id="437" name="Google Shape;437;p46" title="Thunder Rd--July 03, 2025-Stephen Hall.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84123" y="2082600"/>
            <a:ext cx="4172200" cy="2782867"/>
          </a:xfrm>
          <a:prstGeom prst="rect">
            <a:avLst/>
          </a:prstGeom>
          <a:noFill/>
          <a:ln w="9525" cap="flat" cmpd="sng">
            <a:solidFill>
              <a:schemeClr val="dk1"/>
            </a:solidFill>
            <a:prstDash val="solid"/>
            <a:round/>
            <a:headEnd type="none" w="sm" len="sm"/>
            <a:tailEnd type="none" w="sm" len="sm"/>
          </a:ln>
        </p:spPr>
      </p:pic>
      <p:pic>
        <p:nvPicPr>
          <p:cNvPr id="438" name="Google Shape;438;p46" title="logo.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756375" y="376027"/>
            <a:ext cx="1631251" cy="312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7" title="Schwalbea americana.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8725" y="237204"/>
            <a:ext cx="2563700" cy="3896400"/>
          </a:xfrm>
          <a:prstGeom prst="rect">
            <a:avLst/>
          </a:prstGeom>
          <a:noFill/>
          <a:ln w="9525" cap="flat" cmpd="sng">
            <a:solidFill>
              <a:schemeClr val="dk1"/>
            </a:solidFill>
            <a:prstDash val="solid"/>
            <a:round/>
            <a:headEnd type="none" w="sm" len="sm"/>
            <a:tailEnd type="none" w="sm" len="sm"/>
          </a:ln>
        </p:spPr>
      </p:pic>
      <p:sp>
        <p:nvSpPr>
          <p:cNvPr id="444" name="Google Shape;444;p47"/>
          <p:cNvSpPr txBox="1"/>
          <p:nvPr/>
        </p:nvSpPr>
        <p:spPr>
          <a:xfrm>
            <a:off x="317925" y="4133604"/>
            <a:ext cx="2805300" cy="84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i="1">
                <a:solidFill>
                  <a:schemeClr val="dk1"/>
                </a:solidFill>
                <a:latin typeface="Nunito Medium"/>
                <a:ea typeface="Nunito Medium"/>
                <a:cs typeface="Nunito Medium"/>
                <a:sym typeface="Nunito Medium"/>
              </a:rPr>
              <a:t>Schwalbea americana</a:t>
            </a:r>
            <a:endParaRPr sz="20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800">
                <a:solidFill>
                  <a:schemeClr val="dk1"/>
                </a:solidFill>
                <a:latin typeface="Nunito Medium"/>
                <a:ea typeface="Nunito Medium"/>
                <a:cs typeface="Nunito Medium"/>
                <a:sym typeface="Nunito Medium"/>
              </a:rPr>
              <a:t>American Chaffsee</a:t>
            </a:r>
            <a:r>
              <a:rPr lang="en" sz="2000">
                <a:solidFill>
                  <a:schemeClr val="dk1"/>
                </a:solidFill>
                <a:latin typeface="Nunito Medium"/>
                <a:ea typeface="Nunito Medium"/>
                <a:cs typeface="Nunito Medium"/>
                <a:sym typeface="Nunito Medium"/>
              </a:rPr>
              <a:t>d</a:t>
            </a:r>
            <a:endParaRPr sz="2000">
              <a:solidFill>
                <a:schemeClr val="dk1"/>
              </a:solidFill>
              <a:latin typeface="Nunito Medium"/>
              <a:ea typeface="Nunito Medium"/>
              <a:cs typeface="Nunito Medium"/>
              <a:sym typeface="Nunito Medium"/>
            </a:endParaRPr>
          </a:p>
        </p:txBody>
      </p:sp>
      <p:pic>
        <p:nvPicPr>
          <p:cNvPr id="445" name="Google Shape;445;p47" title="Screen Shot 2025-11-29 at 3.14.45 A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671700" y="237205"/>
            <a:ext cx="4750350" cy="2286250"/>
          </a:xfrm>
          <a:prstGeom prst="rect">
            <a:avLst/>
          </a:prstGeom>
          <a:noFill/>
          <a:ln>
            <a:noFill/>
          </a:ln>
        </p:spPr>
      </p:pic>
      <p:sp>
        <p:nvSpPr>
          <p:cNvPr id="446" name="Google Shape;446;p47"/>
          <p:cNvSpPr txBox="1"/>
          <p:nvPr/>
        </p:nvSpPr>
        <p:spPr>
          <a:xfrm>
            <a:off x="3205425" y="2587759"/>
            <a:ext cx="5682900" cy="2169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Nunito Medium"/>
                <a:ea typeface="Nunito Medium"/>
                <a:cs typeface="Nunito Medium"/>
                <a:sym typeface="Nunito Medium"/>
              </a:rPr>
              <a:t>State Rank: S1</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State and Federal Endangered Species</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Associated with bean dips and seeps in the Sandhills</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Highly fire-dependent</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Apparently now remaining in NC only within Fort Bragg (Hoke, Cumberland Co.) </a:t>
            </a:r>
            <a:endParaRPr sz="1800">
              <a:solidFill>
                <a:schemeClr val="dk2"/>
              </a:solidFill>
              <a:latin typeface="Nunito Medium"/>
              <a:ea typeface="Nunito Medium"/>
              <a:cs typeface="Nunito Medium"/>
              <a:sym typeface="Nunito Medium"/>
            </a:endParaRPr>
          </a:p>
        </p:txBody>
      </p:sp>
      <p:sp>
        <p:nvSpPr>
          <p:cNvPr id="447" name="Google Shape;447;p47"/>
          <p:cNvSpPr txBox="1"/>
          <p:nvPr/>
        </p:nvSpPr>
        <p:spPr>
          <a:xfrm>
            <a:off x="7043149" y="4687100"/>
            <a:ext cx="19191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 Bruce Sorrie</a:t>
            </a:r>
            <a:endParaRPr>
              <a:solidFill>
                <a:srgbClr val="666666"/>
              </a:solidFill>
              <a:latin typeface="Nunito"/>
              <a:ea typeface="Nunito"/>
              <a:cs typeface="Nunito"/>
              <a:sym typeface="Nunito"/>
            </a:endParaRPr>
          </a:p>
        </p:txBody>
      </p:sp>
      <p:pic>
        <p:nvPicPr>
          <p:cNvPr id="448" name="Google Shape;448;p47"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531029" y="4701177"/>
            <a:ext cx="1631251" cy="31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title="Screen Shot 2025-11-15 at 2.05.11 A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40950" y="152400"/>
            <a:ext cx="7862089" cy="48387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48" title="arogosskipper_jp.jpg"/>
          <p:cNvPicPr preferRelativeResize="0"/>
          <p:nvPr/>
        </p:nvPicPr>
        <p:blipFill>
          <a:blip r:embed="rId3">
            <a:alphaModFix/>
          </a:blip>
          <a:stretch>
            <a:fillRect/>
          </a:stretch>
        </p:blipFill>
        <p:spPr>
          <a:xfrm>
            <a:off x="160450" y="365825"/>
            <a:ext cx="3333750" cy="2905125"/>
          </a:xfrm>
          <a:prstGeom prst="rect">
            <a:avLst/>
          </a:prstGeom>
          <a:noFill/>
          <a:ln w="9525" cap="flat" cmpd="sng">
            <a:solidFill>
              <a:schemeClr val="dk1"/>
            </a:solidFill>
            <a:prstDash val="solid"/>
            <a:round/>
            <a:headEnd type="none" w="sm" len="sm"/>
            <a:tailEnd type="none" w="sm" len="sm"/>
          </a:ln>
        </p:spPr>
      </p:pic>
      <p:pic>
        <p:nvPicPr>
          <p:cNvPr id="454" name="Google Shape;454;p48" title="Screen Shot 2025-11-29 at 3.08.02 A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642250" y="365825"/>
            <a:ext cx="5353049" cy="2478263"/>
          </a:xfrm>
          <a:prstGeom prst="rect">
            <a:avLst/>
          </a:prstGeom>
          <a:noFill/>
          <a:ln w="9525" cap="flat" cmpd="sng">
            <a:solidFill>
              <a:schemeClr val="dk1"/>
            </a:solidFill>
            <a:prstDash val="solid"/>
            <a:round/>
            <a:headEnd type="none" w="sm" len="sm"/>
            <a:tailEnd type="none" w="sm" len="sm"/>
          </a:ln>
        </p:spPr>
      </p:pic>
      <p:sp>
        <p:nvSpPr>
          <p:cNvPr id="455" name="Google Shape;455;p48"/>
          <p:cNvSpPr txBox="1"/>
          <p:nvPr/>
        </p:nvSpPr>
        <p:spPr>
          <a:xfrm>
            <a:off x="3686575" y="3123125"/>
            <a:ext cx="5264400" cy="1827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Now considered historical in NC</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Formerly associated with highly fire-dependent grasslands</a:t>
            </a:r>
            <a:endParaRPr sz="1800">
              <a:solidFill>
                <a:schemeClr val="dk2"/>
              </a:solidFill>
              <a:latin typeface="Nunito Medium"/>
              <a:ea typeface="Nunito Medium"/>
              <a:cs typeface="Nunito Medium"/>
              <a:sym typeface="Nunito Medium"/>
            </a:endParaRPr>
          </a:p>
          <a:p>
            <a:pPr marL="457200" lvl="0" indent="-342900" algn="l" rtl="0">
              <a:spcBef>
                <a:spcPts val="0"/>
              </a:spcBef>
              <a:spcAft>
                <a:spcPts val="0"/>
              </a:spcAft>
              <a:buClr>
                <a:schemeClr val="dk2"/>
              </a:buClr>
              <a:buSzPts val="1800"/>
              <a:buFont typeface="Nunito Medium"/>
              <a:buChar char="●"/>
            </a:pPr>
            <a:r>
              <a:rPr lang="en" sz="1800">
                <a:solidFill>
                  <a:schemeClr val="dk2"/>
                </a:solidFill>
                <a:latin typeface="Nunito Medium"/>
                <a:ea typeface="Nunito Medium"/>
                <a:cs typeface="Nunito Medium"/>
                <a:sym typeface="Nunito Medium"/>
              </a:rPr>
              <a:t>Last known population in Croatan National Forest apparently lost in a fire in 2009</a:t>
            </a:r>
            <a:endParaRPr sz="1800">
              <a:solidFill>
                <a:schemeClr val="dk2"/>
              </a:solidFill>
              <a:latin typeface="Nunito Medium"/>
              <a:ea typeface="Nunito Medium"/>
              <a:cs typeface="Nunito Medium"/>
              <a:sym typeface="Nunito Medium"/>
            </a:endParaRPr>
          </a:p>
        </p:txBody>
      </p:sp>
      <p:sp>
        <p:nvSpPr>
          <p:cNvPr id="456" name="Google Shape;456;p48"/>
          <p:cNvSpPr txBox="1"/>
          <p:nvPr/>
        </p:nvSpPr>
        <p:spPr>
          <a:xfrm>
            <a:off x="160450" y="3270950"/>
            <a:ext cx="3333900" cy="84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i="1">
                <a:solidFill>
                  <a:schemeClr val="dk1"/>
                </a:solidFill>
                <a:latin typeface="Nunito Medium"/>
                <a:ea typeface="Nunito Medium"/>
                <a:cs typeface="Nunito Medium"/>
                <a:sym typeface="Nunito Medium"/>
              </a:rPr>
              <a:t>Atrytone arogos</a:t>
            </a:r>
            <a:endParaRPr sz="20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800">
                <a:solidFill>
                  <a:schemeClr val="dk1"/>
                </a:solidFill>
                <a:latin typeface="Nunito Medium"/>
                <a:ea typeface="Nunito Medium"/>
                <a:cs typeface="Nunito Medium"/>
                <a:sym typeface="Nunito Medium"/>
              </a:rPr>
              <a:t>Arogos Skipper</a:t>
            </a:r>
            <a:endParaRPr sz="2000">
              <a:solidFill>
                <a:schemeClr val="dk1"/>
              </a:solidFill>
              <a:latin typeface="Nunito Medium"/>
              <a:ea typeface="Nunito Medium"/>
              <a:cs typeface="Nunito Medium"/>
              <a:sym typeface="Nunito Medium"/>
            </a:endParaRPr>
          </a:p>
        </p:txBody>
      </p:sp>
      <p:sp>
        <p:nvSpPr>
          <p:cNvPr id="457" name="Google Shape;457;p48"/>
          <p:cNvSpPr txBox="1"/>
          <p:nvPr/>
        </p:nvSpPr>
        <p:spPr>
          <a:xfrm>
            <a:off x="160449" y="4609625"/>
            <a:ext cx="19191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 Jeff Pippen</a:t>
            </a:r>
            <a:endParaRPr>
              <a:solidFill>
                <a:srgbClr val="666666"/>
              </a:solidFill>
              <a:latin typeface="Nunito"/>
              <a:ea typeface="Nunito"/>
              <a:cs typeface="Nunito"/>
              <a:sym typeface="Nunito"/>
            </a:endParaRPr>
          </a:p>
        </p:txBody>
      </p:sp>
      <p:pic>
        <p:nvPicPr>
          <p:cNvPr id="458" name="Google Shape;458;p48"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011000" y="4623702"/>
            <a:ext cx="1631251" cy="312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9" title="Eucosma giganteana range.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46050" y="606520"/>
            <a:ext cx="4190000" cy="1775250"/>
          </a:xfrm>
          <a:prstGeom prst="rect">
            <a:avLst/>
          </a:prstGeom>
          <a:noFill/>
          <a:ln>
            <a:noFill/>
          </a:ln>
        </p:spPr>
      </p:pic>
      <p:sp>
        <p:nvSpPr>
          <p:cNvPr id="464" name="Google Shape;464;p49"/>
          <p:cNvSpPr txBox="1"/>
          <p:nvPr/>
        </p:nvSpPr>
        <p:spPr>
          <a:xfrm>
            <a:off x="347025" y="4141063"/>
            <a:ext cx="3063300" cy="7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Nunito Medium"/>
                <a:ea typeface="Nunito Medium"/>
                <a:cs typeface="Nunito Medium"/>
                <a:sym typeface="Nunito Medium"/>
              </a:rPr>
              <a:t>Eucosma giganteana</a:t>
            </a:r>
            <a:endParaRPr sz="18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500">
                <a:solidFill>
                  <a:srgbClr val="434343"/>
                </a:solidFill>
                <a:latin typeface="Nunito Medium"/>
                <a:ea typeface="Nunito Medium"/>
                <a:cs typeface="Nunito Medium"/>
                <a:sym typeface="Nunito Medium"/>
              </a:rPr>
              <a:t>Giant Eucosma</a:t>
            </a:r>
            <a:endParaRPr sz="1500">
              <a:solidFill>
                <a:srgbClr val="434343"/>
              </a:solidFill>
              <a:latin typeface="Nunito Medium"/>
              <a:ea typeface="Nunito Medium"/>
              <a:cs typeface="Nunito Medium"/>
              <a:sym typeface="Nunito Medium"/>
            </a:endParaRPr>
          </a:p>
        </p:txBody>
      </p:sp>
      <p:pic>
        <p:nvPicPr>
          <p:cNvPr id="465" name="Google Shape;465;p49" title="Eucosma giganteana.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7025" y="301638"/>
            <a:ext cx="3063301" cy="3839416"/>
          </a:xfrm>
          <a:prstGeom prst="rect">
            <a:avLst/>
          </a:prstGeom>
          <a:noFill/>
          <a:ln w="9525" cap="flat" cmpd="sng">
            <a:solidFill>
              <a:schemeClr val="dk1"/>
            </a:solidFill>
            <a:prstDash val="solid"/>
            <a:round/>
            <a:headEnd type="none" w="sm" len="sm"/>
            <a:tailEnd type="none" w="sm" len="sm"/>
          </a:ln>
        </p:spPr>
      </p:pic>
      <p:sp>
        <p:nvSpPr>
          <p:cNvPr id="466" name="Google Shape;466;p49"/>
          <p:cNvSpPr txBox="1"/>
          <p:nvPr/>
        </p:nvSpPr>
        <p:spPr>
          <a:xfrm>
            <a:off x="3846050" y="2539320"/>
            <a:ext cx="4921200" cy="2242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State Rank: [SH]</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Last observed in NC in 1904 and considered to be extirpated from the state prior to this record from the bean dip at Sandhills Game Lands</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Associated with prairie habitats in the Midwest</a:t>
            </a:r>
            <a:endParaRPr sz="1800">
              <a:solidFill>
                <a:schemeClr val="dk1"/>
              </a:solidFill>
              <a:latin typeface="Nunito"/>
              <a:ea typeface="Nunito"/>
              <a:cs typeface="Nunito"/>
              <a:sym typeface="Nunito"/>
            </a:endParaRPr>
          </a:p>
          <a:p>
            <a:pPr marL="0" lvl="0" indent="0" algn="l" rtl="0">
              <a:spcBef>
                <a:spcPts val="0"/>
              </a:spcBef>
              <a:spcAft>
                <a:spcPts val="0"/>
              </a:spcAft>
              <a:buNone/>
            </a:pPr>
            <a:endParaRPr sz="1800">
              <a:solidFill>
                <a:schemeClr val="dk1"/>
              </a:solidFill>
              <a:latin typeface="Nunito"/>
              <a:ea typeface="Nunito"/>
              <a:cs typeface="Nunito"/>
              <a:sym typeface="Nunito"/>
            </a:endParaRPr>
          </a:p>
        </p:txBody>
      </p:sp>
      <p:sp>
        <p:nvSpPr>
          <p:cNvPr id="467" name="Google Shape;467;p49"/>
          <p:cNvSpPr txBox="1"/>
          <p:nvPr/>
        </p:nvSpPr>
        <p:spPr>
          <a:xfrm>
            <a:off x="6270195" y="4674077"/>
            <a:ext cx="27948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 Jim Petranka</a:t>
            </a:r>
            <a:endParaRPr>
              <a:solidFill>
                <a:srgbClr val="666666"/>
              </a:solidFill>
              <a:latin typeface="Nunito"/>
              <a:ea typeface="Nunito"/>
              <a:cs typeface="Nunito"/>
              <a:sym typeface="Nunito"/>
            </a:endParaRPr>
          </a:p>
        </p:txBody>
      </p:sp>
      <p:pic>
        <p:nvPicPr>
          <p:cNvPr id="468" name="Google Shape;468;p49"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433750" y="136327"/>
            <a:ext cx="1631251" cy="312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50" title="Catocala jair.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9500" y="201450"/>
            <a:ext cx="2492249" cy="2582559"/>
          </a:xfrm>
          <a:prstGeom prst="rect">
            <a:avLst/>
          </a:prstGeom>
          <a:noFill/>
          <a:ln w="9525" cap="flat" cmpd="sng">
            <a:solidFill>
              <a:schemeClr val="dk1"/>
            </a:solidFill>
            <a:prstDash val="solid"/>
            <a:round/>
            <a:headEnd type="none" w="sm" len="sm"/>
            <a:tailEnd type="none" w="sm" len="sm"/>
          </a:ln>
        </p:spPr>
      </p:pic>
      <p:sp>
        <p:nvSpPr>
          <p:cNvPr id="474" name="Google Shape;474;p50"/>
          <p:cNvSpPr txBox="1"/>
          <p:nvPr/>
        </p:nvSpPr>
        <p:spPr>
          <a:xfrm>
            <a:off x="4503852" y="282800"/>
            <a:ext cx="3143700" cy="7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i="1">
                <a:solidFill>
                  <a:schemeClr val="dk1"/>
                </a:solidFill>
                <a:latin typeface="Nunito Medium"/>
                <a:ea typeface="Nunito Medium"/>
                <a:cs typeface="Nunito Medium"/>
                <a:sym typeface="Nunito Medium"/>
              </a:rPr>
              <a:t>Catocala jair</a:t>
            </a:r>
            <a:endParaRPr sz="20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500">
                <a:solidFill>
                  <a:srgbClr val="434343"/>
                </a:solidFill>
                <a:latin typeface="Nunito Medium"/>
                <a:ea typeface="Nunito Medium"/>
                <a:cs typeface="Nunito Medium"/>
                <a:sym typeface="Nunito Medium"/>
              </a:rPr>
              <a:t>Jair Underwing</a:t>
            </a:r>
            <a:endParaRPr sz="1500">
              <a:solidFill>
                <a:srgbClr val="434343"/>
              </a:solidFill>
              <a:latin typeface="Nunito Medium"/>
              <a:ea typeface="Nunito Medium"/>
              <a:cs typeface="Nunito Medium"/>
              <a:sym typeface="Nunito Medium"/>
            </a:endParaRPr>
          </a:p>
        </p:txBody>
      </p:sp>
      <p:pic>
        <p:nvPicPr>
          <p:cNvPr id="475" name="Google Shape;475;p50" title="Catocala jair range.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29866" y="1127125"/>
            <a:ext cx="4291675" cy="1818325"/>
          </a:xfrm>
          <a:prstGeom prst="rect">
            <a:avLst/>
          </a:prstGeom>
          <a:noFill/>
          <a:ln>
            <a:noFill/>
          </a:ln>
        </p:spPr>
      </p:pic>
      <p:sp>
        <p:nvSpPr>
          <p:cNvPr id="476" name="Google Shape;476;p50"/>
          <p:cNvSpPr txBox="1"/>
          <p:nvPr/>
        </p:nvSpPr>
        <p:spPr>
          <a:xfrm>
            <a:off x="176951" y="4672700"/>
            <a:ext cx="40590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Photos: David George, Bo Sullivan</a:t>
            </a:r>
            <a:endParaRPr>
              <a:solidFill>
                <a:srgbClr val="666666"/>
              </a:solidFill>
              <a:latin typeface="Nunito"/>
              <a:ea typeface="Nunito"/>
              <a:cs typeface="Nunito"/>
              <a:sym typeface="Nunito"/>
            </a:endParaRPr>
          </a:p>
        </p:txBody>
      </p:sp>
      <p:sp>
        <p:nvSpPr>
          <p:cNvPr id="477" name="Google Shape;477;p50"/>
          <p:cNvSpPr txBox="1"/>
          <p:nvPr/>
        </p:nvSpPr>
        <p:spPr>
          <a:xfrm>
            <a:off x="3344500" y="3052653"/>
            <a:ext cx="5462400" cy="1818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State Rank: S2</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First NC records since 2009</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Larvae feed on xerophytic oaks (including Turkey Oak)</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Apparently declining in NC with loss of habitat</a:t>
            </a:r>
            <a:endParaRPr sz="1800">
              <a:solidFill>
                <a:schemeClr val="dk1"/>
              </a:solidFill>
              <a:latin typeface="Nunito"/>
              <a:ea typeface="Nunito"/>
              <a:cs typeface="Nunito"/>
              <a:sym typeface="Nunito"/>
            </a:endParaRPr>
          </a:p>
          <a:p>
            <a:pPr marL="0" lvl="0" indent="0" algn="l" rtl="0">
              <a:spcBef>
                <a:spcPts val="0"/>
              </a:spcBef>
              <a:spcAft>
                <a:spcPts val="0"/>
              </a:spcAft>
              <a:buNone/>
            </a:pPr>
            <a:endParaRPr sz="1800">
              <a:solidFill>
                <a:schemeClr val="dk1"/>
              </a:solidFill>
              <a:latin typeface="Nunito"/>
              <a:ea typeface="Nunito"/>
              <a:cs typeface="Nunito"/>
              <a:sym typeface="Nunito"/>
            </a:endParaRPr>
          </a:p>
        </p:txBody>
      </p:sp>
      <p:pic>
        <p:nvPicPr>
          <p:cNvPr id="478" name="Google Shape;478;p50" title="catocala jair spread.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9500" y="2945451"/>
            <a:ext cx="2492251" cy="1468131"/>
          </a:xfrm>
          <a:prstGeom prst="rect">
            <a:avLst/>
          </a:prstGeom>
          <a:noFill/>
          <a:ln w="9525" cap="flat" cmpd="sng">
            <a:solidFill>
              <a:schemeClr val="dk1"/>
            </a:solidFill>
            <a:prstDash val="solid"/>
            <a:round/>
            <a:headEnd type="none" w="sm" len="sm"/>
            <a:tailEnd type="none" w="sm" len="sm"/>
          </a:ln>
        </p:spPr>
      </p:pic>
      <p:pic>
        <p:nvPicPr>
          <p:cNvPr id="479" name="Google Shape;479;p50" title="logo.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396447" y="4686786"/>
            <a:ext cx="1631251" cy="312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51" title="Hellinsia citrites adult.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03075" y="122538"/>
            <a:ext cx="2637151" cy="2637151"/>
          </a:xfrm>
          <a:prstGeom prst="rect">
            <a:avLst/>
          </a:prstGeom>
          <a:noFill/>
          <a:ln w="9525" cap="flat" cmpd="sng">
            <a:solidFill>
              <a:schemeClr val="dk1"/>
            </a:solidFill>
            <a:prstDash val="solid"/>
            <a:round/>
            <a:headEnd type="none" w="sm" len="sm"/>
            <a:tailEnd type="none" w="sm" len="sm"/>
          </a:ln>
        </p:spPr>
      </p:pic>
      <p:pic>
        <p:nvPicPr>
          <p:cNvPr id="485" name="Google Shape;485;p51" title="Hellinsia citrites larva.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7676" y="2884263"/>
            <a:ext cx="3032550" cy="2136701"/>
          </a:xfrm>
          <a:prstGeom prst="rect">
            <a:avLst/>
          </a:prstGeom>
          <a:noFill/>
          <a:ln w="9525" cap="flat" cmpd="sng">
            <a:solidFill>
              <a:schemeClr val="dk1"/>
            </a:solidFill>
            <a:prstDash val="solid"/>
            <a:round/>
            <a:headEnd type="none" w="sm" len="sm"/>
            <a:tailEnd type="none" w="sm" len="sm"/>
          </a:ln>
        </p:spPr>
      </p:pic>
      <p:pic>
        <p:nvPicPr>
          <p:cNvPr id="486" name="Google Shape;486;p51" title="Hellinsia citrites range.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220888" y="918550"/>
            <a:ext cx="3949376" cy="1673300"/>
          </a:xfrm>
          <a:prstGeom prst="rect">
            <a:avLst/>
          </a:prstGeom>
          <a:noFill/>
          <a:ln>
            <a:noFill/>
          </a:ln>
        </p:spPr>
      </p:pic>
      <p:sp>
        <p:nvSpPr>
          <p:cNvPr id="487" name="Google Shape;487;p51"/>
          <p:cNvSpPr txBox="1"/>
          <p:nvPr/>
        </p:nvSpPr>
        <p:spPr>
          <a:xfrm>
            <a:off x="4600325" y="390287"/>
            <a:ext cx="31905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Nunito Medium"/>
                <a:ea typeface="Nunito Medium"/>
                <a:cs typeface="Nunito Medium"/>
                <a:sym typeface="Nunito Medium"/>
              </a:rPr>
              <a:t>Hellinsia citrites</a:t>
            </a:r>
            <a:endParaRPr sz="1800" i="1">
              <a:solidFill>
                <a:schemeClr val="dk1"/>
              </a:solidFill>
              <a:latin typeface="Nunito Medium"/>
              <a:ea typeface="Nunito Medium"/>
              <a:cs typeface="Nunito Medium"/>
              <a:sym typeface="Nunito Medium"/>
            </a:endParaRPr>
          </a:p>
        </p:txBody>
      </p:sp>
      <p:sp>
        <p:nvSpPr>
          <p:cNvPr id="488" name="Google Shape;488;p51"/>
          <p:cNvSpPr txBox="1"/>
          <p:nvPr/>
        </p:nvSpPr>
        <p:spPr>
          <a:xfrm>
            <a:off x="4179700" y="2834863"/>
            <a:ext cx="4615200" cy="1872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State Rank: [S1]</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First state record</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Larva reared from </a:t>
            </a:r>
            <a:r>
              <a:rPr lang="en" sz="1800" i="1">
                <a:solidFill>
                  <a:schemeClr val="dk1"/>
                </a:solidFill>
                <a:latin typeface="Nunito"/>
                <a:ea typeface="Nunito"/>
                <a:cs typeface="Nunito"/>
                <a:sym typeface="Nunito"/>
              </a:rPr>
              <a:t>Brickellia eupatorioides</a:t>
            </a:r>
            <a:r>
              <a:rPr lang="en" sz="1800">
                <a:solidFill>
                  <a:schemeClr val="dk1"/>
                </a:solidFill>
                <a:latin typeface="Nunito"/>
                <a:ea typeface="Nunito"/>
                <a:cs typeface="Nunito"/>
                <a:sym typeface="Nunito"/>
              </a:rPr>
              <a:t> - the first confirmed host record for the species</a:t>
            </a:r>
            <a:endParaRPr sz="1800">
              <a:solidFill>
                <a:schemeClr val="dk1"/>
              </a:solidFill>
              <a:latin typeface="Nunito"/>
              <a:ea typeface="Nunito"/>
              <a:cs typeface="Nunito"/>
              <a:sym typeface="Nunito"/>
            </a:endParaRPr>
          </a:p>
        </p:txBody>
      </p:sp>
      <p:sp>
        <p:nvSpPr>
          <p:cNvPr id="489" name="Google Shape;489;p51"/>
          <p:cNvSpPr txBox="1"/>
          <p:nvPr/>
        </p:nvSpPr>
        <p:spPr>
          <a:xfrm>
            <a:off x="4921000" y="4706875"/>
            <a:ext cx="38739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Jeff Niznik, David George</a:t>
            </a:r>
            <a:endParaRPr>
              <a:solidFill>
                <a:srgbClr val="666666"/>
              </a:solidFill>
              <a:latin typeface="Nunito"/>
              <a:ea typeface="Nunito"/>
              <a:cs typeface="Nunito"/>
              <a:sym typeface="Nunito"/>
            </a:endParaRPr>
          </a:p>
        </p:txBody>
      </p:sp>
      <p:pic>
        <p:nvPicPr>
          <p:cNvPr id="490" name="Google Shape;490;p51" title="logo.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009450" y="4720952"/>
            <a:ext cx="1631251" cy="312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52" title="Pococera baptisiella larva.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03412" y="810000"/>
            <a:ext cx="2537924" cy="2537924"/>
          </a:xfrm>
          <a:prstGeom prst="rect">
            <a:avLst/>
          </a:prstGeom>
          <a:noFill/>
          <a:ln w="9525" cap="flat" cmpd="sng">
            <a:solidFill>
              <a:schemeClr val="dk1"/>
            </a:solidFill>
            <a:prstDash val="solid"/>
            <a:round/>
            <a:headEnd type="none" w="sm" len="sm"/>
            <a:tailEnd type="none" w="sm" len="sm"/>
          </a:ln>
        </p:spPr>
      </p:pic>
      <p:pic>
        <p:nvPicPr>
          <p:cNvPr id="496" name="Google Shape;496;p52" title="Pococera baptisiella leaf tie on Baptisia cinerea.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74912" y="810000"/>
            <a:ext cx="1780879" cy="2537927"/>
          </a:xfrm>
          <a:prstGeom prst="rect">
            <a:avLst/>
          </a:prstGeom>
          <a:noFill/>
          <a:ln w="9525" cap="flat" cmpd="sng">
            <a:solidFill>
              <a:schemeClr val="dk1"/>
            </a:solidFill>
            <a:prstDash val="solid"/>
            <a:round/>
            <a:headEnd type="none" w="sm" len="sm"/>
            <a:tailEnd type="none" w="sm" len="sm"/>
          </a:ln>
        </p:spPr>
      </p:pic>
      <p:sp>
        <p:nvSpPr>
          <p:cNvPr id="497" name="Google Shape;497;p52"/>
          <p:cNvSpPr txBox="1"/>
          <p:nvPr/>
        </p:nvSpPr>
        <p:spPr>
          <a:xfrm>
            <a:off x="302638" y="3367700"/>
            <a:ext cx="3924600" cy="8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Nunito Medium"/>
                <a:ea typeface="Nunito Medium"/>
                <a:cs typeface="Nunito Medium"/>
                <a:sym typeface="Nunito Medium"/>
              </a:rPr>
              <a:t>Baptisia cinerea</a:t>
            </a:r>
            <a:endParaRPr sz="1800" i="1">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en" sz="1500">
                <a:solidFill>
                  <a:srgbClr val="434343"/>
                </a:solidFill>
                <a:latin typeface="Nunito Medium"/>
                <a:ea typeface="Nunito Medium"/>
                <a:cs typeface="Nunito Medium"/>
                <a:sym typeface="Nunito Medium"/>
              </a:rPr>
              <a:t>Gray-hairy Wild Indigo</a:t>
            </a:r>
            <a:endParaRPr sz="1500">
              <a:solidFill>
                <a:srgbClr val="434343"/>
              </a:solidFill>
              <a:latin typeface="Nunito Medium"/>
              <a:ea typeface="Nunito Medium"/>
              <a:cs typeface="Nunito Medium"/>
              <a:sym typeface="Nunito Medium"/>
            </a:endParaRPr>
          </a:p>
        </p:txBody>
      </p:sp>
      <p:pic>
        <p:nvPicPr>
          <p:cNvPr id="498" name="Google Shape;498;p52" title="Baptisia cinerea - BS.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02636" y="790225"/>
            <a:ext cx="3924649" cy="2577467"/>
          </a:xfrm>
          <a:prstGeom prst="rect">
            <a:avLst/>
          </a:prstGeom>
          <a:noFill/>
          <a:ln w="9525" cap="flat" cmpd="sng">
            <a:solidFill>
              <a:schemeClr val="dk1"/>
            </a:solidFill>
            <a:prstDash val="solid"/>
            <a:round/>
            <a:headEnd type="none" w="sm" len="sm"/>
            <a:tailEnd type="none" w="sm" len="sm"/>
          </a:ln>
        </p:spPr>
      </p:pic>
      <p:sp>
        <p:nvSpPr>
          <p:cNvPr id="499" name="Google Shape;499;p52"/>
          <p:cNvSpPr txBox="1"/>
          <p:nvPr/>
        </p:nvSpPr>
        <p:spPr>
          <a:xfrm>
            <a:off x="6303372" y="3347925"/>
            <a:ext cx="25380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a:solidFill>
                  <a:schemeClr val="dk1"/>
                </a:solidFill>
                <a:latin typeface="Nunito"/>
                <a:ea typeface="Nunito"/>
                <a:cs typeface="Nunito"/>
                <a:sym typeface="Nunito"/>
              </a:rPr>
              <a:t>?</a:t>
            </a:r>
            <a:endParaRPr sz="1800" b="1" i="1">
              <a:solidFill>
                <a:schemeClr val="dk1"/>
              </a:solidFill>
              <a:latin typeface="Nunito"/>
              <a:ea typeface="Nunito"/>
              <a:cs typeface="Nunito"/>
              <a:sym typeface="Nunito"/>
            </a:endParaRPr>
          </a:p>
        </p:txBody>
      </p:sp>
      <p:sp>
        <p:nvSpPr>
          <p:cNvPr id="500" name="Google Shape;500;p52"/>
          <p:cNvSpPr txBox="1"/>
          <p:nvPr/>
        </p:nvSpPr>
        <p:spPr>
          <a:xfrm>
            <a:off x="4921000" y="4706875"/>
            <a:ext cx="3873900" cy="3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Jeff Niznik, Bruce Sorrie</a:t>
            </a:r>
            <a:endParaRPr>
              <a:solidFill>
                <a:srgbClr val="666666"/>
              </a:solidFill>
              <a:latin typeface="Nunito"/>
              <a:ea typeface="Nunito"/>
              <a:cs typeface="Nunito"/>
              <a:sym typeface="Nunito"/>
            </a:endParaRPr>
          </a:p>
        </p:txBody>
      </p:sp>
      <p:pic>
        <p:nvPicPr>
          <p:cNvPr id="501" name="Google Shape;501;p52" title="logo.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02625" y="4720952"/>
            <a:ext cx="1631251" cy="312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53" title="Pococera baptisiella adult.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7830" y="925700"/>
            <a:ext cx="3292100" cy="3292100"/>
          </a:xfrm>
          <a:prstGeom prst="rect">
            <a:avLst/>
          </a:prstGeom>
          <a:noFill/>
          <a:ln w="9525" cap="flat" cmpd="sng">
            <a:solidFill>
              <a:schemeClr val="dk1"/>
            </a:solidFill>
            <a:prstDash val="solid"/>
            <a:round/>
            <a:headEnd type="none" w="sm" len="sm"/>
            <a:tailEnd type="none" w="sm" len="sm"/>
          </a:ln>
        </p:spPr>
      </p:pic>
      <p:sp>
        <p:nvSpPr>
          <p:cNvPr id="507" name="Google Shape;507;p53"/>
          <p:cNvSpPr txBox="1"/>
          <p:nvPr/>
        </p:nvSpPr>
        <p:spPr>
          <a:xfrm>
            <a:off x="4908691" y="710454"/>
            <a:ext cx="32073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i="1">
                <a:solidFill>
                  <a:schemeClr val="dk1"/>
                </a:solidFill>
                <a:latin typeface="Nunito Medium"/>
                <a:ea typeface="Nunito Medium"/>
                <a:cs typeface="Nunito Medium"/>
                <a:sym typeface="Nunito Medium"/>
              </a:rPr>
              <a:t>Pococera baptisiella</a:t>
            </a:r>
            <a:endParaRPr sz="2000" i="1">
              <a:solidFill>
                <a:schemeClr val="dk1"/>
              </a:solidFill>
              <a:latin typeface="Nunito Medium"/>
              <a:ea typeface="Nunito Medium"/>
              <a:cs typeface="Nunito Medium"/>
              <a:sym typeface="Nunito Medium"/>
            </a:endParaRPr>
          </a:p>
        </p:txBody>
      </p:sp>
      <p:pic>
        <p:nvPicPr>
          <p:cNvPr id="508" name="Google Shape;508;p53" title="Pococera baptisiella range.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79503" y="1298041"/>
            <a:ext cx="3665674" cy="1553100"/>
          </a:xfrm>
          <a:prstGeom prst="rect">
            <a:avLst/>
          </a:prstGeom>
          <a:noFill/>
          <a:ln>
            <a:noFill/>
          </a:ln>
        </p:spPr>
      </p:pic>
      <p:sp>
        <p:nvSpPr>
          <p:cNvPr id="509" name="Google Shape;509;p53"/>
          <p:cNvSpPr txBox="1"/>
          <p:nvPr/>
        </p:nvSpPr>
        <p:spPr>
          <a:xfrm>
            <a:off x="4363141" y="3055138"/>
            <a:ext cx="4298400" cy="1377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State Rank: [S1S2]</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Only 2 site records in NC (other at Carvers Creek - Sandhills Access)</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First confirmed host record in NC</a:t>
            </a:r>
            <a:endParaRPr sz="1800">
              <a:solidFill>
                <a:schemeClr val="dk1"/>
              </a:solidFill>
              <a:latin typeface="Nunito"/>
              <a:ea typeface="Nunito"/>
              <a:cs typeface="Nunito"/>
              <a:sym typeface="Nunito"/>
            </a:endParaRPr>
          </a:p>
          <a:p>
            <a:pPr marL="0" lvl="0" indent="0" algn="l" rtl="0">
              <a:spcBef>
                <a:spcPts val="0"/>
              </a:spcBef>
              <a:spcAft>
                <a:spcPts val="0"/>
              </a:spcAft>
              <a:buNone/>
            </a:pPr>
            <a:endParaRPr sz="1800">
              <a:solidFill>
                <a:schemeClr val="dk1"/>
              </a:solidFill>
              <a:latin typeface="Nunito"/>
              <a:ea typeface="Nunito"/>
              <a:cs typeface="Nunito"/>
              <a:sym typeface="Nunito"/>
            </a:endParaRPr>
          </a:p>
        </p:txBody>
      </p:sp>
      <p:sp>
        <p:nvSpPr>
          <p:cNvPr id="510" name="Google Shape;510;p53"/>
          <p:cNvSpPr txBox="1"/>
          <p:nvPr/>
        </p:nvSpPr>
        <p:spPr>
          <a:xfrm>
            <a:off x="227195" y="4575952"/>
            <a:ext cx="27948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 Jeff Niznik</a:t>
            </a:r>
            <a:endParaRPr>
              <a:solidFill>
                <a:srgbClr val="666666"/>
              </a:solidFill>
              <a:latin typeface="Nunito"/>
              <a:ea typeface="Nunito"/>
              <a:cs typeface="Nunito"/>
              <a:sym typeface="Nunito"/>
            </a:endParaRPr>
          </a:p>
        </p:txBody>
      </p:sp>
      <p:pic>
        <p:nvPicPr>
          <p:cNvPr id="511" name="Google Shape;511;p53"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54" title="Screen Shot 2025-11-24 at 11.55.26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0875" y="590496"/>
            <a:ext cx="6608999" cy="4448974"/>
          </a:xfrm>
          <a:prstGeom prst="rect">
            <a:avLst/>
          </a:prstGeom>
          <a:noFill/>
          <a:ln w="9525" cap="flat" cmpd="sng">
            <a:solidFill>
              <a:schemeClr val="dk1"/>
            </a:solidFill>
            <a:prstDash val="solid"/>
            <a:round/>
            <a:headEnd type="none" w="sm" len="sm"/>
            <a:tailEnd type="none" w="sm" len="sm"/>
          </a:ln>
        </p:spPr>
      </p:pic>
      <p:sp>
        <p:nvSpPr>
          <p:cNvPr id="517" name="Google Shape;517;p54"/>
          <p:cNvSpPr txBox="1"/>
          <p:nvPr/>
        </p:nvSpPr>
        <p:spPr>
          <a:xfrm>
            <a:off x="6936825" y="882875"/>
            <a:ext cx="2072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Nunito Medium"/>
                <a:ea typeface="Nunito Medium"/>
                <a:cs typeface="Nunito Medium"/>
                <a:sym typeface="Nunito Medium"/>
              </a:rPr>
              <a:t>2274 host records for 884 species</a:t>
            </a:r>
            <a:endParaRPr sz="18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800">
              <a:solidFill>
                <a:schemeClr val="dk1"/>
              </a:solidFill>
              <a:latin typeface="Nunito Medium"/>
              <a:ea typeface="Nunito Medium"/>
              <a:cs typeface="Nunito Medium"/>
              <a:sym typeface="Nunito Medium"/>
            </a:endParaRPr>
          </a:p>
          <a:p>
            <a:pPr marL="0" lvl="0" indent="0" algn="l" rtl="0">
              <a:spcBef>
                <a:spcPts val="0"/>
              </a:spcBef>
              <a:spcAft>
                <a:spcPts val="0"/>
              </a:spcAft>
              <a:buNone/>
            </a:pPr>
            <a:r>
              <a:rPr lang="en" sz="1800">
                <a:solidFill>
                  <a:schemeClr val="dk1"/>
                </a:solidFill>
                <a:latin typeface="Nunito Medium"/>
                <a:ea typeface="Nunito Medium"/>
                <a:cs typeface="Nunito Medium"/>
                <a:sym typeface="Nunito Medium"/>
              </a:rPr>
              <a:t>28% of species found in NC</a:t>
            </a:r>
            <a:endParaRPr sz="18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8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800">
              <a:solidFill>
                <a:schemeClr val="dk1"/>
              </a:solidFill>
              <a:latin typeface="Nunito Medium"/>
              <a:ea typeface="Nunito Medium"/>
              <a:cs typeface="Nunito Medium"/>
              <a:sym typeface="Nunito Medium"/>
            </a:endParaRPr>
          </a:p>
          <a:p>
            <a:pPr marL="0" lvl="0" indent="0" algn="l" rtl="0">
              <a:spcBef>
                <a:spcPts val="0"/>
              </a:spcBef>
              <a:spcAft>
                <a:spcPts val="0"/>
              </a:spcAft>
              <a:buNone/>
            </a:pPr>
            <a:endParaRPr sz="1800">
              <a:solidFill>
                <a:schemeClr val="dk1"/>
              </a:solidFill>
              <a:latin typeface="Nunito Medium"/>
              <a:ea typeface="Nunito Medium"/>
              <a:cs typeface="Nunito Medium"/>
              <a:sym typeface="Nunito Medium"/>
            </a:endParaRPr>
          </a:p>
        </p:txBody>
      </p:sp>
      <p:sp>
        <p:nvSpPr>
          <p:cNvPr id="518" name="Google Shape;518;p54"/>
          <p:cNvSpPr txBox="1"/>
          <p:nvPr/>
        </p:nvSpPr>
        <p:spPr>
          <a:xfrm>
            <a:off x="234225" y="117107"/>
            <a:ext cx="6522300" cy="3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latin typeface="Nunito"/>
                <a:ea typeface="Nunito"/>
                <a:cs typeface="Nunito"/>
                <a:sym typeface="Nunito"/>
              </a:rPr>
              <a:t>Host Database</a:t>
            </a:r>
            <a:endParaRPr sz="1800" b="1">
              <a:solidFill>
                <a:schemeClr val="dk2"/>
              </a:solidFill>
              <a:latin typeface="Nunito"/>
              <a:ea typeface="Nunito"/>
              <a:cs typeface="Nunito"/>
              <a:sym typeface="Nunito"/>
            </a:endParaRPr>
          </a:p>
        </p:txBody>
      </p:sp>
      <p:pic>
        <p:nvPicPr>
          <p:cNvPr id="519" name="Google Shape;519;p54" title="logo.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5" title="cc by.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40350" y="4572900"/>
            <a:ext cx="1033175" cy="361475"/>
          </a:xfrm>
          <a:prstGeom prst="rect">
            <a:avLst/>
          </a:prstGeom>
          <a:noFill/>
          <a:ln>
            <a:noFill/>
          </a:ln>
        </p:spPr>
      </p:pic>
      <p:sp>
        <p:nvSpPr>
          <p:cNvPr id="525" name="Google Shape;525;p55"/>
          <p:cNvSpPr txBox="1"/>
          <p:nvPr/>
        </p:nvSpPr>
        <p:spPr>
          <a:xfrm>
            <a:off x="769650" y="915850"/>
            <a:ext cx="7604700" cy="16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Nunito Medium"/>
                <a:ea typeface="Nunito Medium"/>
                <a:cs typeface="Nunito Medium"/>
                <a:sym typeface="Nunito Medium"/>
              </a:rPr>
              <a:t>All photos produced by NC Biodiversity Project members, except where noted. Image Authors: David George, Steve Hall, Jeff Niznik, Gary Perlmutter, Jim Petranka, John Petranka, Jeff Pippen, Bruce Sorrie, Bo Sullivan</a:t>
            </a:r>
            <a:endParaRPr sz="1800">
              <a:solidFill>
                <a:schemeClr val="dk2"/>
              </a:solidFill>
              <a:latin typeface="Nunito Medium"/>
              <a:ea typeface="Nunito Medium"/>
              <a:cs typeface="Nunito Medium"/>
              <a:sym typeface="Nunito Medium"/>
            </a:endParaRPr>
          </a:p>
          <a:p>
            <a:pPr marL="0" lvl="0" indent="0" algn="l" rtl="0">
              <a:spcBef>
                <a:spcPts val="0"/>
              </a:spcBef>
              <a:spcAft>
                <a:spcPts val="0"/>
              </a:spcAft>
              <a:buNone/>
            </a:pPr>
            <a:endParaRPr sz="1800">
              <a:solidFill>
                <a:schemeClr val="dk2"/>
              </a:solidFill>
              <a:latin typeface="Nunito Medium"/>
              <a:ea typeface="Nunito Medium"/>
              <a:cs typeface="Nunito Medium"/>
              <a:sym typeface="Nunito Medium"/>
            </a:endParaRPr>
          </a:p>
          <a:p>
            <a:pPr marL="0" lvl="0" indent="0" algn="l" rtl="0">
              <a:spcBef>
                <a:spcPts val="0"/>
              </a:spcBef>
              <a:spcAft>
                <a:spcPts val="0"/>
              </a:spcAft>
              <a:buNone/>
            </a:pPr>
            <a:r>
              <a:rPr lang="en" sz="1800">
                <a:solidFill>
                  <a:schemeClr val="dk2"/>
                </a:solidFill>
                <a:latin typeface="Nunito Medium"/>
                <a:ea typeface="Nunito Medium"/>
                <a:cs typeface="Nunito Medium"/>
                <a:sym typeface="Nunito Medium"/>
              </a:rPr>
              <a:t>The material in this presentation can be freely used for educational purposes by the terms of the Creative Commons Attribution license. However, please consider the sensitive nature of these species and habitats when deciding how to share this content. </a:t>
            </a:r>
            <a:endParaRPr sz="1800">
              <a:solidFill>
                <a:schemeClr val="dk2"/>
              </a:solidFill>
              <a:latin typeface="Nunito Medium"/>
              <a:ea typeface="Nunito Medium"/>
              <a:cs typeface="Nunito Medium"/>
              <a:sym typeface="Nunito Medium"/>
            </a:endParaRPr>
          </a:p>
        </p:txBody>
      </p:sp>
      <p:pic>
        <p:nvPicPr>
          <p:cNvPr id="526" name="Google Shape;526;p55" title="logo.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9650" y="4597314"/>
            <a:ext cx="1631251" cy="312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title="Pine Barrens Treefrog.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232" y="245200"/>
            <a:ext cx="1684601" cy="1449426"/>
          </a:xfrm>
          <a:prstGeom prst="rect">
            <a:avLst/>
          </a:prstGeom>
          <a:noFill/>
          <a:ln w="9525" cap="flat" cmpd="sng">
            <a:solidFill>
              <a:schemeClr val="dk1"/>
            </a:solidFill>
            <a:prstDash val="solid"/>
            <a:round/>
            <a:headEnd type="none" w="sm" len="sm"/>
            <a:tailEnd type="none" w="sm" len="sm"/>
          </a:ln>
        </p:spPr>
      </p:pic>
      <p:pic>
        <p:nvPicPr>
          <p:cNvPr id="72" name="Google Shape;72;p16" title="jumping_spider.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13794" y="245200"/>
            <a:ext cx="1920475" cy="1449419"/>
          </a:xfrm>
          <a:prstGeom prst="rect">
            <a:avLst/>
          </a:prstGeom>
          <a:noFill/>
          <a:ln w="9525" cap="flat" cmpd="sng">
            <a:solidFill>
              <a:schemeClr val="dk1"/>
            </a:solidFill>
            <a:prstDash val="solid"/>
            <a:round/>
            <a:headEnd type="none" w="sm" len="sm"/>
            <a:tailEnd type="none" w="sm" len="sm"/>
          </a:ln>
        </p:spPr>
      </p:pic>
      <p:pic>
        <p:nvPicPr>
          <p:cNvPr id="73" name="Google Shape;73;p16" title="RCW.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44195" y="245200"/>
            <a:ext cx="1558237" cy="1449426"/>
          </a:xfrm>
          <a:prstGeom prst="rect">
            <a:avLst/>
          </a:prstGeom>
          <a:noFill/>
          <a:ln w="9525" cap="flat" cmpd="sng">
            <a:solidFill>
              <a:schemeClr val="dk1"/>
            </a:solidFill>
            <a:prstDash val="solid"/>
            <a:round/>
            <a:headEnd type="none" w="sm" len="sm"/>
            <a:tailEnd type="none" w="sm" len="sm"/>
          </a:ln>
        </p:spPr>
      </p:pic>
      <p:pic>
        <p:nvPicPr>
          <p:cNvPr id="74" name="Google Shape;74;p16" title="Rhus michauxii.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504832" y="3448850"/>
            <a:ext cx="1913866" cy="1449425"/>
          </a:xfrm>
          <a:prstGeom prst="rect">
            <a:avLst/>
          </a:prstGeom>
          <a:noFill/>
          <a:ln w="9525" cap="flat" cmpd="sng">
            <a:solidFill>
              <a:schemeClr val="dk1"/>
            </a:solidFill>
            <a:prstDash val="solid"/>
            <a:round/>
            <a:headEnd type="none" w="sm" len="sm"/>
            <a:tailEnd type="none" w="sm" len="sm"/>
          </a:ln>
        </p:spPr>
      </p:pic>
      <p:pic>
        <p:nvPicPr>
          <p:cNvPr id="75" name="Google Shape;75;p16" title="lichen_placeholder.jp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43332" y="1847024"/>
            <a:ext cx="1920475" cy="1449419"/>
          </a:xfrm>
          <a:prstGeom prst="rect">
            <a:avLst/>
          </a:prstGeom>
          <a:noFill/>
          <a:ln w="9525" cap="flat" cmpd="sng">
            <a:solidFill>
              <a:schemeClr val="dk1"/>
            </a:solidFill>
            <a:prstDash val="solid"/>
            <a:round/>
            <a:headEnd type="none" w="sm" len="sm"/>
            <a:tailEnd type="none" w="sm" len="sm"/>
          </a:ln>
        </p:spPr>
      </p:pic>
      <p:pic>
        <p:nvPicPr>
          <p:cNvPr id="76" name="Google Shape;76;p16" title="Schinia grandimedia adult.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423269" y="1847024"/>
            <a:ext cx="1895066" cy="1449424"/>
          </a:xfrm>
          <a:prstGeom prst="rect">
            <a:avLst/>
          </a:prstGeom>
          <a:noFill/>
          <a:ln w="9525" cap="flat" cmpd="sng">
            <a:solidFill>
              <a:schemeClr val="dk1"/>
            </a:solidFill>
            <a:prstDash val="solid"/>
            <a:round/>
            <a:headEnd type="none" w="sm" len="sm"/>
            <a:tailEnd type="none" w="sm" len="sm"/>
          </a:ln>
        </p:spPr>
      </p:pic>
      <p:pic>
        <p:nvPicPr>
          <p:cNvPr id="77" name="Google Shape;77;p16" title="Atrytonopsis loammi (R. Stickney).jp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577807" y="1847024"/>
            <a:ext cx="2000526" cy="1449425"/>
          </a:xfrm>
          <a:prstGeom prst="rect">
            <a:avLst/>
          </a:prstGeom>
          <a:noFill/>
          <a:ln w="9525" cap="flat" cmpd="sng">
            <a:solidFill>
              <a:schemeClr val="dk1"/>
            </a:solidFill>
            <a:prstDash val="solid"/>
            <a:round/>
            <a:headEnd type="none" w="sm" len="sm"/>
            <a:tailEnd type="none" w="sm" len="sm"/>
          </a:ln>
        </p:spPr>
      </p:pic>
      <p:pic>
        <p:nvPicPr>
          <p:cNvPr id="78" name="Google Shape;78;p16" title="Campylacantha_olivacea1762791103_10.jpg"/>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668769" y="3448850"/>
            <a:ext cx="1818605" cy="1449424"/>
          </a:xfrm>
          <a:prstGeom prst="rect">
            <a:avLst/>
          </a:prstGeom>
          <a:noFill/>
          <a:ln w="9525" cap="flat" cmpd="sng">
            <a:solidFill>
              <a:schemeClr val="dk1"/>
            </a:solidFill>
            <a:prstDash val="solid"/>
            <a:round/>
            <a:headEnd type="none" w="sm" len="sm"/>
            <a:tailEnd type="none" w="sm" len="sm"/>
          </a:ln>
        </p:spPr>
      </p:pic>
      <p:pic>
        <p:nvPicPr>
          <p:cNvPr id="79" name="Google Shape;79;p16" title="myriapod image.png"/>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34294" y="3448844"/>
            <a:ext cx="1920475" cy="1449393"/>
          </a:xfrm>
          <a:prstGeom prst="rect">
            <a:avLst/>
          </a:prstGeom>
          <a:noFill/>
          <a:ln w="9525" cap="flat" cmpd="sng">
            <a:solidFill>
              <a:schemeClr val="dk1"/>
            </a:solidFill>
            <a:prstDash val="solid"/>
            <a:round/>
            <a:headEnd type="none" w="sm" len="sm"/>
            <a:tailEnd type="none" w="sm" len="sm"/>
          </a:ln>
        </p:spPr>
      </p:pic>
      <p:sp>
        <p:nvSpPr>
          <p:cNvPr id="80" name="Google Shape;80;p16"/>
          <p:cNvSpPr txBox="1"/>
          <p:nvPr/>
        </p:nvSpPr>
        <p:spPr>
          <a:xfrm>
            <a:off x="6837800" y="245200"/>
            <a:ext cx="2052600" cy="45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Nunito Medium"/>
                <a:ea typeface="Nunito Medium"/>
                <a:cs typeface="Nunito Medium"/>
                <a:sym typeface="Nunito Medium"/>
              </a:rPr>
              <a:t>Amphibians, Birds, Butterflies, Centipedes, Crickets, Damselflies, Dragonflies, Grasshoppers, Lichens, Millipedes, Mosses, Moths, Spiders, Slime Molds, Treehoppers, Vascular Plants,</a:t>
            </a:r>
            <a:endParaRPr sz="1800">
              <a:solidFill>
                <a:schemeClr val="dk2"/>
              </a:solidFill>
              <a:latin typeface="Nunito Medium"/>
              <a:ea typeface="Nunito Medium"/>
              <a:cs typeface="Nunito Medium"/>
              <a:sym typeface="Nunito Medium"/>
            </a:endParaRPr>
          </a:p>
          <a:p>
            <a:pPr marL="0" lvl="0" indent="0" algn="l" rtl="0">
              <a:spcBef>
                <a:spcPts val="0"/>
              </a:spcBef>
              <a:spcAft>
                <a:spcPts val="0"/>
              </a:spcAft>
              <a:buNone/>
            </a:pPr>
            <a:r>
              <a:rPr lang="en" sz="1800">
                <a:solidFill>
                  <a:schemeClr val="dk2"/>
                </a:solidFill>
                <a:latin typeface="Nunito Medium"/>
                <a:ea typeface="Nunito Medium"/>
                <a:cs typeface="Nunito Medium"/>
                <a:sym typeface="Nunito Medium"/>
              </a:rPr>
              <a:t>etc.</a:t>
            </a:r>
            <a:endParaRPr sz="1800">
              <a:solidFill>
                <a:schemeClr val="dk2"/>
              </a:solidFill>
              <a:latin typeface="Nunito Medium"/>
              <a:ea typeface="Nunito Medium"/>
              <a:cs typeface="Nunito Medium"/>
              <a:sym typeface="Nunito Medium"/>
            </a:endParaRPr>
          </a:p>
        </p:txBody>
      </p:sp>
      <p:pic>
        <p:nvPicPr>
          <p:cNvPr id="81" name="Google Shape;81;p16" title="logo.png"/>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title="Bean Dip SGL.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3350" y="363112"/>
            <a:ext cx="5921250" cy="3949475"/>
          </a:xfrm>
          <a:prstGeom prst="rect">
            <a:avLst/>
          </a:prstGeom>
          <a:noFill/>
          <a:ln w="9525" cap="flat" cmpd="sng">
            <a:solidFill>
              <a:schemeClr val="dk1"/>
            </a:solidFill>
            <a:prstDash val="solid"/>
            <a:round/>
            <a:headEnd type="none" w="sm" len="sm"/>
            <a:tailEnd type="none" w="sm" len="sm"/>
          </a:ln>
        </p:spPr>
      </p:pic>
      <p:sp>
        <p:nvSpPr>
          <p:cNvPr id="101" name="Google Shape;101;p19"/>
          <p:cNvSpPr txBox="1"/>
          <p:nvPr/>
        </p:nvSpPr>
        <p:spPr>
          <a:xfrm>
            <a:off x="6278000" y="363124"/>
            <a:ext cx="2632200" cy="39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Nunito"/>
                <a:ea typeface="Nunito"/>
                <a:cs typeface="Nunito"/>
                <a:sym typeface="Nunito"/>
              </a:rPr>
              <a:t>Bean Dip</a:t>
            </a:r>
            <a:endParaRPr sz="1800" b="1">
              <a:solidFill>
                <a:schemeClr val="dk1"/>
              </a:solidFill>
              <a:latin typeface="Nunito"/>
              <a:ea typeface="Nunito"/>
              <a:cs typeface="Nunito"/>
              <a:sym typeface="Nunito"/>
            </a:endParaRPr>
          </a:p>
          <a:p>
            <a:pPr marL="0" lvl="0" indent="0" algn="l" rtl="0">
              <a:spcBef>
                <a:spcPts val="0"/>
              </a:spcBef>
              <a:spcAft>
                <a:spcPts val="0"/>
              </a:spcAft>
              <a:buNone/>
            </a:pPr>
            <a:r>
              <a:rPr lang="en" sz="1800" b="1">
                <a:solidFill>
                  <a:schemeClr val="dk1"/>
                </a:solidFill>
                <a:latin typeface="Nunito"/>
                <a:ea typeface="Nunito"/>
                <a:cs typeface="Nunito"/>
                <a:sym typeface="Nunito"/>
              </a:rPr>
              <a:t>(or Pea Swale)</a:t>
            </a:r>
            <a:endParaRPr sz="1800" b="1">
              <a:solidFill>
                <a:schemeClr val="dk1"/>
              </a:solidFill>
              <a:latin typeface="Nunito"/>
              <a:ea typeface="Nunito"/>
              <a:cs typeface="Nunito"/>
              <a:sym typeface="Nunito"/>
            </a:endParaRPr>
          </a:p>
          <a:p>
            <a:pPr marL="457200" lvl="0" indent="0" algn="l" rtl="0">
              <a:spcBef>
                <a:spcPts val="0"/>
              </a:spcBef>
              <a:spcAft>
                <a:spcPts val="0"/>
              </a:spcAft>
              <a:buNone/>
            </a:pPr>
            <a:endParaRPr sz="1600">
              <a:latin typeface="Nunito Medium"/>
              <a:ea typeface="Nunito Medium"/>
              <a:cs typeface="Nunito Medium"/>
              <a:sym typeface="Nunito Medium"/>
            </a:endParaRPr>
          </a:p>
          <a:p>
            <a:pPr marL="457200" lvl="0" indent="-330200" algn="l" rtl="0">
              <a:spcBef>
                <a:spcPts val="0"/>
              </a:spcBef>
              <a:spcAft>
                <a:spcPts val="0"/>
              </a:spcAft>
              <a:buSzPts val="1600"/>
              <a:buFont typeface="Nunito Medium"/>
              <a:buChar char="●"/>
            </a:pPr>
            <a:r>
              <a:rPr lang="en" sz="1600">
                <a:latin typeface="Nunito Medium"/>
                <a:ea typeface="Nunito Medium"/>
                <a:cs typeface="Nunito Medium"/>
                <a:sym typeface="Nunito Medium"/>
              </a:rPr>
              <a:t>Slight topographical depression</a:t>
            </a:r>
            <a:endParaRPr sz="1600">
              <a:latin typeface="Nunito Medium"/>
              <a:ea typeface="Nunito Medium"/>
              <a:cs typeface="Nunito Medium"/>
              <a:sym typeface="Nunito Medium"/>
            </a:endParaRPr>
          </a:p>
          <a:p>
            <a:pPr marL="457200" lvl="0" indent="-330200" algn="l" rtl="0">
              <a:spcBef>
                <a:spcPts val="0"/>
              </a:spcBef>
              <a:spcAft>
                <a:spcPts val="0"/>
              </a:spcAft>
              <a:buSzPts val="1600"/>
              <a:buFont typeface="Nunito Medium"/>
              <a:buChar char="●"/>
            </a:pPr>
            <a:r>
              <a:rPr lang="en" sz="1600">
                <a:latin typeface="Nunito Medium"/>
                <a:ea typeface="Nunito Medium"/>
                <a:cs typeface="Nunito Medium"/>
                <a:sym typeface="Nunito Medium"/>
              </a:rPr>
              <a:t>Clays trap moisture, resulting in mesic loamy soil</a:t>
            </a:r>
            <a:endParaRPr sz="1600">
              <a:latin typeface="Nunito Medium"/>
              <a:ea typeface="Nunito Medium"/>
              <a:cs typeface="Nunito Medium"/>
              <a:sym typeface="Nunito Medium"/>
            </a:endParaRPr>
          </a:p>
          <a:p>
            <a:pPr marL="457200" lvl="0" indent="-330200" algn="l" rtl="0">
              <a:spcBef>
                <a:spcPts val="0"/>
              </a:spcBef>
              <a:spcAft>
                <a:spcPts val="0"/>
              </a:spcAft>
              <a:buSzPts val="1600"/>
              <a:buFont typeface="Nunito Medium"/>
              <a:buChar char="●"/>
            </a:pPr>
            <a:r>
              <a:rPr lang="en" sz="1600">
                <a:latin typeface="Nunito Medium"/>
                <a:ea typeface="Nunito Medium"/>
                <a:cs typeface="Nunito Medium"/>
                <a:sym typeface="Nunito Medium"/>
              </a:rPr>
              <a:t>Very high diversity of plants and associated animals</a:t>
            </a: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r>
              <a:rPr lang="en">
                <a:solidFill>
                  <a:srgbClr val="666666"/>
                </a:solidFill>
                <a:latin typeface="Nunito Medium"/>
                <a:ea typeface="Nunito Medium"/>
                <a:cs typeface="Nunito Medium"/>
                <a:sym typeface="Nunito Medium"/>
              </a:rPr>
              <a:t>Photo: Steve Hall</a:t>
            </a:r>
            <a:endParaRPr>
              <a:solidFill>
                <a:srgbClr val="666666"/>
              </a:solidFill>
              <a:latin typeface="Nunito Medium"/>
              <a:ea typeface="Nunito Medium"/>
              <a:cs typeface="Nunito Medium"/>
              <a:sym typeface="Nunito Medium"/>
            </a:endParaRPr>
          </a:p>
        </p:txBody>
      </p:sp>
      <p:sp>
        <p:nvSpPr>
          <p:cNvPr id="102" name="Google Shape;102;p19"/>
          <p:cNvSpPr txBox="1"/>
          <p:nvPr/>
        </p:nvSpPr>
        <p:spPr>
          <a:xfrm>
            <a:off x="233775" y="4368602"/>
            <a:ext cx="5960400" cy="47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Nunito Medium"/>
                <a:ea typeface="Nunito Medium"/>
                <a:cs typeface="Nunito Medium"/>
                <a:sym typeface="Nunito Medium"/>
              </a:rPr>
              <a:t>Sandhills Game Lands (Richmond County)</a:t>
            </a:r>
            <a:endParaRPr sz="1800">
              <a:solidFill>
                <a:schemeClr val="dk1"/>
              </a:solidFill>
              <a:latin typeface="Nunito Medium"/>
              <a:ea typeface="Nunito Medium"/>
              <a:cs typeface="Nunito Medium"/>
              <a:sym typeface="Nunito Medium"/>
            </a:endParaRPr>
          </a:p>
        </p:txBody>
      </p:sp>
      <p:pic>
        <p:nvPicPr>
          <p:cNvPr id="103" name="Google Shape;103;p19" title="logo.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0" title="Bean Dip SGL 2.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18013"/>
            <a:ext cx="5160675" cy="2905476"/>
          </a:xfrm>
          <a:prstGeom prst="rect">
            <a:avLst/>
          </a:prstGeom>
          <a:noFill/>
          <a:ln w="9525" cap="flat" cmpd="sng">
            <a:solidFill>
              <a:schemeClr val="dk1"/>
            </a:solidFill>
            <a:prstDash val="solid"/>
            <a:round/>
            <a:headEnd type="none" w="sm" len="sm"/>
            <a:tailEnd type="none" w="sm" len="sm"/>
          </a:ln>
        </p:spPr>
      </p:pic>
      <p:pic>
        <p:nvPicPr>
          <p:cNvPr id="109" name="Google Shape;109;p20" title="Rhus michauxii SGL.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17000" y="3127438"/>
            <a:ext cx="3796075" cy="1898050"/>
          </a:xfrm>
          <a:prstGeom prst="rect">
            <a:avLst/>
          </a:prstGeom>
          <a:noFill/>
          <a:ln w="9525" cap="flat" cmpd="sng">
            <a:solidFill>
              <a:schemeClr val="dk1"/>
            </a:solidFill>
            <a:prstDash val="solid"/>
            <a:round/>
            <a:headEnd type="none" w="sm" len="sm"/>
            <a:tailEnd type="none" w="sm" len="sm"/>
          </a:ln>
        </p:spPr>
      </p:pic>
      <p:sp>
        <p:nvSpPr>
          <p:cNvPr id="110" name="Google Shape;110;p20"/>
          <p:cNvSpPr txBox="1"/>
          <p:nvPr/>
        </p:nvSpPr>
        <p:spPr>
          <a:xfrm>
            <a:off x="5571475" y="112025"/>
            <a:ext cx="3270300" cy="4355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Medium"/>
              <a:buChar char="●"/>
            </a:pPr>
            <a:r>
              <a:rPr lang="en" sz="1600">
                <a:latin typeface="Nunito Medium"/>
                <a:ea typeface="Nunito Medium"/>
                <a:cs typeface="Nunito Medium"/>
                <a:sym typeface="Nunito Medium"/>
              </a:rPr>
              <a:t>Dense herbaceous layer</a:t>
            </a:r>
            <a:endParaRPr sz="1600">
              <a:latin typeface="Nunito Medium"/>
              <a:ea typeface="Nunito Medium"/>
              <a:cs typeface="Nunito Medium"/>
              <a:sym typeface="Nunito Medium"/>
            </a:endParaRPr>
          </a:p>
          <a:p>
            <a:pPr marL="457200" lvl="0" indent="-330200" algn="l" rtl="0">
              <a:spcBef>
                <a:spcPts val="0"/>
              </a:spcBef>
              <a:spcAft>
                <a:spcPts val="0"/>
              </a:spcAft>
              <a:buSzPts val="1600"/>
              <a:buFont typeface="Nunito Medium"/>
              <a:buChar char="●"/>
            </a:pPr>
            <a:r>
              <a:rPr lang="en" sz="1600">
                <a:latin typeface="Nunito Medium"/>
                <a:ea typeface="Nunito Medium"/>
                <a:cs typeface="Nunito Medium"/>
                <a:sym typeface="Nunito Medium"/>
              </a:rPr>
              <a:t>Provides shelter and food for a very high diversity of animals</a:t>
            </a: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0" lvl="0" indent="0" algn="l" rtl="0">
              <a:spcBef>
                <a:spcPts val="0"/>
              </a:spcBef>
              <a:spcAft>
                <a:spcPts val="0"/>
              </a:spcAft>
              <a:buNone/>
            </a:pPr>
            <a:endParaRPr sz="1600">
              <a:latin typeface="Nunito Medium"/>
              <a:ea typeface="Nunito Medium"/>
              <a:cs typeface="Nunito Medium"/>
              <a:sym typeface="Nunito Medium"/>
            </a:endParaRPr>
          </a:p>
          <a:p>
            <a:pPr marL="457200" lvl="0" indent="-330200" algn="l" rtl="0">
              <a:spcBef>
                <a:spcPts val="0"/>
              </a:spcBef>
              <a:spcAft>
                <a:spcPts val="0"/>
              </a:spcAft>
              <a:buSzPts val="1600"/>
              <a:buFont typeface="Nunito Medium"/>
              <a:buChar char="●"/>
            </a:pPr>
            <a:r>
              <a:rPr lang="en" sz="1600">
                <a:latin typeface="Nunito Medium"/>
                <a:ea typeface="Nunito Medium"/>
                <a:cs typeface="Nunito Medium"/>
                <a:sym typeface="Nunito Medium"/>
              </a:rPr>
              <a:t>Exclusive or primary habitat of numerous rare plants and other species, including Federally Endangered </a:t>
            </a:r>
            <a:r>
              <a:rPr lang="en" sz="1600" i="1">
                <a:latin typeface="Nunito Medium"/>
                <a:ea typeface="Nunito Medium"/>
                <a:cs typeface="Nunito Medium"/>
                <a:sym typeface="Nunito Medium"/>
              </a:rPr>
              <a:t>Rhus michauxii</a:t>
            </a:r>
            <a:endParaRPr>
              <a:solidFill>
                <a:srgbClr val="666666"/>
              </a:solidFill>
              <a:latin typeface="Nunito Medium"/>
              <a:ea typeface="Nunito Medium"/>
              <a:cs typeface="Nunito Medium"/>
              <a:sym typeface="Nunito Medium"/>
            </a:endParaRPr>
          </a:p>
        </p:txBody>
      </p:sp>
      <p:pic>
        <p:nvPicPr>
          <p:cNvPr id="111" name="Google Shape;111;p20"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
        <p:nvSpPr>
          <p:cNvPr id="112" name="Google Shape;112;p20"/>
          <p:cNvSpPr txBox="1"/>
          <p:nvPr/>
        </p:nvSpPr>
        <p:spPr>
          <a:xfrm>
            <a:off x="107000" y="4409600"/>
            <a:ext cx="1264200" cy="6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Photos:</a:t>
            </a:r>
            <a:endParaRPr>
              <a:solidFill>
                <a:srgbClr val="666666"/>
              </a:solidFill>
              <a:latin typeface="Nunito"/>
              <a:ea typeface="Nunito"/>
              <a:cs typeface="Nunito"/>
              <a:sym typeface="Nunito"/>
            </a:endParaRPr>
          </a:p>
          <a:p>
            <a:pPr marL="0" lvl="0" indent="0" algn="l" rtl="0">
              <a:spcBef>
                <a:spcPts val="0"/>
              </a:spcBef>
              <a:spcAft>
                <a:spcPts val="0"/>
              </a:spcAft>
              <a:buNone/>
            </a:pPr>
            <a:r>
              <a:rPr lang="en">
                <a:solidFill>
                  <a:srgbClr val="666666"/>
                </a:solidFill>
                <a:latin typeface="Nunito"/>
                <a:ea typeface="Nunito"/>
                <a:cs typeface="Nunito"/>
                <a:sym typeface="Nunito"/>
              </a:rPr>
              <a:t>Steve Hall</a:t>
            </a:r>
            <a:endParaRPr>
              <a:solidFill>
                <a:srgbClr val="666666"/>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1" title="Astragalus michauxii.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5461" y="98140"/>
            <a:ext cx="2490998" cy="2109073"/>
          </a:xfrm>
          <a:prstGeom prst="rect">
            <a:avLst/>
          </a:prstGeom>
          <a:noFill/>
          <a:ln w="9525" cap="flat" cmpd="sng">
            <a:solidFill>
              <a:schemeClr val="dk1"/>
            </a:solidFill>
            <a:prstDash val="solid"/>
            <a:round/>
            <a:headEnd type="none" w="sm" len="sm"/>
            <a:tailEnd type="none" w="sm" len="sm"/>
          </a:ln>
        </p:spPr>
      </p:pic>
      <p:sp>
        <p:nvSpPr>
          <p:cNvPr id="118" name="Google Shape;118;p21"/>
          <p:cNvSpPr txBox="1"/>
          <p:nvPr/>
        </p:nvSpPr>
        <p:spPr>
          <a:xfrm>
            <a:off x="185438" y="2207215"/>
            <a:ext cx="2490900" cy="3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chemeClr val="dk1"/>
                </a:solidFill>
                <a:latin typeface="Nunito Medium"/>
                <a:ea typeface="Nunito Medium"/>
                <a:cs typeface="Nunito Medium"/>
                <a:sym typeface="Nunito Medium"/>
              </a:rPr>
              <a:t>Astragalus michauxii</a:t>
            </a:r>
            <a:endParaRPr sz="1500" i="1">
              <a:solidFill>
                <a:schemeClr val="dk1"/>
              </a:solidFill>
              <a:latin typeface="Nunito Medium"/>
              <a:ea typeface="Nunito Medium"/>
              <a:cs typeface="Nunito Medium"/>
              <a:sym typeface="Nunito Medium"/>
            </a:endParaRPr>
          </a:p>
        </p:txBody>
      </p:sp>
      <p:pic>
        <p:nvPicPr>
          <p:cNvPr id="119" name="Google Shape;119;p21" title="Orbexilum lupinellus.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925648" y="98140"/>
            <a:ext cx="2295086" cy="2109073"/>
          </a:xfrm>
          <a:prstGeom prst="rect">
            <a:avLst/>
          </a:prstGeom>
          <a:noFill/>
          <a:ln w="9525" cap="flat" cmpd="sng">
            <a:solidFill>
              <a:schemeClr val="dk1"/>
            </a:solidFill>
            <a:prstDash val="solid"/>
            <a:round/>
            <a:headEnd type="none" w="sm" len="sm"/>
            <a:tailEnd type="none" w="sm" len="sm"/>
          </a:ln>
        </p:spPr>
      </p:pic>
      <p:sp>
        <p:nvSpPr>
          <p:cNvPr id="120" name="Google Shape;120;p21"/>
          <p:cNvSpPr txBox="1"/>
          <p:nvPr/>
        </p:nvSpPr>
        <p:spPr>
          <a:xfrm>
            <a:off x="2925688" y="2207215"/>
            <a:ext cx="2295000" cy="3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chemeClr val="dk1"/>
                </a:solidFill>
                <a:latin typeface="Nunito Medium"/>
                <a:ea typeface="Nunito Medium"/>
                <a:cs typeface="Nunito Medium"/>
                <a:sym typeface="Nunito Medium"/>
              </a:rPr>
              <a:t>Orbexilum lupinellus</a:t>
            </a:r>
            <a:endParaRPr sz="1500" i="1">
              <a:solidFill>
                <a:schemeClr val="dk1"/>
              </a:solidFill>
              <a:latin typeface="Nunito Medium"/>
              <a:ea typeface="Nunito Medium"/>
              <a:cs typeface="Nunito Medium"/>
              <a:sym typeface="Nunito Medium"/>
            </a:endParaRPr>
          </a:p>
        </p:txBody>
      </p:sp>
      <p:pic>
        <p:nvPicPr>
          <p:cNvPr id="121" name="Google Shape;121;p21" title="Phaseolus sinuatus.jpe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85450" y="2647207"/>
            <a:ext cx="2490998" cy="2043388"/>
          </a:xfrm>
          <a:prstGeom prst="rect">
            <a:avLst/>
          </a:prstGeom>
          <a:noFill/>
          <a:ln w="9525" cap="flat" cmpd="sng">
            <a:solidFill>
              <a:schemeClr val="dk1"/>
            </a:solidFill>
            <a:prstDash val="solid"/>
            <a:round/>
            <a:headEnd type="none" w="sm" len="sm"/>
            <a:tailEnd type="none" w="sm" len="sm"/>
          </a:ln>
        </p:spPr>
      </p:pic>
      <p:sp>
        <p:nvSpPr>
          <p:cNvPr id="122" name="Google Shape;122;p21"/>
          <p:cNvSpPr txBox="1"/>
          <p:nvPr/>
        </p:nvSpPr>
        <p:spPr>
          <a:xfrm>
            <a:off x="185500" y="4690590"/>
            <a:ext cx="2490900" cy="3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chemeClr val="dk1"/>
                </a:solidFill>
                <a:latin typeface="Nunito Medium"/>
                <a:ea typeface="Nunito Medium"/>
                <a:cs typeface="Nunito Medium"/>
                <a:sym typeface="Nunito Medium"/>
              </a:rPr>
              <a:t>Phaseolus sinuatus</a:t>
            </a:r>
            <a:endParaRPr sz="1500" i="1">
              <a:solidFill>
                <a:schemeClr val="dk1"/>
              </a:solidFill>
              <a:latin typeface="Nunito Medium"/>
              <a:ea typeface="Nunito Medium"/>
              <a:cs typeface="Nunito Medium"/>
              <a:sym typeface="Nunito Medium"/>
            </a:endParaRPr>
          </a:p>
        </p:txBody>
      </p:sp>
      <p:pic>
        <p:nvPicPr>
          <p:cNvPr id="123" name="Google Shape;123;p21" title="Crotalaria purshii.jpe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993438" y="2647200"/>
            <a:ext cx="1622358" cy="2043402"/>
          </a:xfrm>
          <a:prstGeom prst="rect">
            <a:avLst/>
          </a:prstGeom>
          <a:noFill/>
          <a:ln w="9525" cap="flat" cmpd="sng">
            <a:solidFill>
              <a:schemeClr val="dk1"/>
            </a:solidFill>
            <a:prstDash val="solid"/>
            <a:round/>
            <a:headEnd type="none" w="sm" len="sm"/>
            <a:tailEnd type="none" w="sm" len="sm"/>
          </a:ln>
        </p:spPr>
      </p:pic>
      <p:sp>
        <p:nvSpPr>
          <p:cNvPr id="124" name="Google Shape;124;p21"/>
          <p:cNvSpPr txBox="1"/>
          <p:nvPr/>
        </p:nvSpPr>
        <p:spPr>
          <a:xfrm>
            <a:off x="2902963" y="4690600"/>
            <a:ext cx="1803300" cy="3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chemeClr val="dk1"/>
                </a:solidFill>
                <a:latin typeface="Nunito Medium"/>
                <a:ea typeface="Nunito Medium"/>
                <a:cs typeface="Nunito Medium"/>
                <a:sym typeface="Nunito Medium"/>
              </a:rPr>
              <a:t>Crotalaria purshii</a:t>
            </a:r>
            <a:endParaRPr sz="1500" i="1">
              <a:solidFill>
                <a:schemeClr val="dk1"/>
              </a:solidFill>
              <a:latin typeface="Nunito Medium"/>
              <a:ea typeface="Nunito Medium"/>
              <a:cs typeface="Nunito Medium"/>
              <a:sym typeface="Nunito Medium"/>
            </a:endParaRPr>
          </a:p>
        </p:txBody>
      </p:sp>
      <p:sp>
        <p:nvSpPr>
          <p:cNvPr id="125" name="Google Shape;125;p21"/>
          <p:cNvSpPr txBox="1"/>
          <p:nvPr/>
        </p:nvSpPr>
        <p:spPr>
          <a:xfrm>
            <a:off x="7355475" y="3782725"/>
            <a:ext cx="1622400" cy="56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a:solidFill>
                  <a:schemeClr val="dk2"/>
                </a:solidFill>
                <a:latin typeface="Nunito"/>
                <a:ea typeface="Nunito"/>
                <a:cs typeface="Nunito"/>
                <a:sym typeface="Nunito"/>
              </a:rPr>
              <a:t>Photos:</a:t>
            </a:r>
            <a:endParaRPr sz="1500">
              <a:solidFill>
                <a:schemeClr val="dk2"/>
              </a:solidFill>
              <a:latin typeface="Nunito"/>
              <a:ea typeface="Nunito"/>
              <a:cs typeface="Nunito"/>
              <a:sym typeface="Nunito"/>
            </a:endParaRPr>
          </a:p>
          <a:p>
            <a:pPr marL="0" lvl="0" indent="0" algn="r" rtl="0">
              <a:spcBef>
                <a:spcPts val="0"/>
              </a:spcBef>
              <a:spcAft>
                <a:spcPts val="0"/>
              </a:spcAft>
              <a:buNone/>
            </a:pPr>
            <a:r>
              <a:rPr lang="en" sz="1500">
                <a:solidFill>
                  <a:schemeClr val="dk2"/>
                </a:solidFill>
                <a:latin typeface="Nunito"/>
                <a:ea typeface="Nunito"/>
                <a:cs typeface="Nunito"/>
                <a:sym typeface="Nunito"/>
              </a:rPr>
              <a:t>Bruce Sorrie</a:t>
            </a:r>
            <a:endParaRPr sz="1500">
              <a:solidFill>
                <a:schemeClr val="dk2"/>
              </a:solidFill>
              <a:latin typeface="Nunito"/>
              <a:ea typeface="Nunito"/>
              <a:cs typeface="Nunito"/>
              <a:sym typeface="Nunito"/>
            </a:endParaRPr>
          </a:p>
        </p:txBody>
      </p:sp>
      <p:pic>
        <p:nvPicPr>
          <p:cNvPr id="126" name="Google Shape;126;p21" title="Paspalum bifidum.jpe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932824" y="2647201"/>
            <a:ext cx="2230743" cy="2043400"/>
          </a:xfrm>
          <a:prstGeom prst="rect">
            <a:avLst/>
          </a:prstGeom>
          <a:noFill/>
          <a:ln w="9525" cap="flat" cmpd="sng">
            <a:solidFill>
              <a:schemeClr val="dk1"/>
            </a:solidFill>
            <a:prstDash val="solid"/>
            <a:round/>
            <a:headEnd type="none" w="sm" len="sm"/>
            <a:tailEnd type="none" w="sm" len="sm"/>
          </a:ln>
        </p:spPr>
      </p:pic>
      <p:sp>
        <p:nvSpPr>
          <p:cNvPr id="127" name="Google Shape;127;p21"/>
          <p:cNvSpPr txBox="1"/>
          <p:nvPr/>
        </p:nvSpPr>
        <p:spPr>
          <a:xfrm>
            <a:off x="4932853" y="4690600"/>
            <a:ext cx="2230800" cy="3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chemeClr val="dk1"/>
                </a:solidFill>
                <a:latin typeface="Nunito Medium"/>
                <a:ea typeface="Nunito Medium"/>
                <a:cs typeface="Nunito Medium"/>
                <a:sym typeface="Nunito Medium"/>
              </a:rPr>
              <a:t>Paspalum bifidum</a:t>
            </a:r>
            <a:endParaRPr sz="1500" i="1">
              <a:solidFill>
                <a:schemeClr val="dk1"/>
              </a:solidFill>
              <a:latin typeface="Nunito Medium"/>
              <a:ea typeface="Nunito Medium"/>
              <a:cs typeface="Nunito Medium"/>
              <a:sym typeface="Nunito Medium"/>
            </a:endParaRPr>
          </a:p>
        </p:txBody>
      </p:sp>
      <p:pic>
        <p:nvPicPr>
          <p:cNvPr id="128" name="Google Shape;128;p21" title="aristida lanosa.jpeg"/>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469926" y="98150"/>
            <a:ext cx="2812099" cy="2109074"/>
          </a:xfrm>
          <a:prstGeom prst="rect">
            <a:avLst/>
          </a:prstGeom>
          <a:noFill/>
          <a:ln w="9525" cap="flat" cmpd="sng">
            <a:solidFill>
              <a:schemeClr val="dk1"/>
            </a:solidFill>
            <a:prstDash val="solid"/>
            <a:round/>
            <a:headEnd type="none" w="sm" len="sm"/>
            <a:tailEnd type="none" w="sm" len="sm"/>
          </a:ln>
        </p:spPr>
      </p:pic>
      <p:sp>
        <p:nvSpPr>
          <p:cNvPr id="129" name="Google Shape;129;p21"/>
          <p:cNvSpPr txBox="1"/>
          <p:nvPr/>
        </p:nvSpPr>
        <p:spPr>
          <a:xfrm>
            <a:off x="5469928" y="2207225"/>
            <a:ext cx="2812200" cy="3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chemeClr val="dk1"/>
                </a:solidFill>
                <a:latin typeface="Nunito Medium"/>
                <a:ea typeface="Nunito Medium"/>
                <a:cs typeface="Nunito Medium"/>
                <a:sym typeface="Nunito Medium"/>
              </a:rPr>
              <a:t>Aristida lanosa</a:t>
            </a:r>
            <a:endParaRPr sz="1500" i="1">
              <a:solidFill>
                <a:schemeClr val="dk1"/>
              </a:solidFill>
              <a:latin typeface="Nunito Medium"/>
              <a:ea typeface="Nunito Medium"/>
              <a:cs typeface="Nunito Medium"/>
              <a:sym typeface="Nunito Medium"/>
            </a:endParaRPr>
          </a:p>
        </p:txBody>
      </p:sp>
      <p:pic>
        <p:nvPicPr>
          <p:cNvPr id="130" name="Google Shape;130;p21" title="logo.png"/>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351050" y="4667352"/>
            <a:ext cx="1631251" cy="31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2" title="1+Sphagnum mat with Neonemobius palustris+R=Coastal Plain+C=Richmond+CS=+S=Sandhills Game Land, Nursery Lane+SS=West Seep+P=+M=+H=+N=1+O=Stephen Hall+D=20250830.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61487" y="1841724"/>
            <a:ext cx="3187035" cy="2281924"/>
          </a:xfrm>
          <a:prstGeom prst="rect">
            <a:avLst/>
          </a:prstGeom>
          <a:noFill/>
          <a:ln w="9525" cap="flat" cmpd="sng">
            <a:solidFill>
              <a:schemeClr val="dk1"/>
            </a:solidFill>
            <a:prstDash val="solid"/>
            <a:round/>
            <a:headEnd type="none" w="sm" len="sm"/>
            <a:tailEnd type="none" w="sm" len="sm"/>
          </a:ln>
        </p:spPr>
      </p:pic>
      <p:pic>
        <p:nvPicPr>
          <p:cNvPr id="136" name="Google Shape;136;p22" title="1+Platanthera ciliaris+R=Coastal Plain+C=Richmond+CS=+S=Sandhills Game Land, Nursery Lane+SS=West Seep+P=+M=+H=+N=1+O=Stephen Hall+D=20250803.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5118" y="228637"/>
            <a:ext cx="3975527" cy="2234251"/>
          </a:xfrm>
          <a:prstGeom prst="rect">
            <a:avLst/>
          </a:prstGeom>
          <a:noFill/>
          <a:ln w="9525" cap="flat" cmpd="sng">
            <a:solidFill>
              <a:schemeClr val="dk1"/>
            </a:solidFill>
            <a:prstDash val="solid"/>
            <a:round/>
            <a:headEnd type="none" w="sm" len="sm"/>
            <a:tailEnd type="none" w="sm" len="sm"/>
          </a:ln>
        </p:spPr>
      </p:pic>
      <p:pic>
        <p:nvPicPr>
          <p:cNvPr id="137" name="Google Shape;137;p22" title="Lobelia batsoni and Lycopus cokeri--October 02, 2025-Stephen Hall.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45122" y="2632928"/>
            <a:ext cx="3975525" cy="2281934"/>
          </a:xfrm>
          <a:prstGeom prst="rect">
            <a:avLst/>
          </a:prstGeom>
          <a:noFill/>
          <a:ln w="9525" cap="flat" cmpd="sng">
            <a:solidFill>
              <a:schemeClr val="dk1"/>
            </a:solidFill>
            <a:prstDash val="solid"/>
            <a:round/>
            <a:headEnd type="none" w="sm" len="sm"/>
            <a:tailEnd type="none" w="sm" len="sm"/>
          </a:ln>
        </p:spPr>
      </p:pic>
      <p:sp>
        <p:nvSpPr>
          <p:cNvPr id="138" name="Google Shape;138;p22"/>
          <p:cNvSpPr txBox="1"/>
          <p:nvPr/>
        </p:nvSpPr>
        <p:spPr>
          <a:xfrm>
            <a:off x="6150559" y="4684541"/>
            <a:ext cx="2688900" cy="284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666666"/>
                </a:solidFill>
                <a:latin typeface="Nunito"/>
                <a:ea typeface="Nunito"/>
                <a:cs typeface="Nunito"/>
                <a:sym typeface="Nunito"/>
              </a:rPr>
              <a:t>Photos: Steve Hall</a:t>
            </a:r>
            <a:endParaRPr>
              <a:solidFill>
                <a:srgbClr val="666666"/>
              </a:solidFill>
              <a:latin typeface="Nunito"/>
              <a:ea typeface="Nunito"/>
              <a:cs typeface="Nunito"/>
              <a:sym typeface="Nunito"/>
            </a:endParaRPr>
          </a:p>
        </p:txBody>
      </p:sp>
      <p:sp>
        <p:nvSpPr>
          <p:cNvPr id="139" name="Google Shape;139;p22"/>
          <p:cNvSpPr txBox="1"/>
          <p:nvPr/>
        </p:nvSpPr>
        <p:spPr>
          <a:xfrm>
            <a:off x="5233238" y="1141913"/>
            <a:ext cx="3043500" cy="4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latin typeface="Nunito"/>
                <a:ea typeface="Nunito"/>
                <a:cs typeface="Nunito"/>
                <a:sym typeface="Nunito"/>
              </a:rPr>
              <a:t>Sandhill Seep</a:t>
            </a:r>
            <a:endParaRPr sz="2000" b="1">
              <a:solidFill>
                <a:schemeClr val="dk1"/>
              </a:solidFill>
              <a:latin typeface="Nunito"/>
              <a:ea typeface="Nunito"/>
              <a:cs typeface="Nunito"/>
              <a:sym typeface="Nunito"/>
            </a:endParaRPr>
          </a:p>
        </p:txBody>
      </p:sp>
      <p:pic>
        <p:nvPicPr>
          <p:cNvPr id="140" name="Google Shape;140;p22" title="logo.pn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351050" y="228635"/>
            <a:ext cx="1631251" cy="312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3" title="1+Sarracenia rubra+R=Coastal Plain+C=Richmond+CS=+S=Sandhills Game Land, Nursery Lane+SS=West Seep+P=+M=+H=+N=1+O=Stephen Hall+D=20250830.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4513" y="654856"/>
            <a:ext cx="4023200" cy="2683474"/>
          </a:xfrm>
          <a:prstGeom prst="rect">
            <a:avLst/>
          </a:prstGeom>
          <a:noFill/>
          <a:ln w="9525" cap="flat" cmpd="sng">
            <a:solidFill>
              <a:schemeClr val="dk1"/>
            </a:solidFill>
            <a:prstDash val="solid"/>
            <a:round/>
            <a:headEnd type="none" w="sm" len="sm"/>
            <a:tailEnd type="none" w="sm" len="sm"/>
          </a:ln>
        </p:spPr>
      </p:pic>
      <p:pic>
        <p:nvPicPr>
          <p:cNvPr id="146" name="Google Shape;146;p23" title="1+Sarracenia purpurea+R=Coastal Plain+C=Richmond+CS=+S=Sandhills Game Land, Nursery Lane+SS=East Seep+P=+M=+H=+N=1+O=Stephen Hall+D=20250416.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26938" y="302700"/>
            <a:ext cx="3432575" cy="4216925"/>
          </a:xfrm>
          <a:prstGeom prst="rect">
            <a:avLst/>
          </a:prstGeom>
          <a:noFill/>
          <a:ln w="9525" cap="flat" cmpd="sng">
            <a:solidFill>
              <a:schemeClr val="dk1"/>
            </a:solidFill>
            <a:prstDash val="solid"/>
            <a:round/>
            <a:headEnd type="none" w="sm" len="sm"/>
            <a:tailEnd type="none" w="sm" len="sm"/>
          </a:ln>
        </p:spPr>
      </p:pic>
      <p:sp>
        <p:nvSpPr>
          <p:cNvPr id="147" name="Google Shape;147;p23"/>
          <p:cNvSpPr txBox="1"/>
          <p:nvPr/>
        </p:nvSpPr>
        <p:spPr>
          <a:xfrm>
            <a:off x="684474" y="3375401"/>
            <a:ext cx="4023300" cy="28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solidFill>
                  <a:schemeClr val="dk1"/>
                </a:solidFill>
                <a:latin typeface="Nunito"/>
                <a:ea typeface="Nunito"/>
                <a:cs typeface="Nunito"/>
                <a:sym typeface="Nunito"/>
              </a:rPr>
              <a:t>Sarracenia rubra</a:t>
            </a:r>
            <a:endParaRPr i="1">
              <a:solidFill>
                <a:schemeClr val="dk1"/>
              </a:solidFill>
              <a:latin typeface="Nunito"/>
              <a:ea typeface="Nunito"/>
              <a:cs typeface="Nunito"/>
              <a:sym typeface="Nunito"/>
            </a:endParaRPr>
          </a:p>
        </p:txBody>
      </p:sp>
      <p:sp>
        <p:nvSpPr>
          <p:cNvPr id="148" name="Google Shape;148;p23"/>
          <p:cNvSpPr txBox="1"/>
          <p:nvPr/>
        </p:nvSpPr>
        <p:spPr>
          <a:xfrm>
            <a:off x="5026939" y="4556695"/>
            <a:ext cx="3432600" cy="28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solidFill>
                  <a:schemeClr val="dk1"/>
                </a:solidFill>
                <a:latin typeface="Nunito"/>
                <a:ea typeface="Nunito"/>
                <a:cs typeface="Nunito"/>
                <a:sym typeface="Nunito"/>
              </a:rPr>
              <a:t>Sarracenia purpurea</a:t>
            </a:r>
            <a:endParaRPr i="1">
              <a:solidFill>
                <a:schemeClr val="dk1"/>
              </a:solidFill>
              <a:latin typeface="Nunito"/>
              <a:ea typeface="Nunito"/>
              <a:cs typeface="Nunito"/>
              <a:sym typeface="Nunito"/>
            </a:endParaRPr>
          </a:p>
        </p:txBody>
      </p:sp>
      <p:sp>
        <p:nvSpPr>
          <p:cNvPr id="149" name="Google Shape;149;p23"/>
          <p:cNvSpPr txBox="1"/>
          <p:nvPr/>
        </p:nvSpPr>
        <p:spPr>
          <a:xfrm>
            <a:off x="284974" y="4669043"/>
            <a:ext cx="4023300" cy="28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latin typeface="Nunito"/>
                <a:ea typeface="Nunito"/>
                <a:cs typeface="Nunito"/>
                <a:sym typeface="Nunito"/>
              </a:rPr>
              <a:t>Photos: Steve Hall</a:t>
            </a:r>
            <a:endParaRPr>
              <a:solidFill>
                <a:srgbClr val="666666"/>
              </a:solidFill>
              <a:latin typeface="Nunito"/>
              <a:ea typeface="Nunito"/>
              <a:cs typeface="Nunito"/>
              <a:sym typeface="Nunito"/>
            </a:endParaRPr>
          </a:p>
        </p:txBody>
      </p:sp>
      <p:pic>
        <p:nvPicPr>
          <p:cNvPr id="150" name="Google Shape;150;p23" title="logo.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40750" y="4206977"/>
            <a:ext cx="1631251" cy="312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On-screen Show (16:9)</PresentationFormat>
  <Paragraphs>194</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Nunito</vt:lpstr>
      <vt:lpstr>Nunito SemiBold</vt:lpstr>
      <vt:lpstr>Nunito Medium</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Lydie Costes (CONTRACTOR)</cp:lastModifiedBy>
  <cp:revision>1</cp:revision>
  <dcterms:modified xsi:type="dcterms:W3CDTF">2025-12-08T20:45:29Z</dcterms:modified>
</cp:coreProperties>
</file>