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5"/>
  </p:notesMasterIdLst>
  <p:sldIdLst>
    <p:sldId id="256" r:id="rId2"/>
    <p:sldId id="261" r:id="rId3"/>
    <p:sldId id="258" r:id="rId4"/>
    <p:sldId id="259" r:id="rId5"/>
    <p:sldId id="268" r:id="rId6"/>
    <p:sldId id="260" r:id="rId7"/>
    <p:sldId id="267" r:id="rId8"/>
    <p:sldId id="262" r:id="rId9"/>
    <p:sldId id="263" r:id="rId10"/>
    <p:sldId id="264" r:id="rId11"/>
    <p:sldId id="265" r:id="rId12"/>
    <p:sldId id="266"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D39D45-D061-4EEF-8FE1-9D745ECE16FE}" v="1" dt="2025-12-08T20:46:13.9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605" autoAdjust="0"/>
  </p:normalViewPr>
  <p:slideViewPr>
    <p:cSldViewPr snapToGrid="0">
      <p:cViewPr varScale="1">
        <p:scale>
          <a:sx n="65" d="100"/>
          <a:sy n="65" d="100"/>
        </p:scale>
        <p:origin x="917"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die Costes" userId="33578528976_tp_box_2" providerId="OAuth2" clId="{ED592A6A-EA8E-4F1A-8315-1D377832BE62}"/>
    <pc:docChg chg="undo custSel addSld modSld">
      <pc:chgData name="Lydie Costes" userId="33578528976_tp_box_2" providerId="OAuth2" clId="{ED592A6A-EA8E-4F1A-8315-1D377832BE62}" dt="2025-11-21T21:57:11.144" v="1300" actId="20577"/>
      <pc:docMkLst>
        <pc:docMk/>
      </pc:docMkLst>
      <pc:sldChg chg="modAnim">
        <pc:chgData name="Lydie Costes" userId="33578528976_tp_box_2" providerId="OAuth2" clId="{ED592A6A-EA8E-4F1A-8315-1D377832BE62}" dt="2025-11-21T21:54:58.228" v="1017"/>
        <pc:sldMkLst>
          <pc:docMk/>
          <pc:sldMk cId="359234644" sldId="256"/>
        </pc:sldMkLst>
      </pc:sldChg>
      <pc:sldChg chg="addSp delSp modSp mod setBg">
        <pc:chgData name="Lydie Costes" userId="33578528976_tp_box_2" providerId="OAuth2" clId="{ED592A6A-EA8E-4F1A-8315-1D377832BE62}" dt="2025-11-21T20:56:44.980" v="729" actId="255"/>
        <pc:sldMkLst>
          <pc:docMk/>
          <pc:sldMk cId="3213886359" sldId="258"/>
        </pc:sldMkLst>
        <pc:spChg chg="mod">
          <ac:chgData name="Lydie Costes" userId="33578528976_tp_box_2" providerId="OAuth2" clId="{ED592A6A-EA8E-4F1A-8315-1D377832BE62}" dt="2025-11-21T17:11:46.671" v="555" actId="26606"/>
          <ac:spMkLst>
            <pc:docMk/>
            <pc:sldMk cId="3213886359" sldId="258"/>
            <ac:spMk id="2" creationId="{9CDE266E-AF67-B412-7845-A56DD11C0E42}"/>
          </ac:spMkLst>
        </pc:spChg>
        <pc:spChg chg="add mod">
          <ac:chgData name="Lydie Costes" userId="33578528976_tp_box_2" providerId="OAuth2" clId="{ED592A6A-EA8E-4F1A-8315-1D377832BE62}" dt="2025-11-21T20:56:44.980" v="729" actId="255"/>
          <ac:spMkLst>
            <pc:docMk/>
            <pc:sldMk cId="3213886359" sldId="258"/>
            <ac:spMk id="11" creationId="{67F13353-D213-BA5C-170A-AEC51D9C166D}"/>
          </ac:spMkLst>
        </pc:spChg>
        <pc:spChg chg="add del">
          <ac:chgData name="Lydie Costes" userId="33578528976_tp_box_2" providerId="OAuth2" clId="{ED592A6A-EA8E-4F1A-8315-1D377832BE62}" dt="2025-11-21T20:56:01.436" v="726" actId="26606"/>
          <ac:spMkLst>
            <pc:docMk/>
            <pc:sldMk cId="3213886359" sldId="258"/>
            <ac:spMk id="19" creationId="{C016FA66-B958-3A21-91DF-D3AF705ECF3A}"/>
          </ac:spMkLst>
        </pc:spChg>
        <pc:picChg chg="add mod ord">
          <ac:chgData name="Lydie Costes" userId="33578528976_tp_box_2" providerId="OAuth2" clId="{ED592A6A-EA8E-4F1A-8315-1D377832BE62}" dt="2025-11-21T17:11:46.671" v="555" actId="26606"/>
          <ac:picMkLst>
            <pc:docMk/>
            <pc:sldMk cId="3213886359" sldId="258"/>
            <ac:picMk id="5" creationId="{662CE03D-9395-A5CE-3F68-F3D38D0F5574}"/>
          </ac:picMkLst>
        </pc:picChg>
        <pc:picChg chg="add mod modCrop">
          <ac:chgData name="Lydie Costes" userId="33578528976_tp_box_2" providerId="OAuth2" clId="{ED592A6A-EA8E-4F1A-8315-1D377832BE62}" dt="2025-11-21T20:56:01.436" v="726" actId="26606"/>
          <ac:picMkLst>
            <pc:docMk/>
            <pc:sldMk cId="3213886359" sldId="258"/>
            <ac:picMk id="7" creationId="{E4B3E82E-D14C-43EF-5DCD-7E621776472C}"/>
          </ac:picMkLst>
        </pc:picChg>
      </pc:sldChg>
      <pc:sldChg chg="addSp modSp mod modAnim">
        <pc:chgData name="Lydie Costes" userId="33578528976_tp_box_2" providerId="OAuth2" clId="{ED592A6A-EA8E-4F1A-8315-1D377832BE62}" dt="2025-11-21T21:41:38.729" v="1014" actId="179"/>
        <pc:sldMkLst>
          <pc:docMk/>
          <pc:sldMk cId="2478133541" sldId="259"/>
        </pc:sldMkLst>
        <pc:spChg chg="mod">
          <ac:chgData name="Lydie Costes" userId="33578528976_tp_box_2" providerId="OAuth2" clId="{ED592A6A-EA8E-4F1A-8315-1D377832BE62}" dt="2025-11-21T21:41:38.729" v="1014" actId="179"/>
          <ac:spMkLst>
            <pc:docMk/>
            <pc:sldMk cId="2478133541" sldId="259"/>
            <ac:spMk id="3" creationId="{8F69D408-98D4-1AFB-933D-F3DE5A92670A}"/>
          </ac:spMkLst>
        </pc:spChg>
        <pc:picChg chg="add mod">
          <ac:chgData name="Lydie Costes" userId="33578528976_tp_box_2" providerId="OAuth2" clId="{ED592A6A-EA8E-4F1A-8315-1D377832BE62}" dt="2025-11-21T20:59:37.636" v="733" actId="14100"/>
          <ac:picMkLst>
            <pc:docMk/>
            <pc:sldMk cId="2478133541" sldId="259"/>
            <ac:picMk id="4" creationId="{7C86F492-43CA-CF2E-0B12-8844AABFA502}"/>
          </ac:picMkLst>
        </pc:picChg>
        <pc:picChg chg="add mod">
          <ac:chgData name="Lydie Costes" userId="33578528976_tp_box_2" providerId="OAuth2" clId="{ED592A6A-EA8E-4F1A-8315-1D377832BE62}" dt="2025-11-21T21:00:39.955" v="741" actId="1076"/>
          <ac:picMkLst>
            <pc:docMk/>
            <pc:sldMk cId="2478133541" sldId="259"/>
            <ac:picMk id="5" creationId="{EFE06DB6-3D7C-F1B2-5DC3-A36055F0F16C}"/>
          </ac:picMkLst>
        </pc:picChg>
      </pc:sldChg>
      <pc:sldChg chg="addSp modSp mod">
        <pc:chgData name="Lydie Costes" userId="33578528976_tp_box_2" providerId="OAuth2" clId="{ED592A6A-EA8E-4F1A-8315-1D377832BE62}" dt="2025-11-18T20:51:08.671" v="548" actId="1076"/>
        <pc:sldMkLst>
          <pc:docMk/>
          <pc:sldMk cId="2422396740" sldId="260"/>
        </pc:sldMkLst>
        <pc:spChg chg="mod">
          <ac:chgData name="Lydie Costes" userId="33578528976_tp_box_2" providerId="OAuth2" clId="{ED592A6A-EA8E-4F1A-8315-1D377832BE62}" dt="2025-11-18T20:49:56.653" v="497" actId="1076"/>
          <ac:spMkLst>
            <pc:docMk/>
            <pc:sldMk cId="2422396740" sldId="260"/>
            <ac:spMk id="2" creationId="{C48CD415-CC15-0DC3-E3EC-92B5893D7229}"/>
          </ac:spMkLst>
        </pc:spChg>
        <pc:spChg chg="add mod">
          <ac:chgData name="Lydie Costes" userId="33578528976_tp_box_2" providerId="OAuth2" clId="{ED592A6A-EA8E-4F1A-8315-1D377832BE62}" dt="2025-11-18T20:51:08.671" v="548" actId="1076"/>
          <ac:spMkLst>
            <pc:docMk/>
            <pc:sldMk cId="2422396740" sldId="260"/>
            <ac:spMk id="3" creationId="{380E7035-C193-DD34-795F-E22D4EB233D9}"/>
          </ac:spMkLst>
        </pc:spChg>
        <pc:graphicFrameChg chg="mod modGraphic">
          <ac:chgData name="Lydie Costes" userId="33578528976_tp_box_2" providerId="OAuth2" clId="{ED592A6A-EA8E-4F1A-8315-1D377832BE62}" dt="2025-11-18T20:50:29.320" v="499" actId="20577"/>
          <ac:graphicFrameMkLst>
            <pc:docMk/>
            <pc:sldMk cId="2422396740" sldId="260"/>
            <ac:graphicFrameMk id="4" creationId="{8F2E2610-DDD7-EF42-D16A-5AA44727BF88}"/>
          </ac:graphicFrameMkLst>
        </pc:graphicFrameChg>
      </pc:sldChg>
      <pc:sldChg chg="modSp mod modNotesTx">
        <pc:chgData name="Lydie Costes" userId="33578528976_tp_box_2" providerId="OAuth2" clId="{ED592A6A-EA8E-4F1A-8315-1D377832BE62}" dt="2025-11-21T21:57:11.144" v="1300" actId="20577"/>
        <pc:sldMkLst>
          <pc:docMk/>
          <pc:sldMk cId="3268300509" sldId="266"/>
        </pc:sldMkLst>
        <pc:spChg chg="mod">
          <ac:chgData name="Lydie Costes" userId="33578528976_tp_box_2" providerId="OAuth2" clId="{ED592A6A-EA8E-4F1A-8315-1D377832BE62}" dt="2025-11-21T21:55:37.851" v="1020" actId="14100"/>
          <ac:spMkLst>
            <pc:docMk/>
            <pc:sldMk cId="3268300509" sldId="266"/>
            <ac:spMk id="2" creationId="{79C248F5-2FC7-7F83-5F72-76E51A601B4B}"/>
          </ac:spMkLst>
        </pc:spChg>
        <pc:picChg chg="mod">
          <ac:chgData name="Lydie Costes" userId="33578528976_tp_box_2" providerId="OAuth2" clId="{ED592A6A-EA8E-4F1A-8315-1D377832BE62}" dt="2025-11-18T20:46:46.188" v="485" actId="14826"/>
          <ac:picMkLst>
            <pc:docMk/>
            <pc:sldMk cId="3268300509" sldId="266"/>
            <ac:picMk id="5" creationId="{2107E057-1AD8-E121-F609-1069C7FCF069}"/>
          </ac:picMkLst>
        </pc:picChg>
      </pc:sldChg>
      <pc:sldChg chg="addSp delSp modSp new mod setBg">
        <pc:chgData name="Lydie Costes" userId="33578528976_tp_box_2" providerId="OAuth2" clId="{ED592A6A-EA8E-4F1A-8315-1D377832BE62}" dt="2025-11-18T20:28:09.740" v="448" actId="20577"/>
        <pc:sldMkLst>
          <pc:docMk/>
          <pc:sldMk cId="3961601063" sldId="269"/>
        </pc:sldMkLst>
        <pc:spChg chg="mod ord">
          <ac:chgData name="Lydie Costes" userId="33578528976_tp_box_2" providerId="OAuth2" clId="{ED592A6A-EA8E-4F1A-8315-1D377832BE62}" dt="2025-11-18T20:28:09.740" v="448" actId="20577"/>
          <ac:spMkLst>
            <pc:docMk/>
            <pc:sldMk cId="3961601063" sldId="269"/>
            <ac:spMk id="3" creationId="{9E01F17F-E233-1B46-E714-7798C4AE0F8E}"/>
          </ac:spMkLst>
        </pc:spChg>
        <pc:spChg chg="add mod">
          <ac:chgData name="Lydie Costes" userId="33578528976_tp_box_2" providerId="OAuth2" clId="{ED592A6A-EA8E-4F1A-8315-1D377832BE62}" dt="2025-11-18T20:27:21.218" v="312" actId="26606"/>
          <ac:spMkLst>
            <pc:docMk/>
            <pc:sldMk cId="3961601063" sldId="269"/>
            <ac:spMk id="6" creationId="{604E3B03-8638-2118-0267-D6E12AF51AAF}"/>
          </ac:spMkLst>
        </pc:spChg>
        <pc:spChg chg="add">
          <ac:chgData name="Lydie Costes" userId="33578528976_tp_box_2" providerId="OAuth2" clId="{ED592A6A-EA8E-4F1A-8315-1D377832BE62}" dt="2025-11-18T20:27:21.218" v="312" actId="26606"/>
          <ac:spMkLst>
            <pc:docMk/>
            <pc:sldMk cId="3961601063" sldId="269"/>
            <ac:spMk id="12" creationId="{BF8BE9A2-8956-141B-BFE6-C607C93D8ACA}"/>
          </ac:spMkLst>
        </pc:spChg>
        <pc:picChg chg="add mod ord">
          <ac:chgData name="Lydie Costes" userId="33578528976_tp_box_2" providerId="OAuth2" clId="{ED592A6A-EA8E-4F1A-8315-1D377832BE62}" dt="2025-11-18T20:27:21.218" v="312" actId="26606"/>
          <ac:picMkLst>
            <pc:docMk/>
            <pc:sldMk cId="3961601063" sldId="269"/>
            <ac:picMk id="7" creationId="{DCD46A93-EBE0-F9C6-BE43-4E3EB0915F8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95777A-F6E3-4A8C-82EC-50E5FDAD7086}" type="datetimeFigureOut">
              <a:rPr lang="en-US" smtClean="0"/>
              <a:t>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818DF4-8FE3-48DA-8EC6-299A7DF52747}" type="slidenum">
              <a:rPr lang="en-US" smtClean="0"/>
              <a:t>‹#›</a:t>
            </a:fld>
            <a:endParaRPr lang="en-US"/>
          </a:p>
        </p:txBody>
      </p:sp>
    </p:spTree>
    <p:extLst>
      <p:ext uri="{BB962C8B-B14F-4D97-AF65-F5344CB8AC3E}">
        <p14:creationId xmlns:p14="http://schemas.microsoft.com/office/powerpoint/2010/main" val="49948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the Pee Dee River is a clear corridor. Upland pathways less apparent. Laurinburg presents a challenge – potential pathways to the south or north</a:t>
            </a:r>
          </a:p>
          <a:p>
            <a:r>
              <a:rPr lang="en-US" dirty="0"/>
              <a:t>Mention the need to expand partnership boundaries if this is to become a focus. Need to evaluate whether capacity and priorities allow for this, or whether additional collaborations could make it feasible (Sara Cerv – Ruffed Grouse Society &amp; American Woodcock Society)</a:t>
            </a:r>
          </a:p>
        </p:txBody>
      </p:sp>
      <p:sp>
        <p:nvSpPr>
          <p:cNvPr id="4" name="Slide Number Placeholder 3"/>
          <p:cNvSpPr>
            <a:spLocks noGrp="1"/>
          </p:cNvSpPr>
          <p:nvPr>
            <p:ph type="sldNum" sz="quarter" idx="5"/>
          </p:nvPr>
        </p:nvSpPr>
        <p:spPr/>
        <p:txBody>
          <a:bodyPr/>
          <a:lstStyle/>
          <a:p>
            <a:fld id="{63818DF4-8FE3-48DA-8EC6-299A7DF52747}" type="slidenum">
              <a:rPr lang="en-US" smtClean="0"/>
              <a:t>12</a:t>
            </a:fld>
            <a:endParaRPr lang="en-US"/>
          </a:p>
        </p:txBody>
      </p:sp>
    </p:spTree>
    <p:extLst>
      <p:ext uri="{BB962C8B-B14F-4D97-AF65-F5344CB8AC3E}">
        <p14:creationId xmlns:p14="http://schemas.microsoft.com/office/powerpoint/2010/main" val="2645589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12/8/2025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21569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12/8/2025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34921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12/8/2025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79739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12/8/2025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554271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12/8/2025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20676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12/8/2025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20658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12/8/2025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0914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12/8/2025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70122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12/8/2025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543006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12/8/2025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8595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12/8/2025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03215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12/8/2025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188473260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448DB1-4196-18A6-15DA-C72635C1B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4" name="Picture 3">
            <a:extLst>
              <a:ext uri="{FF2B5EF4-FFF2-40B4-BE49-F238E27FC236}">
                <a16:creationId xmlns:a16="http://schemas.microsoft.com/office/drawing/2014/main" id="{1B8476F2-CDB4-E8B0-5316-F238CBB8E2D9}"/>
              </a:ext>
            </a:extLst>
          </p:cNvPr>
          <p:cNvPicPr>
            <a:picLocks noChangeAspect="1"/>
          </p:cNvPicPr>
          <p:nvPr/>
        </p:nvPicPr>
        <p:blipFill>
          <a:blip r:embed="rId2" cstate="email">
            <a:alphaModFix amt="80000"/>
            <a:extLst>
              <a:ext uri="{28A0092B-C50C-407E-A947-70E740481C1C}">
                <a14:useLocalDpi xmlns:a14="http://schemas.microsoft.com/office/drawing/2010/main"/>
              </a:ext>
            </a:extLst>
          </a:blip>
          <a:srcRect/>
          <a:stretch/>
        </p:blipFill>
        <p:spPr>
          <a:xfrm>
            <a:off x="20" y="10"/>
            <a:ext cx="12191980" cy="6857990"/>
          </a:xfrm>
          <a:prstGeom prst="rect">
            <a:avLst/>
          </a:prstGeom>
          <a:solidFill>
            <a:schemeClr val="bg1">
              <a:lumMod val="95000"/>
              <a:lumOff val="5000"/>
            </a:schemeClr>
          </a:solidFill>
          <a:effectLst>
            <a:outerShdw blurRad="50800" dist="50800" dir="5400000" algn="ctr" rotWithShape="0">
              <a:srgbClr val="000000">
                <a:alpha val="65000"/>
              </a:srgbClr>
            </a:outerShdw>
          </a:effectLst>
        </p:spPr>
      </p:pic>
      <p:sp>
        <p:nvSpPr>
          <p:cNvPr id="11" name="Rectangle 10">
            <a:extLst>
              <a:ext uri="{FF2B5EF4-FFF2-40B4-BE49-F238E27FC236}">
                <a16:creationId xmlns:a16="http://schemas.microsoft.com/office/drawing/2014/main" id="{76A10D8F-D463-70E5-239B-17AD65E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3183" y="173181"/>
            <a:ext cx="6858002" cy="6511640"/>
          </a:xfrm>
          <a:prstGeom prst="rect">
            <a:avLst/>
          </a:prstGeom>
          <a:gradFill>
            <a:gsLst>
              <a:gs pos="0">
                <a:schemeClr val="bg1">
                  <a:alpha val="0"/>
                </a:schemeClr>
              </a:gs>
              <a:gs pos="46000">
                <a:schemeClr val="bg1">
                  <a:alpha val="30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5941AA19-38EE-1B5A-695B-E14101586263}"/>
              </a:ext>
            </a:extLst>
          </p:cNvPr>
          <p:cNvSpPr>
            <a:spLocks noGrp="1"/>
          </p:cNvSpPr>
          <p:nvPr>
            <p:ph type="ctrTitle"/>
          </p:nvPr>
        </p:nvSpPr>
        <p:spPr>
          <a:xfrm>
            <a:off x="286506" y="603315"/>
            <a:ext cx="5649211" cy="3685731"/>
          </a:xfrm>
        </p:spPr>
        <p:txBody>
          <a:bodyPr anchor="t">
            <a:normAutofit/>
          </a:bodyPr>
          <a:lstStyle/>
          <a:p>
            <a:pPr algn="l"/>
            <a:r>
              <a:rPr lang="en-US" sz="6100"/>
              <a:t>Carolina Sandhills Corridor Analysis</a:t>
            </a:r>
          </a:p>
        </p:txBody>
      </p:sp>
      <p:sp>
        <p:nvSpPr>
          <p:cNvPr id="3" name="Subtitle 2">
            <a:extLst>
              <a:ext uri="{FF2B5EF4-FFF2-40B4-BE49-F238E27FC236}">
                <a16:creationId xmlns:a16="http://schemas.microsoft.com/office/drawing/2014/main" id="{F3261E6A-41CC-DD79-DEA9-190FB9059C03}"/>
              </a:ext>
            </a:extLst>
          </p:cNvPr>
          <p:cNvSpPr>
            <a:spLocks noGrp="1"/>
          </p:cNvSpPr>
          <p:nvPr>
            <p:ph type="subTitle" idx="1"/>
          </p:nvPr>
        </p:nvSpPr>
        <p:spPr>
          <a:xfrm>
            <a:off x="286507" y="4437176"/>
            <a:ext cx="4007587" cy="1290807"/>
          </a:xfrm>
        </p:spPr>
        <p:txBody>
          <a:bodyPr anchor="ctr">
            <a:normAutofit/>
          </a:bodyPr>
          <a:lstStyle/>
          <a:p>
            <a:pPr algn="l"/>
            <a:r>
              <a:rPr lang="en-US" sz="2200"/>
              <a:t>Lydie Costes</a:t>
            </a:r>
          </a:p>
          <a:p>
            <a:pPr algn="l"/>
            <a:r>
              <a:rPr lang="en-US" sz="2200"/>
              <a:t>December 2025</a:t>
            </a:r>
          </a:p>
        </p:txBody>
      </p:sp>
    </p:spTree>
    <p:extLst>
      <p:ext uri="{BB962C8B-B14F-4D97-AF65-F5344CB8AC3E}">
        <p14:creationId xmlns:p14="http://schemas.microsoft.com/office/powerpoint/2010/main" val="35923464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377C6B-5C2A-74EB-A538-4FF9E3C73B3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14FE329-96FE-046C-A611-D241E97C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889881-34FC-DD6B-DB34-40C9AC28FBF8}"/>
              </a:ext>
            </a:extLst>
          </p:cNvPr>
          <p:cNvSpPr>
            <a:spLocks noGrp="1"/>
          </p:cNvSpPr>
          <p:nvPr>
            <p:ph type="title"/>
          </p:nvPr>
        </p:nvSpPr>
        <p:spPr>
          <a:xfrm>
            <a:off x="8713076" y="1548606"/>
            <a:ext cx="2968850" cy="2241755"/>
          </a:xfrm>
        </p:spPr>
        <p:txBody>
          <a:bodyPr vert="horz" lIns="91440" tIns="45720" rIns="91440" bIns="45720" rtlCol="0" anchor="b">
            <a:normAutofit/>
          </a:bodyPr>
          <a:lstStyle/>
          <a:p>
            <a:r>
              <a:rPr lang="en-US" sz="4000" dirty="0"/>
              <a:t>Soil Suitability</a:t>
            </a:r>
          </a:p>
        </p:txBody>
      </p:sp>
      <p:pic>
        <p:nvPicPr>
          <p:cNvPr id="5" name="Content Placeholder 4">
            <a:extLst>
              <a:ext uri="{FF2B5EF4-FFF2-40B4-BE49-F238E27FC236}">
                <a16:creationId xmlns:a16="http://schemas.microsoft.com/office/drawing/2014/main" id="{451F81CC-1B29-5228-4F00-1C76F8A943F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222450" y="274411"/>
            <a:ext cx="7986297" cy="6309178"/>
          </a:xfrm>
          <a:prstGeom prst="rect">
            <a:avLst/>
          </a:prstGeom>
        </p:spPr>
      </p:pic>
      <p:pic>
        <p:nvPicPr>
          <p:cNvPr id="3" name="Picture 2" descr="A black text on a white background&#10;&#10;AI-generated content may be incorrect.">
            <a:extLst>
              <a:ext uri="{FF2B5EF4-FFF2-40B4-BE49-F238E27FC236}">
                <a16:creationId xmlns:a16="http://schemas.microsoft.com/office/drawing/2014/main" id="{38F1B496-DBF6-1480-7BEA-0F419A83B0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6016974"/>
            <a:ext cx="1296052" cy="374480"/>
          </a:xfrm>
          <a:prstGeom prst="rect">
            <a:avLst/>
          </a:prstGeom>
        </p:spPr>
      </p:pic>
    </p:spTree>
    <p:extLst>
      <p:ext uri="{BB962C8B-B14F-4D97-AF65-F5344CB8AC3E}">
        <p14:creationId xmlns:p14="http://schemas.microsoft.com/office/powerpoint/2010/main" val="2975037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408765-0A46-2FAF-3BBB-1F49E36D898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AF477B-A09B-A22F-F216-BF95B939F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2BE2FD-1B84-83FD-725D-32A2696E7C3B}"/>
              </a:ext>
            </a:extLst>
          </p:cNvPr>
          <p:cNvSpPr>
            <a:spLocks noGrp="1"/>
          </p:cNvSpPr>
          <p:nvPr>
            <p:ph type="title"/>
          </p:nvPr>
        </p:nvSpPr>
        <p:spPr>
          <a:xfrm>
            <a:off x="8713076" y="1548606"/>
            <a:ext cx="2968850" cy="2241755"/>
          </a:xfrm>
        </p:spPr>
        <p:txBody>
          <a:bodyPr vert="horz" lIns="91440" tIns="45720" rIns="91440" bIns="45720" rtlCol="0" anchor="b">
            <a:normAutofit/>
          </a:bodyPr>
          <a:lstStyle/>
          <a:p>
            <a:r>
              <a:rPr lang="en-US" sz="4000" dirty="0"/>
              <a:t>Final Scores</a:t>
            </a:r>
          </a:p>
        </p:txBody>
      </p:sp>
      <p:pic>
        <p:nvPicPr>
          <p:cNvPr id="5" name="Content Placeholder 4">
            <a:extLst>
              <a:ext uri="{FF2B5EF4-FFF2-40B4-BE49-F238E27FC236}">
                <a16:creationId xmlns:a16="http://schemas.microsoft.com/office/drawing/2014/main" id="{3D1851BE-96D6-1522-72F8-D866982AE4A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222450" y="274411"/>
            <a:ext cx="7986297" cy="6309178"/>
          </a:xfrm>
          <a:prstGeom prst="rect">
            <a:avLst/>
          </a:prstGeom>
        </p:spPr>
      </p:pic>
      <p:pic>
        <p:nvPicPr>
          <p:cNvPr id="3" name="Picture 2" descr="A black text on a white background&#10;&#10;AI-generated content may be incorrect.">
            <a:extLst>
              <a:ext uri="{FF2B5EF4-FFF2-40B4-BE49-F238E27FC236}">
                <a16:creationId xmlns:a16="http://schemas.microsoft.com/office/drawing/2014/main" id="{6E9251F5-0B5B-77F4-6C89-CDD61499A9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6016974"/>
            <a:ext cx="1296052" cy="374480"/>
          </a:xfrm>
          <a:prstGeom prst="rect">
            <a:avLst/>
          </a:prstGeom>
        </p:spPr>
      </p:pic>
    </p:spTree>
    <p:extLst>
      <p:ext uri="{BB962C8B-B14F-4D97-AF65-F5344CB8AC3E}">
        <p14:creationId xmlns:p14="http://schemas.microsoft.com/office/powerpoint/2010/main" val="2017682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E3EF36B-200E-FC5C-8D1C-1C9917BCBE5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C0A954E-8C75-D991-A48B-BE6EF7A680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C248F5-2FC7-7F83-5F72-76E51A601B4B}"/>
              </a:ext>
            </a:extLst>
          </p:cNvPr>
          <p:cNvSpPr>
            <a:spLocks noGrp="1"/>
          </p:cNvSpPr>
          <p:nvPr>
            <p:ph type="title"/>
          </p:nvPr>
        </p:nvSpPr>
        <p:spPr>
          <a:xfrm>
            <a:off x="8713076" y="1548605"/>
            <a:ext cx="2968850" cy="2806579"/>
          </a:xfrm>
        </p:spPr>
        <p:txBody>
          <a:bodyPr vert="horz" lIns="91440" tIns="45720" rIns="91440" bIns="45720" rtlCol="0" anchor="b">
            <a:normAutofit/>
          </a:bodyPr>
          <a:lstStyle/>
          <a:p>
            <a:r>
              <a:rPr lang="en-US" sz="4000" dirty="0"/>
              <a:t>Zooming in…</a:t>
            </a:r>
            <a:br>
              <a:rPr lang="en-US" sz="4000" dirty="0"/>
            </a:br>
            <a:endParaRPr lang="en-US" sz="3100" dirty="0"/>
          </a:p>
        </p:txBody>
      </p:sp>
      <p:pic>
        <p:nvPicPr>
          <p:cNvPr id="5" name="Content Placeholder 4">
            <a:extLst>
              <a:ext uri="{FF2B5EF4-FFF2-40B4-BE49-F238E27FC236}">
                <a16:creationId xmlns:a16="http://schemas.microsoft.com/office/drawing/2014/main" id="{2107E057-1AD8-E121-F609-1069C7FCF069}"/>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a:stretch/>
        </p:blipFill>
        <p:spPr>
          <a:xfrm>
            <a:off x="222450" y="274411"/>
            <a:ext cx="7986297" cy="6309178"/>
          </a:xfrm>
          <a:prstGeom prst="rect">
            <a:avLst/>
          </a:prstGeom>
        </p:spPr>
      </p:pic>
    </p:spTree>
    <p:extLst>
      <p:ext uri="{BB962C8B-B14F-4D97-AF65-F5344CB8AC3E}">
        <p14:creationId xmlns:p14="http://schemas.microsoft.com/office/powerpoint/2010/main" val="3268300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F8BE9A2-8956-141B-BFE6-C607C93D8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CD46A93-EBE0-F9C6-BE43-4E3EB0915F8E}"/>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0" y="10"/>
            <a:ext cx="12191980" cy="4557776"/>
          </a:xfrm>
          <a:prstGeom prst="rect">
            <a:avLst/>
          </a:prstGeom>
          <a:solidFill>
            <a:schemeClr val="bg1">
              <a:lumMod val="95000"/>
              <a:lumOff val="5000"/>
            </a:schemeClr>
          </a:solidFill>
        </p:spPr>
      </p:pic>
      <p:sp>
        <p:nvSpPr>
          <p:cNvPr id="3" name="Content Placeholder 2">
            <a:extLst>
              <a:ext uri="{FF2B5EF4-FFF2-40B4-BE49-F238E27FC236}">
                <a16:creationId xmlns:a16="http://schemas.microsoft.com/office/drawing/2014/main" id="{9E01F17F-E233-1B46-E714-7798C4AE0F8E}"/>
              </a:ext>
            </a:extLst>
          </p:cNvPr>
          <p:cNvSpPr>
            <a:spLocks noGrp="1"/>
          </p:cNvSpPr>
          <p:nvPr>
            <p:ph idx="1"/>
          </p:nvPr>
        </p:nvSpPr>
        <p:spPr>
          <a:xfrm>
            <a:off x="6019333" y="4837132"/>
            <a:ext cx="5753567" cy="1857958"/>
          </a:xfrm>
        </p:spPr>
        <p:txBody>
          <a:bodyPr>
            <a:normAutofit/>
          </a:bodyPr>
          <a:lstStyle/>
          <a:p>
            <a:pPr marL="0" indent="0">
              <a:buNone/>
            </a:pPr>
            <a:r>
              <a:rPr lang="en-US" sz="1800" dirty="0"/>
              <a:t>Special thanks to Jessie Jordan, Ryan Bollinger, and Jeff Marcus for their contributions to this analysis, and to Charles Babb for facilitating the collaboration with South Carolina. And all our conservation partners who expressed interest in this corridor!</a:t>
            </a:r>
          </a:p>
        </p:txBody>
      </p:sp>
      <p:sp>
        <p:nvSpPr>
          <p:cNvPr id="6" name="Title 1">
            <a:extLst>
              <a:ext uri="{FF2B5EF4-FFF2-40B4-BE49-F238E27FC236}">
                <a16:creationId xmlns:a16="http://schemas.microsoft.com/office/drawing/2014/main" id="{604E3B03-8638-2118-0267-D6E12AF51AAF}"/>
              </a:ext>
            </a:extLst>
          </p:cNvPr>
          <p:cNvSpPr>
            <a:spLocks noGrp="1"/>
          </p:cNvSpPr>
          <p:nvPr>
            <p:ph type="title"/>
          </p:nvPr>
        </p:nvSpPr>
        <p:spPr>
          <a:xfrm>
            <a:off x="321734" y="4837132"/>
            <a:ext cx="4705097" cy="1615684"/>
          </a:xfrm>
        </p:spPr>
        <p:txBody>
          <a:bodyPr vert="horz" lIns="91440" tIns="45720" rIns="91440" bIns="45720" rtlCol="0">
            <a:normAutofit/>
          </a:bodyPr>
          <a:lstStyle/>
          <a:p>
            <a:r>
              <a:rPr lang="en-US" sz="3300" dirty="0"/>
              <a:t>To access the dataset, email me:</a:t>
            </a:r>
            <a:br>
              <a:rPr lang="en-US" sz="3300" dirty="0"/>
            </a:br>
            <a:r>
              <a:rPr lang="en-US" sz="3300" dirty="0"/>
              <a:t>lydie.costes@tnc.org</a:t>
            </a:r>
          </a:p>
        </p:txBody>
      </p:sp>
    </p:spTree>
    <p:extLst>
      <p:ext uri="{BB962C8B-B14F-4D97-AF65-F5344CB8AC3E}">
        <p14:creationId xmlns:p14="http://schemas.microsoft.com/office/powerpoint/2010/main" val="3961601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A642772-2521-3FAB-B405-4D9468237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DA61D6-7316-74AE-B237-A388CA32EF27}"/>
              </a:ext>
            </a:extLst>
          </p:cNvPr>
          <p:cNvSpPr>
            <a:spLocks noGrp="1"/>
          </p:cNvSpPr>
          <p:nvPr>
            <p:ph type="title"/>
          </p:nvPr>
        </p:nvSpPr>
        <p:spPr>
          <a:xfrm>
            <a:off x="520263" y="1790344"/>
            <a:ext cx="2469930" cy="2241755"/>
          </a:xfrm>
        </p:spPr>
        <p:txBody>
          <a:bodyPr vert="horz" lIns="91440" tIns="45720" rIns="91440" bIns="45720" rtlCol="0" anchor="b">
            <a:normAutofit/>
          </a:bodyPr>
          <a:lstStyle/>
          <a:p>
            <a:r>
              <a:rPr lang="en-US" sz="4000" dirty="0"/>
              <a:t>NCSCP &amp; SLPCP</a:t>
            </a:r>
          </a:p>
        </p:txBody>
      </p:sp>
      <p:pic>
        <p:nvPicPr>
          <p:cNvPr id="5" name="Content Placeholder 4">
            <a:extLst>
              <a:ext uri="{FF2B5EF4-FFF2-40B4-BE49-F238E27FC236}">
                <a16:creationId xmlns:a16="http://schemas.microsoft.com/office/drawing/2014/main" id="{DD3DB587-6582-6377-410C-A3E9F977563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3510455" y="-424"/>
            <a:ext cx="8681545" cy="6858424"/>
          </a:xfrm>
          <a:prstGeom prst="rect">
            <a:avLst/>
          </a:prstGeom>
        </p:spPr>
      </p:pic>
    </p:spTree>
    <p:extLst>
      <p:ext uri="{BB962C8B-B14F-4D97-AF65-F5344CB8AC3E}">
        <p14:creationId xmlns:p14="http://schemas.microsoft.com/office/powerpoint/2010/main" val="2852300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016FA66-B958-3A21-91DF-D3AF705EC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DE266E-AF67-B412-7845-A56DD11C0E42}"/>
              </a:ext>
            </a:extLst>
          </p:cNvPr>
          <p:cNvSpPr>
            <a:spLocks noGrp="1"/>
          </p:cNvSpPr>
          <p:nvPr>
            <p:ph type="title"/>
          </p:nvPr>
        </p:nvSpPr>
        <p:spPr>
          <a:xfrm>
            <a:off x="615557" y="548640"/>
            <a:ext cx="4416552" cy="2250895"/>
          </a:xfrm>
        </p:spPr>
        <p:txBody>
          <a:bodyPr anchor="t">
            <a:normAutofit/>
          </a:bodyPr>
          <a:lstStyle/>
          <a:p>
            <a:r>
              <a:rPr lang="en-US" dirty="0"/>
              <a:t>Joint Meeting in June 2025</a:t>
            </a:r>
          </a:p>
        </p:txBody>
      </p:sp>
      <p:sp>
        <p:nvSpPr>
          <p:cNvPr id="11" name="Content Placeholder 10">
            <a:extLst>
              <a:ext uri="{FF2B5EF4-FFF2-40B4-BE49-F238E27FC236}">
                <a16:creationId xmlns:a16="http://schemas.microsoft.com/office/drawing/2014/main" id="{67F13353-D213-BA5C-170A-AEC51D9C166D}"/>
              </a:ext>
            </a:extLst>
          </p:cNvPr>
          <p:cNvSpPr>
            <a:spLocks noGrp="1"/>
          </p:cNvSpPr>
          <p:nvPr>
            <p:ph idx="1"/>
          </p:nvPr>
        </p:nvSpPr>
        <p:spPr>
          <a:xfrm>
            <a:off x="6043167" y="548640"/>
            <a:ext cx="5687568" cy="2250896"/>
          </a:xfrm>
        </p:spPr>
        <p:txBody>
          <a:bodyPr>
            <a:normAutofit/>
          </a:bodyPr>
          <a:lstStyle/>
          <a:p>
            <a:r>
              <a:rPr lang="en-US" sz="2400" dirty="0"/>
              <a:t>Discussed differing strategies and methods for collaboration </a:t>
            </a:r>
          </a:p>
          <a:p>
            <a:r>
              <a:rPr lang="en-US" sz="2400" dirty="0"/>
              <a:t>Identified interest in connecting the two geographies</a:t>
            </a:r>
          </a:p>
        </p:txBody>
      </p:sp>
      <p:pic>
        <p:nvPicPr>
          <p:cNvPr id="7" name="Picture 6" descr="A group of people standing in a forest&#10;&#10;AI-generated content may be incorrect.">
            <a:extLst>
              <a:ext uri="{FF2B5EF4-FFF2-40B4-BE49-F238E27FC236}">
                <a16:creationId xmlns:a16="http://schemas.microsoft.com/office/drawing/2014/main" id="{E4B3E82E-D14C-43EF-5DCD-7E621776472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3121318"/>
            <a:ext cx="6080460" cy="3736682"/>
          </a:xfrm>
          <a:prstGeom prst="rect">
            <a:avLst/>
          </a:prstGeom>
        </p:spPr>
      </p:pic>
      <p:pic>
        <p:nvPicPr>
          <p:cNvPr id="5" name="Content Placeholder 4" descr="A group of people standing in a forest&#10;&#10;AI-generated content may be incorrect.">
            <a:extLst>
              <a:ext uri="{FF2B5EF4-FFF2-40B4-BE49-F238E27FC236}">
                <a16:creationId xmlns:a16="http://schemas.microsoft.com/office/drawing/2014/main" id="{662CE03D-9395-A5CE-3F68-F3D38D0F557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127318" y="3121318"/>
            <a:ext cx="6064682" cy="3736682"/>
          </a:xfrm>
          <a:prstGeom prst="rect">
            <a:avLst/>
          </a:prstGeom>
        </p:spPr>
      </p:pic>
    </p:spTree>
    <p:extLst>
      <p:ext uri="{BB962C8B-B14F-4D97-AF65-F5344CB8AC3E}">
        <p14:creationId xmlns:p14="http://schemas.microsoft.com/office/powerpoint/2010/main" val="3213886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9AF09-0F66-6542-19FD-CD4290931473}"/>
              </a:ext>
            </a:extLst>
          </p:cNvPr>
          <p:cNvSpPr>
            <a:spLocks noGrp="1"/>
          </p:cNvSpPr>
          <p:nvPr>
            <p:ph type="title"/>
          </p:nvPr>
        </p:nvSpPr>
        <p:spPr/>
        <p:txBody>
          <a:bodyPr/>
          <a:lstStyle/>
          <a:p>
            <a:r>
              <a:rPr lang="en-US" dirty="0"/>
              <a:t>Inspiration: </a:t>
            </a:r>
            <a:r>
              <a:rPr lang="en-US" dirty="0" err="1"/>
              <a:t>Uwharries</a:t>
            </a:r>
            <a:r>
              <a:rPr lang="en-US" dirty="0"/>
              <a:t> Corridor Analysis</a:t>
            </a:r>
          </a:p>
        </p:txBody>
      </p:sp>
      <p:sp>
        <p:nvSpPr>
          <p:cNvPr id="3" name="Content Placeholder 2">
            <a:extLst>
              <a:ext uri="{FF2B5EF4-FFF2-40B4-BE49-F238E27FC236}">
                <a16:creationId xmlns:a16="http://schemas.microsoft.com/office/drawing/2014/main" id="{8F69D408-98D4-1AFB-933D-F3DE5A92670A}"/>
              </a:ext>
            </a:extLst>
          </p:cNvPr>
          <p:cNvSpPr>
            <a:spLocks noGrp="1"/>
          </p:cNvSpPr>
          <p:nvPr>
            <p:ph idx="1"/>
          </p:nvPr>
        </p:nvSpPr>
        <p:spPr>
          <a:xfrm>
            <a:off x="6603023" y="1715532"/>
            <a:ext cx="4663203" cy="4593828"/>
          </a:xfrm>
        </p:spPr>
        <p:txBody>
          <a:bodyPr>
            <a:normAutofit lnSpcReduction="10000"/>
          </a:bodyPr>
          <a:lstStyle/>
          <a:p>
            <a:r>
              <a:rPr lang="en-US" dirty="0"/>
              <a:t>Goal:</a:t>
            </a:r>
          </a:p>
          <a:p>
            <a:pPr marL="339725" lvl="1" indent="0">
              <a:buNone/>
            </a:pPr>
            <a:r>
              <a:rPr lang="en-US" dirty="0"/>
              <a:t>Create a 25,000+ acre patch of connected, fire-managed pine habitat in </a:t>
            </a:r>
            <a:r>
              <a:rPr lang="en-US" dirty="0" err="1"/>
              <a:t>Uwharries</a:t>
            </a:r>
            <a:r>
              <a:rPr lang="en-US" dirty="0"/>
              <a:t> with “stepping stones” of habitat connecting this patch to conservation lands in Sandhills</a:t>
            </a:r>
          </a:p>
          <a:p>
            <a:r>
              <a:rPr lang="en-US" dirty="0"/>
              <a:t>Implementation includes: </a:t>
            </a:r>
          </a:p>
          <a:p>
            <a:pPr lvl="1"/>
            <a:r>
              <a:rPr lang="en-US" dirty="0"/>
              <a:t>Ember Alliance burn crew</a:t>
            </a:r>
          </a:p>
          <a:p>
            <a:pPr lvl="1"/>
            <a:r>
              <a:rPr lang="en-US" dirty="0"/>
              <a:t>Dedicated pot of EQIP funding</a:t>
            </a:r>
          </a:p>
          <a:p>
            <a:pPr lvl="1"/>
            <a:r>
              <a:rPr lang="en-US" dirty="0"/>
              <a:t>Technical guidance for landowners through Quail Forever</a:t>
            </a:r>
          </a:p>
          <a:p>
            <a:pPr lvl="1"/>
            <a:r>
              <a:rPr lang="en-US" dirty="0"/>
              <a:t>Outreach and support through the SPBA</a:t>
            </a:r>
          </a:p>
        </p:txBody>
      </p:sp>
      <p:pic>
        <p:nvPicPr>
          <p:cNvPr id="4" name="Content Placeholder 4" descr="Map&#10;&#10;Description automatically generated">
            <a:extLst>
              <a:ext uri="{FF2B5EF4-FFF2-40B4-BE49-F238E27FC236}">
                <a16:creationId xmlns:a16="http://schemas.microsoft.com/office/drawing/2014/main" id="{7C86F492-43CA-CF2E-0B12-8844AABFA5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23895"/>
            <a:ext cx="6322365" cy="4885465"/>
          </a:xfrm>
          <a:prstGeom prst="rect">
            <a:avLst/>
          </a:prstGeom>
        </p:spPr>
      </p:pic>
      <p:pic>
        <p:nvPicPr>
          <p:cNvPr id="5" name="Content Placeholder 4" descr="Map&#10;&#10;Description automatically generated">
            <a:extLst>
              <a:ext uri="{FF2B5EF4-FFF2-40B4-BE49-F238E27FC236}">
                <a16:creationId xmlns:a16="http://schemas.microsoft.com/office/drawing/2014/main" id="{EFE06DB6-3D7C-F1B2-5DC3-A36055F0F1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23894"/>
            <a:ext cx="6322365" cy="4885465"/>
          </a:xfrm>
          <a:prstGeom prst="rect">
            <a:avLst/>
          </a:prstGeom>
        </p:spPr>
      </p:pic>
    </p:spTree>
    <p:extLst>
      <p:ext uri="{BB962C8B-B14F-4D97-AF65-F5344CB8AC3E}">
        <p14:creationId xmlns:p14="http://schemas.microsoft.com/office/powerpoint/2010/main" val="247813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C35A90-C0A9-E1AD-8030-538BAA05C48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010E6C7-E116-863B-64E4-DCC9E331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20B0EF-247F-A63A-9DCE-2547F11A0C6F}"/>
              </a:ext>
            </a:extLst>
          </p:cNvPr>
          <p:cNvSpPr>
            <a:spLocks noGrp="1"/>
          </p:cNvSpPr>
          <p:nvPr>
            <p:ph type="title"/>
          </p:nvPr>
        </p:nvSpPr>
        <p:spPr>
          <a:xfrm>
            <a:off x="520263" y="1790344"/>
            <a:ext cx="2469930" cy="2241755"/>
          </a:xfrm>
        </p:spPr>
        <p:txBody>
          <a:bodyPr vert="horz" lIns="91440" tIns="45720" rIns="91440" bIns="45720" rtlCol="0" anchor="b">
            <a:normAutofit/>
          </a:bodyPr>
          <a:lstStyle/>
          <a:p>
            <a:r>
              <a:rPr lang="en-US" sz="4000" dirty="0"/>
              <a:t>Area of Interest</a:t>
            </a:r>
          </a:p>
        </p:txBody>
      </p:sp>
      <p:pic>
        <p:nvPicPr>
          <p:cNvPr id="7" name="Picture 6" descr="A map of different regions&#10;&#10;AI-generated content may be incorrect.">
            <a:extLst>
              <a:ext uri="{FF2B5EF4-FFF2-40B4-BE49-F238E27FC236}">
                <a16:creationId xmlns:a16="http://schemas.microsoft.com/office/drawing/2014/main" id="{17098CB5-DD8B-B4EB-C117-3AA97375C4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10456" y="0"/>
            <a:ext cx="8683555" cy="6858000"/>
          </a:xfrm>
          <a:prstGeom prst="rect">
            <a:avLst/>
          </a:prstGeom>
        </p:spPr>
      </p:pic>
    </p:spTree>
    <p:extLst>
      <p:ext uri="{BB962C8B-B14F-4D97-AF65-F5344CB8AC3E}">
        <p14:creationId xmlns:p14="http://schemas.microsoft.com/office/powerpoint/2010/main" val="977395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CD415-CC15-0DC3-E3EC-92B5893D7229}"/>
              </a:ext>
            </a:extLst>
          </p:cNvPr>
          <p:cNvSpPr>
            <a:spLocks noGrp="1"/>
          </p:cNvSpPr>
          <p:nvPr>
            <p:ph type="title"/>
          </p:nvPr>
        </p:nvSpPr>
        <p:spPr>
          <a:xfrm>
            <a:off x="769211" y="548640"/>
            <a:ext cx="10653578" cy="1132258"/>
          </a:xfrm>
        </p:spPr>
        <p:txBody>
          <a:bodyPr/>
          <a:lstStyle/>
          <a:p>
            <a:pPr algn="ctr"/>
            <a:r>
              <a:rPr lang="en-US" dirty="0"/>
              <a:t>Criteria</a:t>
            </a:r>
          </a:p>
        </p:txBody>
      </p:sp>
      <p:graphicFrame>
        <p:nvGraphicFramePr>
          <p:cNvPr id="4" name="Content Placeholder 3">
            <a:extLst>
              <a:ext uri="{FF2B5EF4-FFF2-40B4-BE49-F238E27FC236}">
                <a16:creationId xmlns:a16="http://schemas.microsoft.com/office/drawing/2014/main" id="{8F2E2610-DDD7-EF42-D16A-5AA44727BF88}"/>
              </a:ext>
            </a:extLst>
          </p:cNvPr>
          <p:cNvGraphicFramePr>
            <a:graphicFrameLocks noGrp="1"/>
          </p:cNvGraphicFramePr>
          <p:nvPr>
            <p:ph idx="1"/>
            <p:extLst>
              <p:ext uri="{D42A27DB-BD31-4B8C-83A1-F6EECF244321}">
                <p14:modId xmlns:p14="http://schemas.microsoft.com/office/powerpoint/2010/main" val="134509457"/>
              </p:ext>
            </p:extLst>
          </p:nvPr>
        </p:nvGraphicFramePr>
        <p:xfrm>
          <a:off x="1241165" y="1680898"/>
          <a:ext cx="9709670" cy="2595880"/>
        </p:xfrm>
        <a:graphic>
          <a:graphicData uri="http://schemas.openxmlformats.org/drawingml/2006/table">
            <a:tbl>
              <a:tblPr firstRow="1" bandRow="1">
                <a:tableStyleId>{93296810-A885-4BE3-A3E7-6D5BEEA58F35}</a:tableStyleId>
              </a:tblPr>
              <a:tblGrid>
                <a:gridCol w="4854835">
                  <a:extLst>
                    <a:ext uri="{9D8B030D-6E8A-4147-A177-3AD203B41FA5}">
                      <a16:colId xmlns:a16="http://schemas.microsoft.com/office/drawing/2014/main" val="3557125999"/>
                    </a:ext>
                  </a:extLst>
                </a:gridCol>
                <a:gridCol w="4854835">
                  <a:extLst>
                    <a:ext uri="{9D8B030D-6E8A-4147-A177-3AD203B41FA5}">
                      <a16:colId xmlns:a16="http://schemas.microsoft.com/office/drawing/2014/main" val="1969461731"/>
                    </a:ext>
                  </a:extLst>
                </a:gridCol>
              </a:tblGrid>
              <a:tr h="370840">
                <a:tc>
                  <a:txBody>
                    <a:bodyPr/>
                    <a:lstStyle/>
                    <a:p>
                      <a:r>
                        <a:rPr lang="en-US" dirty="0"/>
                        <a:t>North Carolina</a:t>
                      </a:r>
                    </a:p>
                  </a:txBody>
                  <a:tcPr/>
                </a:tc>
                <a:tc>
                  <a:txBody>
                    <a:bodyPr/>
                    <a:lstStyle/>
                    <a:p>
                      <a:r>
                        <a:rPr lang="en-US" dirty="0"/>
                        <a:t>South Carolina</a:t>
                      </a:r>
                    </a:p>
                  </a:txBody>
                  <a:tcPr/>
                </a:tc>
                <a:extLst>
                  <a:ext uri="{0D108BD9-81ED-4DB2-BD59-A6C34878D82A}">
                    <a16:rowId xmlns:a16="http://schemas.microsoft.com/office/drawing/2014/main" val="4041790647"/>
                  </a:ext>
                </a:extLst>
              </a:tr>
              <a:tr h="370840">
                <a:tc>
                  <a:txBody>
                    <a:bodyPr/>
                    <a:lstStyle/>
                    <a:p>
                      <a:r>
                        <a:rPr lang="en-US" dirty="0"/>
                        <a:t>Parcel Size</a:t>
                      </a:r>
                    </a:p>
                  </a:txBody>
                  <a:tcPr/>
                </a:tc>
                <a:tc>
                  <a:txBody>
                    <a:bodyPr/>
                    <a:lstStyle/>
                    <a:p>
                      <a:r>
                        <a:rPr lang="en-US" dirty="0"/>
                        <a:t>Parcel Size</a:t>
                      </a:r>
                    </a:p>
                  </a:txBody>
                  <a:tcPr/>
                </a:tc>
                <a:extLst>
                  <a:ext uri="{0D108BD9-81ED-4DB2-BD59-A6C34878D82A}">
                    <a16:rowId xmlns:a16="http://schemas.microsoft.com/office/drawing/2014/main" val="2424969737"/>
                  </a:ext>
                </a:extLst>
              </a:tr>
              <a:tr h="370840">
                <a:tc>
                  <a:txBody>
                    <a:bodyPr/>
                    <a:lstStyle/>
                    <a:p>
                      <a:r>
                        <a:rPr lang="en-US" dirty="0"/>
                        <a:t>Distance from Managed Areas</a:t>
                      </a:r>
                    </a:p>
                  </a:txBody>
                  <a:tcPr/>
                </a:tc>
                <a:tc>
                  <a:txBody>
                    <a:bodyPr/>
                    <a:lstStyle/>
                    <a:p>
                      <a:r>
                        <a:rPr lang="en-US" dirty="0"/>
                        <a:t>Distance from Managed Areas</a:t>
                      </a:r>
                    </a:p>
                  </a:txBody>
                  <a:tcPr/>
                </a:tc>
                <a:extLst>
                  <a:ext uri="{0D108BD9-81ED-4DB2-BD59-A6C34878D82A}">
                    <a16:rowId xmlns:a16="http://schemas.microsoft.com/office/drawing/2014/main" val="2278005901"/>
                  </a:ext>
                </a:extLst>
              </a:tr>
              <a:tr h="370840">
                <a:tc>
                  <a:txBody>
                    <a:bodyPr/>
                    <a:lstStyle/>
                    <a:p>
                      <a:r>
                        <a:rPr lang="en-US" dirty="0"/>
                        <a:t>TNC RCN: Terrestrial Resilience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TNC RCN: Terrestrial Resilience</a:t>
                      </a:r>
                    </a:p>
                  </a:txBody>
                  <a:tcPr/>
                </a:tc>
                <a:extLst>
                  <a:ext uri="{0D108BD9-81ED-4DB2-BD59-A6C34878D82A}">
                    <a16:rowId xmlns:a16="http://schemas.microsoft.com/office/drawing/2014/main" val="2260945360"/>
                  </a:ext>
                </a:extLst>
              </a:tr>
              <a:tr h="370840">
                <a:tc>
                  <a:txBody>
                    <a:bodyPr/>
                    <a:lstStyle/>
                    <a:p>
                      <a:r>
                        <a:rPr lang="en-US" dirty="0"/>
                        <a:t>LLP Soil Suitability</a:t>
                      </a:r>
                    </a:p>
                  </a:txBody>
                  <a:tcPr/>
                </a:tc>
                <a:tc>
                  <a:txBody>
                    <a:bodyPr/>
                    <a:lstStyle/>
                    <a:p>
                      <a:r>
                        <a:rPr lang="en-US" dirty="0"/>
                        <a:t>LLP Soil Suitability</a:t>
                      </a:r>
                    </a:p>
                  </a:txBody>
                  <a:tcPr/>
                </a:tc>
                <a:extLst>
                  <a:ext uri="{0D108BD9-81ED-4DB2-BD59-A6C34878D82A}">
                    <a16:rowId xmlns:a16="http://schemas.microsoft.com/office/drawing/2014/main" val="29124750"/>
                  </a:ext>
                </a:extLst>
              </a:tr>
              <a:tr h="370840">
                <a:tc>
                  <a:txBody>
                    <a:bodyPr/>
                    <a:lstStyle/>
                    <a:p>
                      <a:r>
                        <a:rPr lang="en-US" dirty="0"/>
                        <a:t>NHP Natural Areas*/EOs</a:t>
                      </a:r>
                    </a:p>
                  </a:txBody>
                  <a:tcPr/>
                </a:tc>
                <a:tc>
                  <a:txBody>
                    <a:bodyPr/>
                    <a:lstStyle/>
                    <a:p>
                      <a:r>
                        <a:rPr lang="en-US" dirty="0"/>
                        <a:t>NHP EOs</a:t>
                      </a:r>
                    </a:p>
                  </a:txBody>
                  <a:tcPr/>
                </a:tc>
                <a:extLst>
                  <a:ext uri="{0D108BD9-81ED-4DB2-BD59-A6C34878D82A}">
                    <a16:rowId xmlns:a16="http://schemas.microsoft.com/office/drawing/2014/main" val="398543546"/>
                  </a:ext>
                </a:extLst>
              </a:tr>
              <a:tr h="370840">
                <a:tc>
                  <a:txBody>
                    <a:bodyPr/>
                    <a:lstStyle/>
                    <a:p>
                      <a:r>
                        <a:rPr lang="en-US" dirty="0"/>
                        <a:t>LLP High Quality Habitat*</a:t>
                      </a:r>
                    </a:p>
                  </a:txBody>
                  <a:tcPr/>
                </a:tc>
                <a:tc>
                  <a:txBody>
                    <a:bodyPr/>
                    <a:lstStyle/>
                    <a:p>
                      <a:r>
                        <a:rPr lang="en-US" dirty="0"/>
                        <a:t>Longleaf Suitability Analysis</a:t>
                      </a:r>
                    </a:p>
                  </a:txBody>
                  <a:tcPr/>
                </a:tc>
                <a:extLst>
                  <a:ext uri="{0D108BD9-81ED-4DB2-BD59-A6C34878D82A}">
                    <a16:rowId xmlns:a16="http://schemas.microsoft.com/office/drawing/2014/main" val="1417477196"/>
                  </a:ext>
                </a:extLst>
              </a:tr>
            </a:tbl>
          </a:graphicData>
        </a:graphic>
      </p:graphicFrame>
      <p:sp>
        <p:nvSpPr>
          <p:cNvPr id="3" name="TextBox 2">
            <a:extLst>
              <a:ext uri="{FF2B5EF4-FFF2-40B4-BE49-F238E27FC236}">
                <a16:creationId xmlns:a16="http://schemas.microsoft.com/office/drawing/2014/main" id="{380E7035-C193-DD34-795F-E22D4EB233D9}"/>
              </a:ext>
            </a:extLst>
          </p:cNvPr>
          <p:cNvSpPr txBox="1"/>
          <p:nvPr/>
        </p:nvSpPr>
        <p:spPr>
          <a:xfrm>
            <a:off x="1241165" y="5940028"/>
            <a:ext cx="9709670" cy="369332"/>
          </a:xfrm>
          <a:prstGeom prst="rect">
            <a:avLst/>
          </a:prstGeom>
          <a:noFill/>
        </p:spPr>
        <p:txBody>
          <a:bodyPr wrap="square" rtlCol="0">
            <a:spAutoFit/>
          </a:bodyPr>
          <a:lstStyle/>
          <a:p>
            <a:r>
              <a:rPr lang="en-US" dirty="0"/>
              <a:t>*These datasets are not available for SC. </a:t>
            </a:r>
          </a:p>
        </p:txBody>
      </p:sp>
    </p:spTree>
    <p:extLst>
      <p:ext uri="{BB962C8B-B14F-4D97-AF65-F5344CB8AC3E}">
        <p14:creationId xmlns:p14="http://schemas.microsoft.com/office/powerpoint/2010/main" val="2422396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3737B1-1A25-8B7A-FC5F-BE68B368532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1312FBA-52C2-FE40-38AE-7C16E02A1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BA88B-567A-0C25-30F0-BC6AA3235F97}"/>
              </a:ext>
            </a:extLst>
          </p:cNvPr>
          <p:cNvSpPr>
            <a:spLocks noGrp="1"/>
          </p:cNvSpPr>
          <p:nvPr>
            <p:ph type="title"/>
          </p:nvPr>
        </p:nvSpPr>
        <p:spPr>
          <a:xfrm>
            <a:off x="8713076" y="1548606"/>
            <a:ext cx="2968850" cy="2241755"/>
          </a:xfrm>
        </p:spPr>
        <p:txBody>
          <a:bodyPr vert="horz" lIns="91440" tIns="45720" rIns="91440" bIns="45720" rtlCol="0" anchor="b">
            <a:normAutofit/>
          </a:bodyPr>
          <a:lstStyle/>
          <a:p>
            <a:r>
              <a:rPr lang="en-US" sz="4000" dirty="0"/>
              <a:t>Parcel Size</a:t>
            </a:r>
          </a:p>
        </p:txBody>
      </p:sp>
      <p:pic>
        <p:nvPicPr>
          <p:cNvPr id="5" name="Content Placeholder 4" descr="A map of a large area&#10;&#10;AI-generated content may be incorrect.">
            <a:extLst>
              <a:ext uri="{FF2B5EF4-FFF2-40B4-BE49-F238E27FC236}">
                <a16:creationId xmlns:a16="http://schemas.microsoft.com/office/drawing/2014/main" id="{02507C29-52E7-8827-E820-9677052DEDF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22450" y="274411"/>
            <a:ext cx="7986297" cy="6309178"/>
          </a:xfrm>
          <a:prstGeom prst="rect">
            <a:avLst/>
          </a:prstGeom>
        </p:spPr>
      </p:pic>
      <p:pic>
        <p:nvPicPr>
          <p:cNvPr id="6" name="Picture 5" descr="A black text on a white background&#10;&#10;AI-generated content may be incorrect.">
            <a:extLst>
              <a:ext uri="{FF2B5EF4-FFF2-40B4-BE49-F238E27FC236}">
                <a16:creationId xmlns:a16="http://schemas.microsoft.com/office/drawing/2014/main" id="{89AF9E33-2D57-0C06-D022-84598D789A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6016974"/>
            <a:ext cx="1296052" cy="374480"/>
          </a:xfrm>
          <a:prstGeom prst="rect">
            <a:avLst/>
          </a:prstGeom>
        </p:spPr>
      </p:pic>
    </p:spTree>
    <p:extLst>
      <p:ext uri="{BB962C8B-B14F-4D97-AF65-F5344CB8AC3E}">
        <p14:creationId xmlns:p14="http://schemas.microsoft.com/office/powerpoint/2010/main" val="3445238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440658-394D-FDA8-97DB-67C8EB22466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D5817E9-6B97-575F-BD37-87CB352D3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66533D-90B4-6D7D-97AC-D7AD9B488A7F}"/>
              </a:ext>
            </a:extLst>
          </p:cNvPr>
          <p:cNvSpPr>
            <a:spLocks noGrp="1"/>
          </p:cNvSpPr>
          <p:nvPr>
            <p:ph type="title"/>
          </p:nvPr>
        </p:nvSpPr>
        <p:spPr>
          <a:xfrm>
            <a:off x="8713076" y="1548606"/>
            <a:ext cx="2968850" cy="2241755"/>
          </a:xfrm>
        </p:spPr>
        <p:txBody>
          <a:bodyPr vert="horz" lIns="91440" tIns="45720" rIns="91440" bIns="45720" rtlCol="0" anchor="b">
            <a:normAutofit/>
          </a:bodyPr>
          <a:lstStyle/>
          <a:p>
            <a:r>
              <a:rPr lang="en-US" sz="4000" dirty="0"/>
              <a:t>Managed</a:t>
            </a:r>
            <a:br>
              <a:rPr lang="en-US" sz="4000" dirty="0"/>
            </a:br>
            <a:r>
              <a:rPr lang="en-US" sz="4000" dirty="0"/>
              <a:t>Area Proximity</a:t>
            </a:r>
          </a:p>
        </p:txBody>
      </p:sp>
      <p:pic>
        <p:nvPicPr>
          <p:cNvPr id="5" name="Content Placeholder 4">
            <a:extLst>
              <a:ext uri="{FF2B5EF4-FFF2-40B4-BE49-F238E27FC236}">
                <a16:creationId xmlns:a16="http://schemas.microsoft.com/office/drawing/2014/main" id="{40454FCD-BF1D-7CA1-DB8E-C2EBD03B83B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222450" y="274411"/>
            <a:ext cx="7986297" cy="6309178"/>
          </a:xfrm>
          <a:prstGeom prst="rect">
            <a:avLst/>
          </a:prstGeom>
        </p:spPr>
      </p:pic>
      <p:pic>
        <p:nvPicPr>
          <p:cNvPr id="3" name="Picture 2" descr="A black text on a white background&#10;&#10;AI-generated content may be incorrect.">
            <a:extLst>
              <a:ext uri="{FF2B5EF4-FFF2-40B4-BE49-F238E27FC236}">
                <a16:creationId xmlns:a16="http://schemas.microsoft.com/office/drawing/2014/main" id="{9F7B7F49-278B-6D96-51FF-2317B0352A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6016974"/>
            <a:ext cx="1296052" cy="374480"/>
          </a:xfrm>
          <a:prstGeom prst="rect">
            <a:avLst/>
          </a:prstGeom>
        </p:spPr>
      </p:pic>
    </p:spTree>
    <p:extLst>
      <p:ext uri="{BB962C8B-B14F-4D97-AF65-F5344CB8AC3E}">
        <p14:creationId xmlns:p14="http://schemas.microsoft.com/office/powerpoint/2010/main" val="805994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DBE244-D21B-DC44-A775-7AF69549E06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E110C6-4CDE-BF3E-6EAB-E9228618D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9917A5-28C6-42B0-0FF0-9B76DB28F909}"/>
              </a:ext>
            </a:extLst>
          </p:cNvPr>
          <p:cNvSpPr>
            <a:spLocks noGrp="1"/>
          </p:cNvSpPr>
          <p:nvPr>
            <p:ph type="title"/>
          </p:nvPr>
        </p:nvSpPr>
        <p:spPr>
          <a:xfrm>
            <a:off x="8713076" y="1548606"/>
            <a:ext cx="2968850" cy="2241755"/>
          </a:xfrm>
        </p:spPr>
        <p:txBody>
          <a:bodyPr vert="horz" lIns="91440" tIns="45720" rIns="91440" bIns="45720" rtlCol="0" anchor="b">
            <a:normAutofit/>
          </a:bodyPr>
          <a:lstStyle/>
          <a:p>
            <a:r>
              <a:rPr lang="en-US" sz="4000" dirty="0"/>
              <a:t>Terrestrial Resilience</a:t>
            </a:r>
          </a:p>
        </p:txBody>
      </p:sp>
      <p:pic>
        <p:nvPicPr>
          <p:cNvPr id="5" name="Content Placeholder 4">
            <a:extLst>
              <a:ext uri="{FF2B5EF4-FFF2-40B4-BE49-F238E27FC236}">
                <a16:creationId xmlns:a16="http://schemas.microsoft.com/office/drawing/2014/main" id="{97791EAE-4CEE-4A07-4B52-8BE01F53238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222450" y="274411"/>
            <a:ext cx="7986297" cy="6309178"/>
          </a:xfrm>
          <a:prstGeom prst="rect">
            <a:avLst/>
          </a:prstGeom>
        </p:spPr>
      </p:pic>
      <p:pic>
        <p:nvPicPr>
          <p:cNvPr id="3" name="Picture 2" descr="A black text on a white background&#10;&#10;AI-generated content may be incorrect.">
            <a:extLst>
              <a:ext uri="{FF2B5EF4-FFF2-40B4-BE49-F238E27FC236}">
                <a16:creationId xmlns:a16="http://schemas.microsoft.com/office/drawing/2014/main" id="{855A29E4-EA2D-A757-6CEF-7D180D399C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6016974"/>
            <a:ext cx="1296052" cy="374480"/>
          </a:xfrm>
          <a:prstGeom prst="rect">
            <a:avLst/>
          </a:prstGeom>
        </p:spPr>
      </p:pic>
    </p:spTree>
    <p:extLst>
      <p:ext uri="{BB962C8B-B14F-4D97-AF65-F5344CB8AC3E}">
        <p14:creationId xmlns:p14="http://schemas.microsoft.com/office/powerpoint/2010/main" val="738826782"/>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441</TotalTime>
  <Words>300</Words>
  <Application>Microsoft Office PowerPoint</Application>
  <PresentationFormat>Widescreen</PresentationFormat>
  <Paragraphs>43</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Arial</vt:lpstr>
      <vt:lpstr>Neue Haas Grotesk Text Pro</vt:lpstr>
      <vt:lpstr>VanillaVTI</vt:lpstr>
      <vt:lpstr>Carolina Sandhills Corridor Analysis</vt:lpstr>
      <vt:lpstr>NCSCP &amp; SLPCP</vt:lpstr>
      <vt:lpstr>Joint Meeting in June 2025</vt:lpstr>
      <vt:lpstr>Inspiration: Uwharries Corridor Analysis</vt:lpstr>
      <vt:lpstr>Area of Interest</vt:lpstr>
      <vt:lpstr>Criteria</vt:lpstr>
      <vt:lpstr>Parcel Size</vt:lpstr>
      <vt:lpstr>Managed Area Proximity</vt:lpstr>
      <vt:lpstr>Terrestrial Resilience</vt:lpstr>
      <vt:lpstr>Soil Suitability</vt:lpstr>
      <vt:lpstr>Final Scores</vt:lpstr>
      <vt:lpstr>Zooming in… </vt:lpstr>
      <vt:lpstr>To access the dataset, email me: lydie.costes@tnc.org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Lydie Costes (CONTRACTOR)</dc:creator>
  <cp:lastModifiedBy>Lydie Costes (CONTRACTOR)</cp:lastModifiedBy>
  <cp:revision>2</cp:revision>
  <dcterms:created xsi:type="dcterms:W3CDTF">2025-11-14T21:53:55Z</dcterms:created>
  <dcterms:modified xsi:type="dcterms:W3CDTF">2025-12-08T20:46:15Z</dcterms:modified>
</cp:coreProperties>
</file>