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10" r:id="rId2"/>
    <p:sldId id="1147" r:id="rId3"/>
    <p:sldId id="1161" r:id="rId4"/>
    <p:sldId id="1143" r:id="rId5"/>
    <p:sldId id="1145" r:id="rId6"/>
    <p:sldId id="446" r:id="rId7"/>
    <p:sldId id="302" r:id="rId8"/>
    <p:sldId id="282" r:id="rId9"/>
    <p:sldId id="296" r:id="rId10"/>
    <p:sldId id="297" r:id="rId11"/>
    <p:sldId id="299" r:id="rId12"/>
    <p:sldId id="298" r:id="rId13"/>
    <p:sldId id="286" r:id="rId14"/>
    <p:sldId id="1652" r:id="rId15"/>
    <p:sldId id="1653" r:id="rId16"/>
    <p:sldId id="16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00A1FA-FDFA-4C3F-B728-9B1B8643D73D}">
          <p14:sldIdLst>
            <p14:sldId id="310"/>
            <p14:sldId id="1147"/>
            <p14:sldId id="1161"/>
            <p14:sldId id="1143"/>
            <p14:sldId id="1145"/>
            <p14:sldId id="446"/>
            <p14:sldId id="302"/>
            <p14:sldId id="282"/>
            <p14:sldId id="296"/>
            <p14:sldId id="297"/>
            <p14:sldId id="299"/>
            <p14:sldId id="298"/>
            <p14:sldId id="286"/>
            <p14:sldId id="1652"/>
            <p14:sldId id="1653"/>
            <p14:sldId id="16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355"/>
    <a:srgbClr val="727677"/>
    <a:srgbClr val="AACD65"/>
    <a:srgbClr val="FFFFB9"/>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EEED4-E7BD-4C39-9149-D3012E4F6BA9}"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4CE5B-1F44-4BCE-BC29-651C600747F6}" type="slidenum">
              <a:rPr lang="en-US" smtClean="0"/>
              <a:t>‹#›</a:t>
            </a:fld>
            <a:endParaRPr lang="en-US"/>
          </a:p>
        </p:txBody>
      </p:sp>
    </p:spTree>
    <p:extLst>
      <p:ext uri="{BB962C8B-B14F-4D97-AF65-F5344CB8AC3E}">
        <p14:creationId xmlns:p14="http://schemas.microsoft.com/office/powerpoint/2010/main" val="904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Large team behind this with representatives from all 9 states.</a:t>
            </a:r>
          </a:p>
          <a:p>
            <a:endParaRPr lang="en-US" dirty="0">
              <a:cs typeface="Calibri"/>
            </a:endParaRPr>
          </a:p>
          <a:p>
            <a:r>
              <a:rPr lang="en-US" dirty="0"/>
              <a:t>An Asset Map is a depiction of what is important; for LLPWS, it identifies what we consider the most critical places for longleaf pine conservation.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27242A9-4EDB-418C-8855-A6115F1A8CA6}" type="slidenum">
              <a:rPr lang="en-US" smtClean="0"/>
              <a:t>1</a:t>
            </a:fld>
            <a:endParaRPr lang="en-US"/>
          </a:p>
        </p:txBody>
      </p:sp>
    </p:spTree>
    <p:extLst>
      <p:ext uri="{BB962C8B-B14F-4D97-AF65-F5344CB8AC3E}">
        <p14:creationId xmlns:p14="http://schemas.microsoft.com/office/powerpoint/2010/main" val="103705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RCN importance and evolution to use RCN as the underpinning of our Protect Land and Water plan and LLPWS </a:t>
            </a:r>
          </a:p>
          <a:p>
            <a:r>
              <a:rPr lang="en-US" dirty="0">
                <a:cs typeface="Calibri"/>
              </a:rPr>
              <a:t>JEFF TO EDIT</a:t>
            </a:r>
          </a:p>
        </p:txBody>
      </p:sp>
      <p:sp>
        <p:nvSpPr>
          <p:cNvPr id="4" name="Slide Number Placeholder 3"/>
          <p:cNvSpPr>
            <a:spLocks noGrp="1"/>
          </p:cNvSpPr>
          <p:nvPr>
            <p:ph type="sldNum" sz="quarter" idx="10"/>
          </p:nvPr>
        </p:nvSpPr>
        <p:spPr/>
        <p:txBody>
          <a:bodyPr/>
          <a:lstStyle/>
          <a:p>
            <a:fld id="{6B079C02-E81E-4641-95E3-C8A209A4C1E0}" type="slidenum">
              <a:rPr lang="en-US" smtClean="0"/>
              <a:t>4</a:t>
            </a:fld>
            <a:endParaRPr lang="en-US"/>
          </a:p>
        </p:txBody>
      </p:sp>
    </p:spTree>
    <p:extLst>
      <p:ext uri="{BB962C8B-B14F-4D97-AF65-F5344CB8AC3E}">
        <p14:creationId xmlns:p14="http://schemas.microsoft.com/office/powerpoint/2010/main" val="111422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Simplify and use same words on each map layer slide.  </a:t>
            </a:r>
          </a:p>
          <a:p>
            <a:pPr>
              <a:defRPr/>
            </a:pPr>
            <a:r>
              <a:rPr lang="en-US">
                <a:cs typeface="Calibri"/>
              </a:rPr>
              <a:t>Analie to speak to this.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1F3CAFA-820C-4D2C-8227-1BCB869ADB7D}" type="slidenum">
              <a:rPr lang="en-US" smtClean="0"/>
              <a:t>5</a:t>
            </a:fld>
            <a:endParaRPr lang="en-US"/>
          </a:p>
        </p:txBody>
      </p:sp>
    </p:spTree>
    <p:extLst>
      <p:ext uri="{BB962C8B-B14F-4D97-AF65-F5344CB8AC3E}">
        <p14:creationId xmlns:p14="http://schemas.microsoft.com/office/powerpoint/2010/main" val="111063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carry out effective longleaf restoration a large partnership was formed around 2009 which helped create the foundation for funding and collaboration across land ownership.  There are 18 local collaboratives across the range, TNC leads 11 of them and accomplishes work in all of them in one way or another.  </a:t>
            </a:r>
          </a:p>
        </p:txBody>
      </p:sp>
      <p:sp>
        <p:nvSpPr>
          <p:cNvPr id="4" name="Slide Number Placeholder 3"/>
          <p:cNvSpPr>
            <a:spLocks noGrp="1"/>
          </p:cNvSpPr>
          <p:nvPr>
            <p:ph type="sldNum" sz="quarter" idx="5"/>
          </p:nvPr>
        </p:nvSpPr>
        <p:spPr/>
        <p:txBody>
          <a:bodyPr/>
          <a:lstStyle/>
          <a:p>
            <a:fld id="{A174CE5B-1F44-4BCE-BC29-651C600747F6}" type="slidenum">
              <a:rPr lang="en-US" smtClean="0"/>
              <a:t>6</a:t>
            </a:fld>
            <a:endParaRPr lang="en-US"/>
          </a:p>
        </p:txBody>
      </p:sp>
    </p:spTree>
    <p:extLst>
      <p:ext uri="{BB962C8B-B14F-4D97-AF65-F5344CB8AC3E}">
        <p14:creationId xmlns:p14="http://schemas.microsoft.com/office/powerpoint/2010/main" val="294922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 Map</a:t>
            </a:r>
          </a:p>
          <a:p>
            <a:r>
              <a:rPr lang="en-US"/>
              <a:t>Spatial representation of what we value and what we want = asset map.   </a:t>
            </a:r>
          </a:p>
        </p:txBody>
      </p:sp>
      <p:sp>
        <p:nvSpPr>
          <p:cNvPr id="4" name="Slide Number Placeholder 3"/>
          <p:cNvSpPr>
            <a:spLocks noGrp="1"/>
          </p:cNvSpPr>
          <p:nvPr>
            <p:ph type="sldNum" sz="quarter" idx="5"/>
          </p:nvPr>
        </p:nvSpPr>
        <p:spPr/>
        <p:txBody>
          <a:bodyPr/>
          <a:lstStyle/>
          <a:p>
            <a:fld id="{A174CE5B-1F44-4BCE-BC29-651C600747F6}" type="slidenum">
              <a:rPr lang="en-US" smtClean="0"/>
              <a:t>14</a:t>
            </a:fld>
            <a:endParaRPr lang="en-US"/>
          </a:p>
        </p:txBody>
      </p:sp>
    </p:spTree>
    <p:extLst>
      <p:ext uri="{BB962C8B-B14F-4D97-AF65-F5344CB8AC3E}">
        <p14:creationId xmlns:p14="http://schemas.microsoft.com/office/powerpoint/2010/main" val="333206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-Focal Areas are places where TNC should implement or influence conservation over the next 8-10 years. </a:t>
            </a:r>
            <a:r>
              <a:rPr lang="en-US" dirty="0">
                <a:cs typeface="Calibri"/>
              </a:rPr>
              <a:t>  Answers the question "where should we work over the next 10 years."</a:t>
            </a:r>
            <a:endParaRPr lang="en-US" dirty="0"/>
          </a:p>
          <a:p>
            <a:r>
              <a:rPr lang="en-US" dirty="0">
                <a:cs typeface="Calibri"/>
              </a:rPr>
              <a:t>- describe what is in the focal areas, why some green and others not.  </a:t>
            </a:r>
          </a:p>
          <a:p>
            <a:r>
              <a:rPr lang="en-US" dirty="0">
                <a:cs typeface="Calibri"/>
              </a:rPr>
              <a:t>- other teams focused on continental connectivity.  address how LLPWS approached this.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174CE5B-1F44-4BCE-BC29-651C600747F6}" type="slidenum">
              <a:rPr lang="en-US" smtClean="0"/>
              <a:t>16</a:t>
            </a:fld>
            <a:endParaRPr lang="en-US"/>
          </a:p>
        </p:txBody>
      </p:sp>
    </p:spTree>
    <p:extLst>
      <p:ext uri="{BB962C8B-B14F-4D97-AF65-F5344CB8AC3E}">
        <p14:creationId xmlns:p14="http://schemas.microsoft.com/office/powerpoint/2010/main" val="403582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DEE6-5131-4618-AED6-C0A215B31B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0B90DB-8BCA-493A-9D43-EF6073C22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CA11E2-5131-4A67-A82F-3EF3BCB2232E}"/>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5" name="Footer Placeholder 4">
            <a:extLst>
              <a:ext uri="{FF2B5EF4-FFF2-40B4-BE49-F238E27FC236}">
                <a16:creationId xmlns:a16="http://schemas.microsoft.com/office/drawing/2014/main" id="{77363ADF-B496-4DBA-BFDF-6BA6FD6B3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F309D-C45C-4BE8-9AC8-2CE797DE20C7}"/>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14689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4A68-594C-4ED3-93F2-25EC4AB8A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DCBF69-69FA-4AC8-B6E1-429F36A567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2AAC1-695F-4633-B4A6-2760EB405FBD}"/>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5" name="Footer Placeholder 4">
            <a:extLst>
              <a:ext uri="{FF2B5EF4-FFF2-40B4-BE49-F238E27FC236}">
                <a16:creationId xmlns:a16="http://schemas.microsoft.com/office/drawing/2014/main" id="{76C9B132-85F9-44F0-B21E-3D598A2B6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E80FD-0A9F-4412-A043-63C98C8DAA34}"/>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100604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A3DBC-B9E3-4A03-9B3A-32ABE389EE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01446-637F-4C7B-BB6F-A2F61CF735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64B8F-8DE2-4B25-B26D-6D48DC3A972A}"/>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5" name="Footer Placeholder 4">
            <a:extLst>
              <a:ext uri="{FF2B5EF4-FFF2-40B4-BE49-F238E27FC236}">
                <a16:creationId xmlns:a16="http://schemas.microsoft.com/office/drawing/2014/main" id="{3ADD0873-A239-43B7-986A-968AF5C75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89969-550B-4929-98B2-A879F015C340}"/>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399181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9A4B-EA01-46E7-8736-64288AC4A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B36C2-8D43-45E1-8014-06F3B89C70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4E4B0-4B07-43CB-A856-C878AAD6290A}"/>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5" name="Footer Placeholder 4">
            <a:extLst>
              <a:ext uri="{FF2B5EF4-FFF2-40B4-BE49-F238E27FC236}">
                <a16:creationId xmlns:a16="http://schemas.microsoft.com/office/drawing/2014/main" id="{154B12C7-931E-4DCB-B573-EDBAF9E35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D6E4A-21FC-4681-B2F0-7455D16A5773}"/>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291157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2B0F-9EC6-45B1-B14F-5CBC7DA6F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CFCC7-AD53-4DD9-A23F-5C3261FBC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142D8B-FD8F-4B8E-B85D-CAFB43D825FD}"/>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5" name="Footer Placeholder 4">
            <a:extLst>
              <a:ext uri="{FF2B5EF4-FFF2-40B4-BE49-F238E27FC236}">
                <a16:creationId xmlns:a16="http://schemas.microsoft.com/office/drawing/2014/main" id="{B158EFBA-02AA-4516-8828-973C1D092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8B76B-7584-49AE-BB87-CB5A842693B7}"/>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42992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A634-D394-486B-A5D3-30DCDCEA67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52AB0-3775-4572-B22A-A3CCB24C70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A1E09-F53A-46DB-9E24-9FC637848D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F661D-A000-4F2D-918C-5744DA9434F1}"/>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6" name="Footer Placeholder 5">
            <a:extLst>
              <a:ext uri="{FF2B5EF4-FFF2-40B4-BE49-F238E27FC236}">
                <a16:creationId xmlns:a16="http://schemas.microsoft.com/office/drawing/2014/main" id="{420E71AF-2ED7-4672-8A1D-FF5F1597B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6CE22-E715-4BCF-9E4F-4E418BA5B432}"/>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172835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79DA-27B0-4BC2-B65E-737AFF1186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5E1FF2-2E45-4678-8AE8-522B998E87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460D8B-1659-43BA-BB57-233CB2A534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2B3EBE-A34C-485B-AE00-368853FF3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9031AE-0069-4856-9943-885F22831A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C61B-C622-4392-B40E-8815EEF44F28}"/>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8" name="Footer Placeholder 7">
            <a:extLst>
              <a:ext uri="{FF2B5EF4-FFF2-40B4-BE49-F238E27FC236}">
                <a16:creationId xmlns:a16="http://schemas.microsoft.com/office/drawing/2014/main" id="{2DEDC5C7-474A-4ACF-A498-6C632294E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B1A28E-85B5-4729-947B-DB8D9A5B72ED}"/>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2531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3477-2D2B-4E2F-9259-2AF72A3EBE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E31B6-DF7E-4DB0-B120-D3D37BE60F4B}"/>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4" name="Footer Placeholder 3">
            <a:extLst>
              <a:ext uri="{FF2B5EF4-FFF2-40B4-BE49-F238E27FC236}">
                <a16:creationId xmlns:a16="http://schemas.microsoft.com/office/drawing/2014/main" id="{BA7F39D8-6D78-4096-AF70-E8F0DA97D7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0AC042-FBE0-4D9D-B54A-1C55063BEC38}"/>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351542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888B0B-A469-43BD-A7F2-AE5AFA3AC9B5}"/>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3" name="Footer Placeholder 2">
            <a:extLst>
              <a:ext uri="{FF2B5EF4-FFF2-40B4-BE49-F238E27FC236}">
                <a16:creationId xmlns:a16="http://schemas.microsoft.com/office/drawing/2014/main" id="{74CF20DE-8557-4377-8058-8FDE18258C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A28104-2528-485A-9C49-F72B432CC8E6}"/>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124889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F49D-F340-4B30-9ACE-7CD584388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2F6FA6-4CD6-4AAD-B7D3-008223617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165513-31B5-48DC-B080-B961EF589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2D8AE5-696D-4E6C-B1EA-A4323DA79F3F}"/>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6" name="Footer Placeholder 5">
            <a:extLst>
              <a:ext uri="{FF2B5EF4-FFF2-40B4-BE49-F238E27FC236}">
                <a16:creationId xmlns:a16="http://schemas.microsoft.com/office/drawing/2014/main" id="{AFFCBEBE-A350-4BEE-A2FF-856D633E4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7A4CA-5BEA-4F90-BC1B-80A886010761}"/>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2050945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5355-6A75-482C-B185-6AB006B1E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9B54D1-BCC8-45ED-85A8-8B903ABFE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7A52DB-6D5C-412B-B83F-1F50CDC35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D81277-9652-4922-A9D0-E60C319DBE2B}"/>
              </a:ext>
            </a:extLst>
          </p:cNvPr>
          <p:cNvSpPr>
            <a:spLocks noGrp="1"/>
          </p:cNvSpPr>
          <p:nvPr>
            <p:ph type="dt" sz="half" idx="10"/>
          </p:nvPr>
        </p:nvSpPr>
        <p:spPr/>
        <p:txBody>
          <a:bodyPr/>
          <a:lstStyle/>
          <a:p>
            <a:fld id="{E8E04764-FD6D-4B15-847E-50819D369FE2}" type="datetimeFigureOut">
              <a:rPr lang="en-US" smtClean="0"/>
              <a:t>3/9/2022</a:t>
            </a:fld>
            <a:endParaRPr lang="en-US"/>
          </a:p>
        </p:txBody>
      </p:sp>
      <p:sp>
        <p:nvSpPr>
          <p:cNvPr id="6" name="Footer Placeholder 5">
            <a:extLst>
              <a:ext uri="{FF2B5EF4-FFF2-40B4-BE49-F238E27FC236}">
                <a16:creationId xmlns:a16="http://schemas.microsoft.com/office/drawing/2014/main" id="{55A62D3A-B569-4220-95F0-D40914388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86CA3-1D2B-4ACC-8272-789DB03ACF91}"/>
              </a:ext>
            </a:extLst>
          </p:cNvPr>
          <p:cNvSpPr>
            <a:spLocks noGrp="1"/>
          </p:cNvSpPr>
          <p:nvPr>
            <p:ph type="sldNum" sz="quarter" idx="12"/>
          </p:nvPr>
        </p:nvSpPr>
        <p:spPr/>
        <p:txBody>
          <a:bodyPr/>
          <a:lstStyle/>
          <a:p>
            <a:fld id="{2C4492E2-2152-4604-9201-1612B0F8D0FB}" type="slidenum">
              <a:rPr lang="en-US" smtClean="0"/>
              <a:t>‹#›</a:t>
            </a:fld>
            <a:endParaRPr lang="en-US"/>
          </a:p>
        </p:txBody>
      </p:sp>
    </p:spTree>
    <p:extLst>
      <p:ext uri="{BB962C8B-B14F-4D97-AF65-F5344CB8AC3E}">
        <p14:creationId xmlns:p14="http://schemas.microsoft.com/office/powerpoint/2010/main" val="631912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40732-8689-4224-9ACB-E019277EB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EAD1D-B9B2-4E92-875F-DC3C7836D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E872A-37EB-4F60-977C-37507D4F2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04764-FD6D-4B15-847E-50819D369FE2}" type="datetimeFigureOut">
              <a:rPr lang="en-US" smtClean="0"/>
              <a:t>3/9/2022</a:t>
            </a:fld>
            <a:endParaRPr lang="en-US"/>
          </a:p>
        </p:txBody>
      </p:sp>
      <p:sp>
        <p:nvSpPr>
          <p:cNvPr id="5" name="Footer Placeholder 4">
            <a:extLst>
              <a:ext uri="{FF2B5EF4-FFF2-40B4-BE49-F238E27FC236}">
                <a16:creationId xmlns:a16="http://schemas.microsoft.com/office/drawing/2014/main" id="{031AAC69-BFB2-48AD-8B56-EE0B3B1306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F1A71-1802-4C3C-B4DE-19694231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492E2-2152-4604-9201-1612B0F8D0FB}" type="slidenum">
              <a:rPr lang="en-US" smtClean="0"/>
              <a:t>‹#›</a:t>
            </a:fld>
            <a:endParaRPr lang="en-US"/>
          </a:p>
        </p:txBody>
      </p:sp>
    </p:spTree>
    <p:extLst>
      <p:ext uri="{BB962C8B-B14F-4D97-AF65-F5344CB8AC3E}">
        <p14:creationId xmlns:p14="http://schemas.microsoft.com/office/powerpoint/2010/main" val="2647784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onservationgateway.org/ConservationPractices/ClimateChange/Pages/Climate-Resilience.aspx#:~:text=TNC%E2%80%99s%20Resilient%20and%20Connected%20Network%20%28RCN%29%20is%20a,functions%20into%20the%20future%20under%20a%20changing%20climate."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F6B85DD-BB5D-4A05-89EC-02A030A21E9A}"/>
              </a:ext>
            </a:extLst>
          </p:cNvPr>
          <p:cNvSpPr>
            <a:spLocks noGrp="1"/>
          </p:cNvSpPr>
          <p:nvPr>
            <p:ph type="subTitle" idx="1"/>
          </p:nvPr>
        </p:nvSpPr>
        <p:spPr>
          <a:xfrm>
            <a:off x="5275713" y="1048214"/>
            <a:ext cx="6357581" cy="1280160"/>
          </a:xfrm>
        </p:spPr>
        <p:txBody>
          <a:bodyPr>
            <a:noAutofit/>
          </a:bodyPr>
          <a:lstStyle/>
          <a:p>
            <a:r>
              <a:rPr lang="en-US" sz="4000" b="1" dirty="0">
                <a:latin typeface="Whitney Office" pitchFamily="2" charset="0"/>
              </a:rPr>
              <a:t>Creating a Range-wide Action Map</a:t>
            </a:r>
          </a:p>
        </p:txBody>
      </p:sp>
      <p:sp>
        <p:nvSpPr>
          <p:cNvPr id="17" name="Rectangle 16">
            <a:extLst>
              <a:ext uri="{FF2B5EF4-FFF2-40B4-BE49-F238E27FC236}">
                <a16:creationId xmlns:a16="http://schemas.microsoft.com/office/drawing/2014/main" id="{65E9B175-3FDC-4164-A048-AF2147CF95BD}"/>
              </a:ext>
            </a:extLst>
          </p:cNvPr>
          <p:cNvSpPr/>
          <p:nvPr/>
        </p:nvSpPr>
        <p:spPr>
          <a:xfrm>
            <a:off x="5959523" y="2505670"/>
            <a:ext cx="5561462" cy="1569660"/>
          </a:xfrm>
          <a:prstGeom prst="rect">
            <a:avLst/>
          </a:prstGeom>
        </p:spPr>
        <p:txBody>
          <a:bodyPr wrap="square" lIns="91440" tIns="45720" rIns="91440" bIns="45720" anchor="t">
            <a:spAutoFit/>
          </a:bodyPr>
          <a:lstStyle/>
          <a:p>
            <a:pPr algn="ctr" defTabSz="914378">
              <a:buClr>
                <a:srgbClr val="9E7D3C"/>
              </a:buClr>
            </a:pPr>
            <a:r>
              <a:rPr lang="en-US" sz="2400" b="1" u="sng" dirty="0"/>
              <a:t>Ultimate Desired Goal: </a:t>
            </a:r>
          </a:p>
          <a:p>
            <a:r>
              <a:rPr lang="en-US" dirty="0"/>
              <a:t>To conserve a network of appropriately scaled and representative longleaf forests containing biodiversity, healthy fire management, and natural resilience allowing species to adapt to climate impacts and thrive.  </a:t>
            </a:r>
          </a:p>
        </p:txBody>
      </p:sp>
      <p:sp>
        <p:nvSpPr>
          <p:cNvPr id="3" name="TextBox 2">
            <a:extLst>
              <a:ext uri="{FF2B5EF4-FFF2-40B4-BE49-F238E27FC236}">
                <a16:creationId xmlns:a16="http://schemas.microsoft.com/office/drawing/2014/main" id="{B710F6C0-D38F-42E6-8DC3-2CF1B083F1DE}"/>
              </a:ext>
            </a:extLst>
          </p:cNvPr>
          <p:cNvSpPr txBox="1"/>
          <p:nvPr/>
        </p:nvSpPr>
        <p:spPr>
          <a:xfrm>
            <a:off x="9622362" y="6364369"/>
            <a:ext cx="949299" cy="369332"/>
          </a:xfrm>
          <a:prstGeom prst="rect">
            <a:avLst/>
          </a:prstGeom>
          <a:noFill/>
        </p:spPr>
        <p:txBody>
          <a:bodyPr wrap="none" rtlCol="0">
            <a:spAutoFit/>
          </a:bodyPr>
          <a:lstStyle/>
          <a:p>
            <a:r>
              <a:rPr lang="en-US" dirty="0">
                <a:solidFill>
                  <a:schemeClr val="bg1"/>
                </a:solidFill>
              </a:rPr>
              <a:t>3/30/21</a:t>
            </a:r>
          </a:p>
        </p:txBody>
      </p:sp>
      <p:pic>
        <p:nvPicPr>
          <p:cNvPr id="9" name="Picture 8" descr="A picture containing outdoor, tree, grass, sky&#10;&#10;Description automatically generated">
            <a:extLst>
              <a:ext uri="{FF2B5EF4-FFF2-40B4-BE49-F238E27FC236}">
                <a16:creationId xmlns:a16="http://schemas.microsoft.com/office/drawing/2014/main" id="{4D91F566-D41E-4984-A610-88C25B940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01" y="745790"/>
            <a:ext cx="4213934" cy="5618579"/>
          </a:xfrm>
          <a:prstGeom prst="rect">
            <a:avLst/>
          </a:prstGeom>
        </p:spPr>
      </p:pic>
      <p:pic>
        <p:nvPicPr>
          <p:cNvPr id="2" name="Picture 1">
            <a:extLst>
              <a:ext uri="{FF2B5EF4-FFF2-40B4-BE49-F238E27FC236}">
                <a16:creationId xmlns:a16="http://schemas.microsoft.com/office/drawing/2014/main" id="{10093CE8-6C5B-4908-AD59-633FAA486199}"/>
              </a:ext>
            </a:extLst>
          </p:cNvPr>
          <p:cNvPicPr>
            <a:picLocks noChangeAspect="1"/>
          </p:cNvPicPr>
          <p:nvPr/>
        </p:nvPicPr>
        <p:blipFill>
          <a:blip r:embed="rId4"/>
          <a:stretch>
            <a:fillRect/>
          </a:stretch>
        </p:blipFill>
        <p:spPr>
          <a:xfrm>
            <a:off x="6096000" y="4168561"/>
            <a:ext cx="4846254" cy="2380474"/>
          </a:xfrm>
          <a:prstGeom prst="rect">
            <a:avLst/>
          </a:prstGeom>
        </p:spPr>
      </p:pic>
    </p:spTree>
    <p:extLst>
      <p:ext uri="{BB962C8B-B14F-4D97-AF65-F5344CB8AC3E}">
        <p14:creationId xmlns:p14="http://schemas.microsoft.com/office/powerpoint/2010/main" val="1050307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350" y="0"/>
            <a:ext cx="8875059" cy="6858000"/>
          </a:xfrm>
          <a:prstGeom prst="rect">
            <a:avLst/>
          </a:prstGeom>
        </p:spPr>
      </p:pic>
      <p:sp>
        <p:nvSpPr>
          <p:cNvPr id="2" name="TextBox 1">
            <a:extLst>
              <a:ext uri="{FF2B5EF4-FFF2-40B4-BE49-F238E27FC236}">
                <a16:creationId xmlns:a16="http://schemas.microsoft.com/office/drawing/2014/main" id="{BF664B62-5E63-44CD-B097-A5B4A16BE1BA}"/>
              </a:ext>
            </a:extLst>
          </p:cNvPr>
          <p:cNvSpPr txBox="1"/>
          <p:nvPr/>
        </p:nvSpPr>
        <p:spPr>
          <a:xfrm>
            <a:off x="1724025" y="6019801"/>
            <a:ext cx="6096000" cy="830997"/>
          </a:xfrm>
          <a:prstGeom prst="rect">
            <a:avLst/>
          </a:prstGeom>
          <a:noFill/>
        </p:spPr>
        <p:txBody>
          <a:bodyPr wrap="square" lIns="91440" tIns="45720" rIns="91440" bIns="45720" rtlCol="0" anchor="t">
            <a:spAutoFit/>
          </a:bodyPr>
          <a:lstStyle/>
          <a:p>
            <a:pPr algn="ctr"/>
            <a:r>
              <a:rPr lang="en-US" sz="2400" b="1" dirty="0"/>
              <a:t>Terrestrial Resilience Values with Industrial Forest Modification</a:t>
            </a:r>
            <a:endParaRPr lang="en-US" dirty="0"/>
          </a:p>
        </p:txBody>
      </p:sp>
    </p:spTree>
    <p:extLst>
      <p:ext uri="{BB962C8B-B14F-4D97-AF65-F5344CB8AC3E}">
        <p14:creationId xmlns:p14="http://schemas.microsoft.com/office/powerpoint/2010/main" val="390952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350" y="0"/>
            <a:ext cx="8875059" cy="6858000"/>
          </a:xfrm>
          <a:prstGeom prst="rect">
            <a:avLst/>
          </a:prstGeom>
        </p:spPr>
      </p:pic>
      <p:sp>
        <p:nvSpPr>
          <p:cNvPr id="4" name="Rectangle 3"/>
          <p:cNvSpPr/>
          <p:nvPr/>
        </p:nvSpPr>
        <p:spPr>
          <a:xfrm>
            <a:off x="1752600" y="1287780"/>
            <a:ext cx="2971800" cy="990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6EFACA-1960-46B6-87EE-5F20EDA0BFE9}"/>
              </a:ext>
            </a:extLst>
          </p:cNvPr>
          <p:cNvSpPr txBox="1"/>
          <p:nvPr/>
        </p:nvSpPr>
        <p:spPr>
          <a:xfrm>
            <a:off x="1724025" y="6019801"/>
            <a:ext cx="6096000" cy="461665"/>
          </a:xfrm>
          <a:prstGeom prst="rect">
            <a:avLst/>
          </a:prstGeom>
          <a:noFill/>
        </p:spPr>
        <p:txBody>
          <a:bodyPr wrap="square" lIns="91440" tIns="45720" rIns="91440" bIns="45720" rtlCol="0" anchor="t">
            <a:spAutoFit/>
          </a:bodyPr>
          <a:lstStyle/>
          <a:p>
            <a:pPr algn="ctr"/>
            <a:r>
              <a:rPr lang="en-US" sz="2400" b="1" dirty="0"/>
              <a:t>Resilient &amp; Connected Network (RCN)</a:t>
            </a:r>
            <a:endParaRPr lang="en-US" dirty="0"/>
          </a:p>
        </p:txBody>
      </p:sp>
    </p:spTree>
    <p:extLst>
      <p:ext uri="{BB962C8B-B14F-4D97-AF65-F5344CB8AC3E}">
        <p14:creationId xmlns:p14="http://schemas.microsoft.com/office/powerpoint/2010/main" val="308521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
        <p:nvSpPr>
          <p:cNvPr id="5" name="TextBox 4">
            <a:extLst>
              <a:ext uri="{FF2B5EF4-FFF2-40B4-BE49-F238E27FC236}">
                <a16:creationId xmlns:a16="http://schemas.microsoft.com/office/drawing/2014/main" id="{61ACF1DF-6EA9-476C-80DC-3A6BB6A86608}"/>
              </a:ext>
            </a:extLst>
          </p:cNvPr>
          <p:cNvSpPr txBox="1"/>
          <p:nvPr/>
        </p:nvSpPr>
        <p:spPr>
          <a:xfrm>
            <a:off x="1724025" y="6019801"/>
            <a:ext cx="6096000" cy="830997"/>
          </a:xfrm>
          <a:prstGeom prst="rect">
            <a:avLst/>
          </a:prstGeom>
          <a:noFill/>
        </p:spPr>
        <p:txBody>
          <a:bodyPr wrap="square" lIns="91440" tIns="45720" rIns="91440" bIns="45720" rtlCol="0" anchor="t">
            <a:spAutoFit/>
          </a:bodyPr>
          <a:lstStyle/>
          <a:p>
            <a:pPr algn="ctr"/>
            <a:r>
              <a:rPr lang="en-US" sz="2400" b="1" dirty="0"/>
              <a:t>Climate Corridor/Climate Flow Zones</a:t>
            </a:r>
            <a:br>
              <a:rPr lang="en-US" sz="2400" b="1" dirty="0"/>
            </a:br>
            <a:r>
              <a:rPr lang="en-US" sz="2400" b="1" dirty="0"/>
              <a:t> from RCN</a:t>
            </a:r>
            <a:endParaRPr lang="en-US" dirty="0"/>
          </a:p>
        </p:txBody>
      </p:sp>
    </p:spTree>
    <p:extLst>
      <p:ext uri="{BB962C8B-B14F-4D97-AF65-F5344CB8AC3E}">
        <p14:creationId xmlns:p14="http://schemas.microsoft.com/office/powerpoint/2010/main" val="2285366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
        <p:nvSpPr>
          <p:cNvPr id="3" name="TextBox 2">
            <a:extLst>
              <a:ext uri="{FF2B5EF4-FFF2-40B4-BE49-F238E27FC236}">
                <a16:creationId xmlns:a16="http://schemas.microsoft.com/office/drawing/2014/main" id="{102AFDB3-2840-44ED-BAFA-0E203BB12973}"/>
              </a:ext>
            </a:extLst>
          </p:cNvPr>
          <p:cNvSpPr txBox="1"/>
          <p:nvPr/>
        </p:nvSpPr>
        <p:spPr>
          <a:xfrm>
            <a:off x="1724025" y="6019801"/>
            <a:ext cx="6096000" cy="461665"/>
          </a:xfrm>
          <a:prstGeom prst="rect">
            <a:avLst/>
          </a:prstGeom>
          <a:noFill/>
        </p:spPr>
        <p:txBody>
          <a:bodyPr wrap="square" lIns="91440" tIns="45720" rIns="91440" bIns="45720" rtlCol="0" anchor="t">
            <a:spAutoFit/>
          </a:bodyPr>
          <a:lstStyle/>
          <a:p>
            <a:pPr algn="ctr"/>
            <a:r>
              <a:rPr lang="en-US" sz="2400" b="1" dirty="0"/>
              <a:t>Intactness: Natural Land Cover Blocks</a:t>
            </a:r>
            <a:endParaRPr lang="en-US" sz="2400" b="1" dirty="0">
              <a:cs typeface="Calibri"/>
            </a:endParaRPr>
          </a:p>
        </p:txBody>
      </p:sp>
    </p:spTree>
    <p:extLst>
      <p:ext uri="{BB962C8B-B14F-4D97-AF65-F5344CB8AC3E}">
        <p14:creationId xmlns:p14="http://schemas.microsoft.com/office/powerpoint/2010/main" val="370703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219995EF-BAAB-4F01-90CB-50AC753B6FE7}"/>
              </a:ext>
            </a:extLst>
          </p:cNvPr>
          <p:cNvPicPr>
            <a:picLocks noChangeAspect="1"/>
          </p:cNvPicPr>
          <p:nvPr/>
        </p:nvPicPr>
        <p:blipFill>
          <a:blip r:embed="rId3"/>
          <a:stretch>
            <a:fillRect/>
          </a:stretch>
        </p:blipFill>
        <p:spPr>
          <a:xfrm>
            <a:off x="1652588" y="2610"/>
            <a:ext cx="8880952" cy="6858586"/>
          </a:xfrm>
          <a:prstGeom prst="rect">
            <a:avLst/>
          </a:prstGeom>
        </p:spPr>
      </p:pic>
      <p:sp>
        <p:nvSpPr>
          <p:cNvPr id="3" name="TextBox 2">
            <a:extLst>
              <a:ext uri="{FF2B5EF4-FFF2-40B4-BE49-F238E27FC236}">
                <a16:creationId xmlns:a16="http://schemas.microsoft.com/office/drawing/2014/main" id="{6427D32C-D5D0-4EA8-9CD8-4574F0256D81}"/>
              </a:ext>
            </a:extLst>
          </p:cNvPr>
          <p:cNvSpPr txBox="1"/>
          <p:nvPr/>
        </p:nvSpPr>
        <p:spPr>
          <a:xfrm>
            <a:off x="1730810" y="602815"/>
            <a:ext cx="236742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Arial"/>
                <a:cs typeface="Arial"/>
              </a:rPr>
              <a:t>Longleaf Resilience Score</a:t>
            </a:r>
          </a:p>
        </p:txBody>
      </p:sp>
      <p:sp>
        <p:nvSpPr>
          <p:cNvPr id="6" name="TextBox 5">
            <a:extLst>
              <a:ext uri="{FF2B5EF4-FFF2-40B4-BE49-F238E27FC236}">
                <a16:creationId xmlns:a16="http://schemas.microsoft.com/office/drawing/2014/main" id="{A57B2581-613D-486E-8CD0-4E7274304000}"/>
              </a:ext>
            </a:extLst>
          </p:cNvPr>
          <p:cNvSpPr txBox="1"/>
          <p:nvPr/>
        </p:nvSpPr>
        <p:spPr>
          <a:xfrm>
            <a:off x="2615513" y="2961881"/>
            <a:ext cx="1532351" cy="15388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dirty="0">
                <a:latin typeface="Arial"/>
                <a:cs typeface="Arial"/>
              </a:rPr>
              <a:t>(most resilient)</a:t>
            </a:r>
          </a:p>
        </p:txBody>
      </p:sp>
      <p:sp>
        <p:nvSpPr>
          <p:cNvPr id="7" name="TextBox 6">
            <a:extLst>
              <a:ext uri="{FF2B5EF4-FFF2-40B4-BE49-F238E27FC236}">
                <a16:creationId xmlns:a16="http://schemas.microsoft.com/office/drawing/2014/main" id="{50423080-B866-44BE-967C-3A3782E9B62D}"/>
              </a:ext>
            </a:extLst>
          </p:cNvPr>
          <p:cNvSpPr txBox="1"/>
          <p:nvPr/>
        </p:nvSpPr>
        <p:spPr>
          <a:xfrm>
            <a:off x="2718486" y="905666"/>
            <a:ext cx="1532351" cy="15388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dirty="0">
                <a:latin typeface="Arial"/>
                <a:cs typeface="Arial"/>
              </a:rPr>
              <a:t>(least resilient)</a:t>
            </a:r>
          </a:p>
        </p:txBody>
      </p:sp>
      <p:sp>
        <p:nvSpPr>
          <p:cNvPr id="8" name="TextBox 7">
            <a:extLst>
              <a:ext uri="{FF2B5EF4-FFF2-40B4-BE49-F238E27FC236}">
                <a16:creationId xmlns:a16="http://schemas.microsoft.com/office/drawing/2014/main" id="{00CB1D92-3735-4FD8-A345-60515BC6F550}"/>
              </a:ext>
            </a:extLst>
          </p:cNvPr>
          <p:cNvSpPr txBox="1"/>
          <p:nvPr/>
        </p:nvSpPr>
        <p:spPr>
          <a:xfrm>
            <a:off x="4646765" y="738123"/>
            <a:ext cx="3763028" cy="830997"/>
          </a:xfrm>
          <a:prstGeom prst="rect">
            <a:avLst/>
          </a:prstGeom>
          <a:solidFill>
            <a:srgbClr val="EFEFE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i="1" dirty="0">
                <a:latin typeface="Arial"/>
                <a:ea typeface="+mn-lt"/>
                <a:cs typeface="Arial"/>
              </a:rPr>
              <a:t>The most resilient areas for</a:t>
            </a:r>
            <a:endParaRPr lang="en-US" b="1" i="1" dirty="0">
              <a:latin typeface="Arial"/>
              <a:cs typeface="Arial"/>
            </a:endParaRPr>
          </a:p>
          <a:p>
            <a:pPr algn="ctr"/>
            <a:r>
              <a:rPr lang="en-US" b="1" i="1" dirty="0">
                <a:latin typeface="Arial"/>
                <a:ea typeface="+mn-lt"/>
                <a:cs typeface="Arial"/>
              </a:rPr>
              <a:t>longleaf pine forest conservation</a:t>
            </a:r>
            <a:endParaRPr lang="en-US" b="1" i="1" dirty="0">
              <a:latin typeface="Arial"/>
              <a:cs typeface="Arial"/>
            </a:endParaRPr>
          </a:p>
          <a:p>
            <a:pPr algn="ctr"/>
            <a:r>
              <a:rPr lang="en-US" b="1" i="1" dirty="0">
                <a:latin typeface="Arial"/>
                <a:ea typeface="+mn-lt"/>
                <a:cs typeface="Arial"/>
              </a:rPr>
              <a:t> in the face of a changing climate.</a:t>
            </a:r>
            <a:endParaRPr lang="en-US" b="1" i="1" dirty="0">
              <a:latin typeface="Arial"/>
              <a:cs typeface="Arial"/>
            </a:endParaRPr>
          </a:p>
        </p:txBody>
      </p:sp>
      <p:sp>
        <p:nvSpPr>
          <p:cNvPr id="10" name="TextBox 9">
            <a:extLst>
              <a:ext uri="{FF2B5EF4-FFF2-40B4-BE49-F238E27FC236}">
                <a16:creationId xmlns:a16="http://schemas.microsoft.com/office/drawing/2014/main" id="{5063A098-9DD1-44AA-A265-314997A9ADB2}"/>
              </a:ext>
            </a:extLst>
          </p:cNvPr>
          <p:cNvSpPr txBox="1"/>
          <p:nvPr/>
        </p:nvSpPr>
        <p:spPr>
          <a:xfrm>
            <a:off x="1724025" y="6019801"/>
            <a:ext cx="6096000" cy="461665"/>
          </a:xfrm>
          <a:prstGeom prst="rect">
            <a:avLst/>
          </a:prstGeom>
          <a:noFill/>
        </p:spPr>
        <p:txBody>
          <a:bodyPr wrap="square" lIns="91440" tIns="45720" rIns="91440" bIns="45720" rtlCol="0" anchor="t">
            <a:spAutoFit/>
          </a:bodyPr>
          <a:lstStyle/>
          <a:p>
            <a:pPr algn="ctr"/>
            <a:r>
              <a:rPr lang="en-US" sz="2400" b="1" dirty="0"/>
              <a:t>LLPWS Asset Map</a:t>
            </a:r>
            <a:endParaRPr lang="en-US" dirty="0"/>
          </a:p>
        </p:txBody>
      </p:sp>
    </p:spTree>
    <p:extLst>
      <p:ext uri="{BB962C8B-B14F-4D97-AF65-F5344CB8AC3E}">
        <p14:creationId xmlns:p14="http://schemas.microsoft.com/office/powerpoint/2010/main" val="259532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F3C5-1966-4C2C-9B81-1EB85B0B9F84}"/>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70F217AA-ECC5-457E-9C94-CFFA6883F032}"/>
              </a:ext>
            </a:extLst>
          </p:cNvPr>
          <p:cNvPicPr>
            <a:picLocks noGrp="1" noChangeAspect="1"/>
          </p:cNvPicPr>
          <p:nvPr>
            <p:ph idx="1"/>
          </p:nvPr>
        </p:nvPicPr>
        <p:blipFill>
          <a:blip r:embed="rId2"/>
          <a:stretch>
            <a:fillRect/>
          </a:stretch>
        </p:blipFill>
        <p:spPr>
          <a:xfrm>
            <a:off x="1696720" y="0"/>
            <a:ext cx="9011920" cy="6758941"/>
          </a:xfrm>
          <a:prstGeom prst="rect">
            <a:avLst/>
          </a:prstGeom>
        </p:spPr>
      </p:pic>
    </p:spTree>
    <p:extLst>
      <p:ext uri="{BB962C8B-B14F-4D97-AF65-F5344CB8AC3E}">
        <p14:creationId xmlns:p14="http://schemas.microsoft.com/office/powerpoint/2010/main" val="77041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EC3FC-E0FF-4EE1-9A01-D38D2907BADE}"/>
              </a:ext>
            </a:extLst>
          </p:cNvPr>
          <p:cNvSpPr/>
          <p:nvPr/>
        </p:nvSpPr>
        <p:spPr>
          <a:xfrm>
            <a:off x="464372" y="1821264"/>
            <a:ext cx="3033656" cy="3170099"/>
          </a:xfrm>
          <a:prstGeom prst="rect">
            <a:avLst/>
          </a:prstGeom>
        </p:spPr>
        <p:txBody>
          <a:bodyPr wrap="square">
            <a:spAutoFit/>
          </a:bodyPr>
          <a:lstStyle/>
          <a:p>
            <a:r>
              <a:rPr lang="en-US" sz="2000" dirty="0"/>
              <a:t>Most important areas for TNC to work to conserve a network of appropriately scaled and representative longleaf forests containing biodiversity, healthy fire management, and natural resilience allowing species to adapt to climate impacts and thrive.  </a:t>
            </a:r>
          </a:p>
        </p:txBody>
      </p:sp>
      <p:sp>
        <p:nvSpPr>
          <p:cNvPr id="6" name="Title 1">
            <a:extLst>
              <a:ext uri="{FF2B5EF4-FFF2-40B4-BE49-F238E27FC236}">
                <a16:creationId xmlns:a16="http://schemas.microsoft.com/office/drawing/2014/main" id="{330E0AC5-051F-44B6-A44B-4C45AC765510}"/>
              </a:ext>
            </a:extLst>
          </p:cNvPr>
          <p:cNvSpPr>
            <a:spLocks noGrp="1"/>
          </p:cNvSpPr>
          <p:nvPr>
            <p:ph type="title"/>
          </p:nvPr>
        </p:nvSpPr>
        <p:spPr>
          <a:xfrm>
            <a:off x="0" y="0"/>
            <a:ext cx="4012602" cy="1650203"/>
          </a:xfrm>
        </p:spPr>
        <p:txBody>
          <a:bodyPr lIns="274320">
            <a:normAutofit/>
          </a:bodyPr>
          <a:lstStyle/>
          <a:p>
            <a:pPr>
              <a:lnSpc>
                <a:spcPct val="100000"/>
              </a:lnSpc>
            </a:pPr>
            <a:r>
              <a:rPr lang="en-US" sz="3600" b="1" dirty="0">
                <a:latin typeface="Whitney Office" pitchFamily="2" charset="0"/>
              </a:rPr>
              <a:t>LLPWS Focal Areas </a:t>
            </a:r>
            <a:endParaRPr lang="en-US" sz="3600" b="1" dirty="0">
              <a:latin typeface="Whitney Office" pitchFamily="2" charset="0"/>
              <a:cs typeface="Calibri Light"/>
            </a:endParaRPr>
          </a:p>
        </p:txBody>
      </p:sp>
      <p:pic>
        <p:nvPicPr>
          <p:cNvPr id="10" name="Content Placeholder 9" descr="Map&#10;&#10;Description automatically generated">
            <a:extLst>
              <a:ext uri="{FF2B5EF4-FFF2-40B4-BE49-F238E27FC236}">
                <a16:creationId xmlns:a16="http://schemas.microsoft.com/office/drawing/2014/main" id="{72792F77-12FB-4094-B6EA-1678C3A6BF9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38596" y="227069"/>
            <a:ext cx="7562297" cy="5843593"/>
          </a:xfrm>
        </p:spPr>
      </p:pic>
      <p:sp>
        <p:nvSpPr>
          <p:cNvPr id="7" name="Rectangle 6">
            <a:extLst>
              <a:ext uri="{FF2B5EF4-FFF2-40B4-BE49-F238E27FC236}">
                <a16:creationId xmlns:a16="http://schemas.microsoft.com/office/drawing/2014/main" id="{FC336776-AFA4-4E12-9204-23501ECDAA40}"/>
              </a:ext>
            </a:extLst>
          </p:cNvPr>
          <p:cNvSpPr/>
          <p:nvPr/>
        </p:nvSpPr>
        <p:spPr>
          <a:xfrm>
            <a:off x="3581400" y="6052495"/>
            <a:ext cx="5029200" cy="646331"/>
          </a:xfrm>
          <a:prstGeom prst="rect">
            <a:avLst/>
          </a:prstGeom>
        </p:spPr>
        <p:txBody>
          <a:bodyPr wrap="square">
            <a:spAutoFit/>
          </a:bodyPr>
          <a:lstStyle/>
          <a:p>
            <a:pPr lvl="1"/>
            <a:r>
              <a:rPr lang="en-US" b="1" dirty="0"/>
              <a:t>Total acreage of TNC focal areas: 32,212,700</a:t>
            </a:r>
          </a:p>
          <a:p>
            <a:pPr lvl="1"/>
            <a:endParaRPr lang="en-US" b="1" dirty="0"/>
          </a:p>
        </p:txBody>
      </p:sp>
    </p:spTree>
    <p:extLst>
      <p:ext uri="{BB962C8B-B14F-4D97-AF65-F5344CB8AC3E}">
        <p14:creationId xmlns:p14="http://schemas.microsoft.com/office/powerpoint/2010/main" val="200504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BD59F-7B31-41D6-8DAD-8DA8CDF74575}"/>
              </a:ext>
            </a:extLst>
          </p:cNvPr>
          <p:cNvSpPr>
            <a:spLocks noGrp="1"/>
          </p:cNvSpPr>
          <p:nvPr>
            <p:ph type="title"/>
          </p:nvPr>
        </p:nvSpPr>
        <p:spPr>
          <a:xfrm>
            <a:off x="1946240" y="-610658"/>
            <a:ext cx="8534894" cy="1587062"/>
          </a:xfrm>
        </p:spPr>
        <p:txBody>
          <a:bodyPr>
            <a:normAutofit/>
          </a:bodyPr>
          <a:lstStyle/>
          <a:p>
            <a:r>
              <a:rPr lang="en-US" sz="4000" b="1" dirty="0"/>
              <a:t>TNC’s Resilient and Connected Network</a:t>
            </a:r>
          </a:p>
        </p:txBody>
      </p:sp>
      <p:sp>
        <p:nvSpPr>
          <p:cNvPr id="3" name="Text Placeholder 2">
            <a:extLst>
              <a:ext uri="{FF2B5EF4-FFF2-40B4-BE49-F238E27FC236}">
                <a16:creationId xmlns:a16="http://schemas.microsoft.com/office/drawing/2014/main" id="{3D3C77C9-989A-476A-AB9D-B5F3F899BD37}"/>
              </a:ext>
            </a:extLst>
          </p:cNvPr>
          <p:cNvSpPr>
            <a:spLocks noGrp="1"/>
          </p:cNvSpPr>
          <p:nvPr>
            <p:ph type="body" idx="1"/>
          </p:nvPr>
        </p:nvSpPr>
        <p:spPr>
          <a:xfrm>
            <a:off x="828675" y="976406"/>
            <a:ext cx="9430070" cy="3943141"/>
          </a:xfrm>
        </p:spPr>
        <p:txBody>
          <a:bodyPr>
            <a:normAutofit/>
          </a:bodyPr>
          <a:lstStyle/>
          <a:p>
            <a:pPr marL="342900" indent="-342900">
              <a:buFont typeface="Arial" panose="020B0604020202020204" pitchFamily="34" charset="0"/>
              <a:buChar char="•"/>
            </a:pPr>
            <a:r>
              <a:rPr lang="en-US" dirty="0">
                <a:solidFill>
                  <a:schemeClr val="tx1"/>
                </a:solidFill>
              </a:rPr>
              <a:t>Project headed by Mark Anderson</a:t>
            </a:r>
          </a:p>
          <a:p>
            <a:pPr marL="342900" indent="-342900">
              <a:buFont typeface="Arial" panose="020B0604020202020204" pitchFamily="34" charset="0"/>
              <a:buChar char="•"/>
            </a:pPr>
            <a:r>
              <a:rPr lang="en-US" b="1" dirty="0">
                <a:solidFill>
                  <a:schemeClr val="tx1"/>
                </a:solidFill>
              </a:rPr>
              <a:t>Resilient</a:t>
            </a:r>
            <a:r>
              <a:rPr lang="en-US" dirty="0">
                <a:solidFill>
                  <a:schemeClr val="tx1"/>
                </a:solidFill>
              </a:rPr>
              <a:t>: in a changing climate, those parts of the landscape with greater Landform Diversity and Local Connectedness will be more likely to retain greater species diversity </a:t>
            </a:r>
          </a:p>
          <a:p>
            <a:pPr marL="342900" indent="-342900">
              <a:buFont typeface="Arial" panose="020B0604020202020204" pitchFamily="34" charset="0"/>
              <a:buChar char="•"/>
            </a:pPr>
            <a:r>
              <a:rPr lang="en-US" dirty="0">
                <a:solidFill>
                  <a:schemeClr val="tx1"/>
                </a:solidFill>
              </a:rPr>
              <a:t>Landform Diversity within an ecoregion:</a:t>
            </a:r>
          </a:p>
          <a:p>
            <a:pPr marL="1257300" lvl="2" indent="-342900">
              <a:buFont typeface="Arial" panose="020B0604020202020204" pitchFamily="34" charset="0"/>
              <a:buChar char="•"/>
            </a:pPr>
            <a:r>
              <a:rPr lang="en-US" dirty="0">
                <a:solidFill>
                  <a:schemeClr val="tx1"/>
                </a:solidFill>
              </a:rPr>
              <a:t>Diversity of soils</a:t>
            </a:r>
          </a:p>
          <a:p>
            <a:pPr marL="1257300" lvl="2" indent="-342900">
              <a:buFont typeface="Arial" panose="020B0604020202020204" pitchFamily="34" charset="0"/>
              <a:buChar char="•"/>
            </a:pPr>
            <a:r>
              <a:rPr lang="en-US" dirty="0">
                <a:solidFill>
                  <a:schemeClr val="tx1"/>
                </a:solidFill>
              </a:rPr>
              <a:t>Topography</a:t>
            </a:r>
          </a:p>
          <a:p>
            <a:pPr marL="1257300" lvl="2" indent="-342900">
              <a:buFont typeface="Arial" panose="020B0604020202020204" pitchFamily="34" charset="0"/>
              <a:buChar char="•"/>
            </a:pPr>
            <a:r>
              <a:rPr lang="en-US" dirty="0">
                <a:solidFill>
                  <a:schemeClr val="tx1"/>
                </a:solidFill>
              </a:rPr>
              <a:t>Wetland density</a:t>
            </a:r>
          </a:p>
          <a:p>
            <a:pPr marL="800100" lvl="1" indent="-342900">
              <a:buFont typeface="Arial" panose="020B0604020202020204" pitchFamily="34" charset="0"/>
              <a:buChar char="•"/>
            </a:pPr>
            <a:r>
              <a:rPr lang="en-US" dirty="0">
                <a:solidFill>
                  <a:schemeClr val="tx1"/>
                </a:solidFill>
              </a:rPr>
              <a:t>Local Connectedness</a:t>
            </a:r>
          </a:p>
          <a:p>
            <a:pPr marL="1257300" lvl="2" indent="-342900">
              <a:buFont typeface="Arial" panose="020B0604020202020204" pitchFamily="34" charset="0"/>
              <a:buChar char="•"/>
            </a:pPr>
            <a:r>
              <a:rPr lang="en-US" dirty="0">
                <a:solidFill>
                  <a:schemeClr val="tx1"/>
                </a:solidFill>
              </a:rPr>
              <a:t>Larger areas of natural landcover</a:t>
            </a:r>
          </a:p>
          <a:p>
            <a:pPr marL="1257300" lvl="2"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a:p>
            <a:pPr marL="1257300" lvl="2"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D62AA5AE-667A-4768-828E-80F29C6FD0EC}"/>
              </a:ext>
            </a:extLst>
          </p:cNvPr>
          <p:cNvPicPr>
            <a:picLocks noChangeAspect="1"/>
          </p:cNvPicPr>
          <p:nvPr/>
        </p:nvPicPr>
        <p:blipFill>
          <a:blip r:embed="rId2"/>
          <a:stretch>
            <a:fillRect/>
          </a:stretch>
        </p:blipFill>
        <p:spPr>
          <a:xfrm>
            <a:off x="8650662" y="2399462"/>
            <a:ext cx="3216166" cy="4325189"/>
          </a:xfrm>
          <a:prstGeom prst="rect">
            <a:avLst/>
          </a:prstGeom>
        </p:spPr>
      </p:pic>
      <p:sp>
        <p:nvSpPr>
          <p:cNvPr id="5" name="TextBox 4">
            <a:extLst>
              <a:ext uri="{FF2B5EF4-FFF2-40B4-BE49-F238E27FC236}">
                <a16:creationId xmlns:a16="http://schemas.microsoft.com/office/drawing/2014/main" id="{5E51979F-112D-4AF2-A617-787CFBE30685}"/>
              </a:ext>
            </a:extLst>
          </p:cNvPr>
          <p:cNvSpPr txBox="1"/>
          <p:nvPr/>
        </p:nvSpPr>
        <p:spPr>
          <a:xfrm>
            <a:off x="828675" y="4494458"/>
            <a:ext cx="7505700" cy="2215991"/>
          </a:xfrm>
          <a:prstGeom prst="rect">
            <a:avLst/>
          </a:prstGeom>
          <a:noFill/>
        </p:spPr>
        <p:txBody>
          <a:bodyPr wrap="square" rtlCol="0">
            <a:spAutoFit/>
          </a:bodyPr>
          <a:lstStyle/>
          <a:p>
            <a:pPr marL="342900" indent="-342900">
              <a:buFont typeface="Arial" panose="020B0604020202020204" pitchFamily="34" charset="0"/>
              <a:buChar char="•"/>
            </a:pPr>
            <a:r>
              <a:rPr lang="en-US" sz="2400" b="1" dirty="0"/>
              <a:t>Connected</a:t>
            </a:r>
            <a:r>
              <a:rPr lang="en-US" sz="2400" dirty="0"/>
              <a:t>: permeability of the landscape to accommodate large scale species movement</a:t>
            </a:r>
          </a:p>
          <a:p>
            <a:pPr marL="800100" lvl="1" indent="-342900">
              <a:buFont typeface="Arial" panose="020B0604020202020204" pitchFamily="34" charset="0"/>
              <a:buChar char="•"/>
            </a:pPr>
            <a:r>
              <a:rPr lang="en-US" dirty="0"/>
              <a:t>Climate Flow Zones</a:t>
            </a:r>
          </a:p>
          <a:p>
            <a:pPr marL="800100" lvl="1" indent="-342900">
              <a:buFont typeface="Arial" panose="020B0604020202020204" pitchFamily="34" charset="0"/>
              <a:buChar char="•"/>
            </a:pPr>
            <a:r>
              <a:rPr lang="en-US" dirty="0"/>
              <a:t>Climate Corridors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hlinkClick r:id="rId3"/>
              </a:rPr>
              <a:t>Resilient and Connected Landscapes (conservationgateway.org)</a:t>
            </a:r>
            <a:endParaRPr lang="en-US" dirty="0"/>
          </a:p>
          <a:p>
            <a:endParaRPr lang="en-US" dirty="0"/>
          </a:p>
        </p:txBody>
      </p:sp>
    </p:spTree>
    <p:extLst>
      <p:ext uri="{BB962C8B-B14F-4D97-AF65-F5344CB8AC3E}">
        <p14:creationId xmlns:p14="http://schemas.microsoft.com/office/powerpoint/2010/main" val="278498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0921"/>
          <a:stretch/>
        </p:blipFill>
        <p:spPr>
          <a:xfrm>
            <a:off x="1375755" y="1"/>
            <a:ext cx="10640812" cy="6905759"/>
          </a:xfrm>
          <a:prstGeom prst="rect">
            <a:avLst/>
          </a:prstGeom>
        </p:spPr>
      </p:pic>
      <p:pic>
        <p:nvPicPr>
          <p:cNvPr id="4105"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87540" y="3884873"/>
            <a:ext cx="2304923" cy="152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72018" y="1720334"/>
            <a:ext cx="989566" cy="369332"/>
          </a:xfrm>
          <a:prstGeom prst="rect">
            <a:avLst/>
          </a:prstGeom>
          <a:noFill/>
        </p:spPr>
        <p:txBody>
          <a:bodyPr wrap="none" rtlCol="0">
            <a:spAutoFit/>
          </a:bodyPr>
          <a:lstStyle/>
          <a:p>
            <a:r>
              <a:rPr lang="en-US" dirty="0">
                <a:solidFill>
                  <a:schemeClr val="bg1"/>
                </a:solidFill>
              </a:rPr>
              <a:t>100 acre</a:t>
            </a:r>
          </a:p>
        </p:txBody>
      </p:sp>
      <p:pic>
        <p:nvPicPr>
          <p:cNvPr id="4109" name="Picture 1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520"/>
          <a:stretch/>
        </p:blipFill>
        <p:spPr bwMode="auto">
          <a:xfrm>
            <a:off x="7722142" y="1459954"/>
            <a:ext cx="2394076" cy="12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10737"/>
          <a:stretch/>
        </p:blipFill>
        <p:spPr bwMode="auto">
          <a:xfrm>
            <a:off x="9774713" y="2620188"/>
            <a:ext cx="2248924" cy="12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21344"/>
          <a:stretch/>
        </p:blipFill>
        <p:spPr bwMode="auto">
          <a:xfrm>
            <a:off x="7707888" y="2715256"/>
            <a:ext cx="2146608" cy="1307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57796" y="5255326"/>
            <a:ext cx="2585812" cy="160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a:blip r:embed="rId8" cstate="email">
            <a:extLst>
              <a:ext uri="{28A0092B-C50C-407E-A947-70E740481C1C}">
                <a14:useLocalDpi xmlns:a14="http://schemas.microsoft.com/office/drawing/2010/main" val="0"/>
              </a:ext>
            </a:extLst>
          </a:blip>
          <a:stretch>
            <a:fillRect/>
          </a:stretch>
        </p:blipFill>
        <p:spPr bwMode="auto">
          <a:xfrm>
            <a:off x="7762736" y="50161"/>
            <a:ext cx="2083552" cy="138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9" cstate="email">
            <a:extLst>
              <a:ext uri="{28A0092B-C50C-407E-A947-70E740481C1C}">
                <a14:useLocalDpi xmlns:a14="http://schemas.microsoft.com/office/drawing/2010/main" val="0"/>
              </a:ext>
            </a:extLst>
          </a:blip>
          <a:stretch>
            <a:fillRect/>
          </a:stretch>
        </p:blipFill>
        <p:spPr bwMode="auto">
          <a:xfrm>
            <a:off x="7680788" y="3964484"/>
            <a:ext cx="2010646" cy="131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2" descr="bigreedmaine_5_silliker9"/>
          <p:cNvPicPr>
            <a:picLocks noChangeAspect="1" noChangeArrowheads="1"/>
          </p:cNvPicPr>
          <p:nvPr/>
        </p:nvPicPr>
        <p:blipFill>
          <a:blip r:embed="rId10" cstate="print"/>
          <a:srcRect/>
          <a:stretch>
            <a:fillRect/>
          </a:stretch>
        </p:blipFill>
        <p:spPr bwMode="auto">
          <a:xfrm>
            <a:off x="9854497" y="1373284"/>
            <a:ext cx="2089357" cy="1362672"/>
          </a:xfrm>
          <a:prstGeom prst="rect">
            <a:avLst/>
          </a:prstGeom>
          <a:noFill/>
        </p:spPr>
      </p:pic>
      <p:pic>
        <p:nvPicPr>
          <p:cNvPr id="20" name="Picture 19"/>
          <p:cNvPicPr>
            <a:picLocks noChangeAspect="1"/>
          </p:cNvPicPr>
          <p:nvPr/>
        </p:nvPicPr>
        <p:blipFill rotWithShape="1">
          <a:blip r:embed="rId11"/>
          <a:srcRect r="62153" b="65495"/>
          <a:stretch/>
        </p:blipFill>
        <p:spPr>
          <a:xfrm>
            <a:off x="1671259" y="15174"/>
            <a:ext cx="1818771" cy="2209708"/>
          </a:xfrm>
          <a:prstGeom prst="rect">
            <a:avLst/>
          </a:prstGeom>
        </p:spPr>
      </p:pic>
      <p:sp>
        <p:nvSpPr>
          <p:cNvPr id="5" name="TextBox 4"/>
          <p:cNvSpPr txBox="1"/>
          <p:nvPr/>
        </p:nvSpPr>
        <p:spPr>
          <a:xfrm>
            <a:off x="1485901" y="-24464"/>
            <a:ext cx="2102361" cy="2492990"/>
          </a:xfrm>
          <a:prstGeom prst="rect">
            <a:avLst/>
          </a:prstGeom>
          <a:solidFill>
            <a:srgbClr val="355815"/>
          </a:solidFill>
        </p:spPr>
        <p:txBody>
          <a:bodyPr wrap="square" rtlCol="0">
            <a:spAutoFit/>
          </a:bodyPr>
          <a:lstStyle/>
          <a:p>
            <a:r>
              <a:rPr lang="en-US" sz="2400" b="1" dirty="0">
                <a:solidFill>
                  <a:schemeClr val="bg1"/>
                </a:solidFill>
              </a:rPr>
              <a:t>Landform Diversity</a:t>
            </a:r>
            <a:endParaRPr lang="en-US" dirty="0">
              <a:solidFill>
                <a:schemeClr val="bg1"/>
              </a:solidFill>
            </a:endParaRPr>
          </a:p>
          <a:p>
            <a:r>
              <a:rPr lang="en-US" dirty="0">
                <a:solidFill>
                  <a:schemeClr val="bg1"/>
                </a:solidFill>
              </a:rPr>
              <a:t>Sites with the most microclimates and connectedness relative to its geophysical setting</a:t>
            </a:r>
          </a:p>
          <a:p>
            <a:endParaRPr lang="en-US" dirty="0">
              <a:solidFill>
                <a:schemeClr val="bg1"/>
              </a:solidFill>
            </a:endParaRPr>
          </a:p>
        </p:txBody>
      </p:sp>
      <p:pic>
        <p:nvPicPr>
          <p:cNvPr id="4101" name="Picture 5"/>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858006" y="74608"/>
            <a:ext cx="2140523" cy="138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9738236" y="5268745"/>
            <a:ext cx="2235932" cy="162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130AD17F-67C6-429C-BFAA-034A39185F12}"/>
              </a:ext>
            </a:extLst>
          </p:cNvPr>
          <p:cNvCxnSpPr>
            <a:cxnSpLocks/>
          </p:cNvCxnSpPr>
          <p:nvPr/>
        </p:nvCxnSpPr>
        <p:spPr>
          <a:xfrm flipV="1">
            <a:off x="4511214" y="4176855"/>
            <a:ext cx="60787" cy="592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464E37A-E675-415D-908C-913A84E5FFAA}"/>
              </a:ext>
            </a:extLst>
          </p:cNvPr>
          <p:cNvSpPr txBox="1"/>
          <p:nvPr/>
        </p:nvSpPr>
        <p:spPr>
          <a:xfrm>
            <a:off x="4234024" y="4655130"/>
            <a:ext cx="865865" cy="646331"/>
          </a:xfrm>
          <a:prstGeom prst="rect">
            <a:avLst/>
          </a:prstGeom>
          <a:noFill/>
        </p:spPr>
        <p:txBody>
          <a:bodyPr wrap="square" rtlCol="0">
            <a:spAutoFit/>
          </a:bodyPr>
          <a:lstStyle/>
          <a:p>
            <a:r>
              <a:rPr lang="en-US" dirty="0"/>
              <a:t>Coarse sand</a:t>
            </a:r>
          </a:p>
        </p:txBody>
      </p:sp>
      <p:sp>
        <p:nvSpPr>
          <p:cNvPr id="26" name="TextBox 25">
            <a:extLst>
              <a:ext uri="{FF2B5EF4-FFF2-40B4-BE49-F238E27FC236}">
                <a16:creationId xmlns:a16="http://schemas.microsoft.com/office/drawing/2014/main" id="{B022EB01-8593-48C9-A663-C5A1D074FD9F}"/>
              </a:ext>
            </a:extLst>
          </p:cNvPr>
          <p:cNvSpPr txBox="1"/>
          <p:nvPr/>
        </p:nvSpPr>
        <p:spPr>
          <a:xfrm>
            <a:off x="2747660" y="4622415"/>
            <a:ext cx="1207795" cy="646331"/>
          </a:xfrm>
          <a:prstGeom prst="rect">
            <a:avLst/>
          </a:prstGeom>
          <a:noFill/>
        </p:spPr>
        <p:txBody>
          <a:bodyPr wrap="square" rtlCol="0">
            <a:spAutoFit/>
          </a:bodyPr>
          <a:lstStyle/>
          <a:p>
            <a:r>
              <a:rPr lang="en-US" dirty="0"/>
              <a:t>Sand over Limestone</a:t>
            </a:r>
          </a:p>
        </p:txBody>
      </p:sp>
      <p:cxnSp>
        <p:nvCxnSpPr>
          <p:cNvPr id="27" name="Straight Arrow Connector 26">
            <a:extLst>
              <a:ext uri="{FF2B5EF4-FFF2-40B4-BE49-F238E27FC236}">
                <a16:creationId xmlns:a16="http://schemas.microsoft.com/office/drawing/2014/main" id="{50D7A529-ACD8-4604-A8CA-7A4E2266849C}"/>
              </a:ext>
            </a:extLst>
          </p:cNvPr>
          <p:cNvCxnSpPr>
            <a:cxnSpLocks/>
          </p:cNvCxnSpPr>
          <p:nvPr/>
        </p:nvCxnSpPr>
        <p:spPr>
          <a:xfrm flipV="1">
            <a:off x="3657601" y="3904722"/>
            <a:ext cx="328247" cy="819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484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27157" y="6629400"/>
            <a:ext cx="17526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86800" y="6591300"/>
            <a:ext cx="17526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51915" y="6516470"/>
            <a:ext cx="4572000" cy="646331"/>
          </a:xfrm>
          <a:prstGeom prst="rect">
            <a:avLst/>
          </a:prstGeom>
          <a:solidFill>
            <a:schemeClr val="bg1"/>
          </a:solidFill>
        </p:spPr>
        <p:txBody>
          <a:bodyPr>
            <a:spAutoFit/>
          </a:bodyPr>
          <a:lstStyle/>
          <a:p>
            <a:r>
              <a:rPr lang="en-US" sz="1200" dirty="0"/>
              <a:t>Dataset</a:t>
            </a:r>
            <a:r>
              <a:rPr lang="en-US" sz="1200" b="1" dirty="0"/>
              <a:t>: National Biomass and Carbon Dataset for the year 2000</a:t>
            </a:r>
            <a:r>
              <a:rPr lang="en-US" sz="1200" dirty="0"/>
              <a:t>” (</a:t>
            </a:r>
            <a:r>
              <a:rPr lang="en-US" sz="1200" dirty="0" err="1"/>
              <a:t>Kellnsdorfer</a:t>
            </a:r>
            <a:r>
              <a:rPr lang="en-US" sz="1200" dirty="0"/>
              <a:t> 2012) and Forest Biomass (NBCD2000).  </a:t>
            </a:r>
          </a:p>
          <a:p>
            <a:endParaRPr lang="en-US" sz="1200" dirty="0"/>
          </a:p>
        </p:txBody>
      </p:sp>
      <p:sp>
        <p:nvSpPr>
          <p:cNvPr id="14" name="Rectangle 13"/>
          <p:cNvSpPr/>
          <p:nvPr/>
        </p:nvSpPr>
        <p:spPr>
          <a:xfrm>
            <a:off x="6182564" y="6657202"/>
            <a:ext cx="4572000" cy="276999"/>
          </a:xfrm>
          <a:prstGeom prst="rect">
            <a:avLst/>
          </a:prstGeom>
          <a:solidFill>
            <a:schemeClr val="bg1"/>
          </a:solidFill>
        </p:spPr>
        <p:txBody>
          <a:bodyPr>
            <a:spAutoFit/>
          </a:bodyPr>
          <a:lstStyle/>
          <a:p>
            <a:r>
              <a:rPr lang="en-US" sz="1200" dirty="0"/>
              <a:t>Dataset</a:t>
            </a:r>
            <a:r>
              <a:rPr lang="en-US" sz="1200" b="1" dirty="0"/>
              <a:t>: Forests to Faucets (USFW 2012</a:t>
            </a:r>
            <a:r>
              <a:rPr lang="en-US" sz="1200" dirty="0"/>
              <a:t>)</a:t>
            </a:r>
          </a:p>
        </p:txBody>
      </p:sp>
      <p:pic>
        <p:nvPicPr>
          <p:cNvPr id="15" name="Picture 14"/>
          <p:cNvPicPr/>
          <p:nvPr/>
        </p:nvPicPr>
        <p:blipFill rotWithShape="1">
          <a:blip r:embed="rId3" cstate="email">
            <a:extLst>
              <a:ext uri="{28A0092B-C50C-407E-A947-70E740481C1C}">
                <a14:useLocalDpi xmlns:a14="http://schemas.microsoft.com/office/drawing/2010/main" val="0"/>
              </a:ext>
            </a:extLst>
          </a:blip>
          <a:srcRect l="2214" t="6244" r="1653" b="6037"/>
          <a:stretch/>
        </p:blipFill>
        <p:spPr bwMode="auto">
          <a:xfrm>
            <a:off x="1229360" y="363105"/>
            <a:ext cx="10109200" cy="667777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 y="0"/>
            <a:ext cx="12192000" cy="756805"/>
          </a:xfrm>
          <a:solidFill>
            <a:srgbClr val="006600"/>
          </a:solidFill>
        </p:spPr>
        <p:txBody>
          <a:bodyPr>
            <a:noAutofit/>
          </a:bodyPr>
          <a:lstStyle/>
          <a:p>
            <a:pPr algn="ctr">
              <a:lnSpc>
                <a:spcPct val="100000"/>
              </a:lnSpc>
            </a:pPr>
            <a:r>
              <a:rPr lang="en-US" sz="2800" b="1" dirty="0">
                <a:solidFill>
                  <a:schemeClr val="bg1"/>
                </a:solidFill>
                <a:latin typeface="Whitney Office" pitchFamily="2" charset="0"/>
              </a:rPr>
              <a:t>  Resilient and Connected Network by Longleaf Historic Range</a:t>
            </a:r>
            <a:endParaRPr lang="en-US" sz="1800" b="1" dirty="0">
              <a:solidFill>
                <a:schemeClr val="bg1"/>
              </a:solidFill>
              <a:latin typeface="Whitney Office" pitchFamily="2" charset="0"/>
            </a:endParaRPr>
          </a:p>
        </p:txBody>
      </p:sp>
      <p:grpSp>
        <p:nvGrpSpPr>
          <p:cNvPr id="21" name="Group 20">
            <a:extLst>
              <a:ext uri="{FF2B5EF4-FFF2-40B4-BE49-F238E27FC236}">
                <a16:creationId xmlns:a16="http://schemas.microsoft.com/office/drawing/2014/main" id="{4081CF83-A0EF-4A2F-A451-1F5F384A512F}"/>
              </a:ext>
            </a:extLst>
          </p:cNvPr>
          <p:cNvGrpSpPr/>
          <p:nvPr/>
        </p:nvGrpSpPr>
        <p:grpSpPr>
          <a:xfrm>
            <a:off x="1551915" y="1166399"/>
            <a:ext cx="4501917" cy="1115519"/>
            <a:chOff x="661959" y="1263422"/>
            <a:chExt cx="4501917" cy="1115519"/>
          </a:xfrm>
        </p:grpSpPr>
        <p:pic>
          <p:nvPicPr>
            <p:cNvPr id="4" name="Picture 3"/>
            <p:cNvPicPr>
              <a:picLocks noChangeAspect="1"/>
            </p:cNvPicPr>
            <p:nvPr/>
          </p:nvPicPr>
          <p:blipFill>
            <a:blip r:embed="rId4"/>
            <a:stretch>
              <a:fillRect/>
            </a:stretch>
          </p:blipFill>
          <p:spPr>
            <a:xfrm>
              <a:off x="2908870" y="1265990"/>
              <a:ext cx="789483" cy="1048434"/>
            </a:xfrm>
            <a:prstGeom prst="rect">
              <a:avLst/>
            </a:prstGeom>
          </p:spPr>
        </p:pic>
        <p:sp>
          <p:nvSpPr>
            <p:cNvPr id="5" name="TextBox 4"/>
            <p:cNvSpPr txBox="1"/>
            <p:nvPr/>
          </p:nvSpPr>
          <p:spPr>
            <a:xfrm>
              <a:off x="3006436" y="1963559"/>
              <a:ext cx="583814" cy="369332"/>
            </a:xfrm>
            <a:prstGeom prst="rect">
              <a:avLst/>
            </a:prstGeom>
            <a:noFill/>
          </p:spPr>
          <p:txBody>
            <a:bodyPr wrap="none" rtlCol="0">
              <a:spAutoFit/>
            </a:bodyPr>
            <a:lstStyle/>
            <a:p>
              <a:r>
                <a:rPr lang="en-US" dirty="0">
                  <a:solidFill>
                    <a:schemeClr val="bg1"/>
                  </a:solidFill>
                </a:rPr>
                <a:t>51%</a:t>
              </a:r>
            </a:p>
          </p:txBody>
        </p:sp>
        <p:pic>
          <p:nvPicPr>
            <p:cNvPr id="10" name="Picture 9"/>
            <p:cNvPicPr>
              <a:picLocks noChangeAspect="1"/>
            </p:cNvPicPr>
            <p:nvPr/>
          </p:nvPicPr>
          <p:blipFill>
            <a:blip r:embed="rId5"/>
            <a:stretch>
              <a:fillRect/>
            </a:stretch>
          </p:blipFill>
          <p:spPr>
            <a:xfrm>
              <a:off x="661959" y="1266975"/>
              <a:ext cx="758394" cy="1047449"/>
            </a:xfrm>
            <a:prstGeom prst="rect">
              <a:avLst/>
            </a:prstGeom>
          </p:spPr>
        </p:pic>
        <p:sp>
          <p:nvSpPr>
            <p:cNvPr id="16" name="TextBox 15"/>
            <p:cNvSpPr txBox="1"/>
            <p:nvPr/>
          </p:nvSpPr>
          <p:spPr>
            <a:xfrm>
              <a:off x="774109" y="1960783"/>
              <a:ext cx="598456" cy="369332"/>
            </a:xfrm>
            <a:prstGeom prst="rect">
              <a:avLst/>
            </a:prstGeom>
            <a:noFill/>
          </p:spPr>
          <p:txBody>
            <a:bodyPr wrap="square" rtlCol="0">
              <a:spAutoFit/>
            </a:bodyPr>
            <a:lstStyle/>
            <a:p>
              <a:r>
                <a:rPr lang="en-US" dirty="0">
                  <a:solidFill>
                    <a:schemeClr val="bg1"/>
                  </a:solidFill>
                </a:rPr>
                <a:t>85%</a:t>
              </a:r>
            </a:p>
          </p:txBody>
        </p:sp>
        <p:pic>
          <p:nvPicPr>
            <p:cNvPr id="12" name="Picture 11"/>
            <p:cNvPicPr>
              <a:picLocks noChangeAspect="1"/>
            </p:cNvPicPr>
            <p:nvPr/>
          </p:nvPicPr>
          <p:blipFill>
            <a:blip r:embed="rId6"/>
            <a:stretch>
              <a:fillRect/>
            </a:stretch>
          </p:blipFill>
          <p:spPr>
            <a:xfrm>
              <a:off x="1712798" y="1266975"/>
              <a:ext cx="741936" cy="1075807"/>
            </a:xfrm>
            <a:prstGeom prst="rect">
              <a:avLst/>
            </a:prstGeom>
          </p:spPr>
        </p:pic>
        <p:sp>
          <p:nvSpPr>
            <p:cNvPr id="17" name="TextBox 16"/>
            <p:cNvSpPr txBox="1"/>
            <p:nvPr/>
          </p:nvSpPr>
          <p:spPr>
            <a:xfrm>
              <a:off x="1720576" y="2009609"/>
              <a:ext cx="583814" cy="369332"/>
            </a:xfrm>
            <a:prstGeom prst="rect">
              <a:avLst/>
            </a:prstGeom>
            <a:noFill/>
          </p:spPr>
          <p:txBody>
            <a:bodyPr wrap="none" rtlCol="0">
              <a:spAutoFit/>
            </a:bodyPr>
            <a:lstStyle/>
            <a:p>
              <a:r>
                <a:rPr lang="en-US" dirty="0">
                  <a:solidFill>
                    <a:schemeClr val="bg1"/>
                  </a:solidFill>
                </a:rPr>
                <a:t>78%</a:t>
              </a:r>
            </a:p>
          </p:txBody>
        </p:sp>
        <p:pic>
          <p:nvPicPr>
            <p:cNvPr id="13" name="Picture 12"/>
            <p:cNvPicPr>
              <a:picLocks noChangeAspect="1"/>
            </p:cNvPicPr>
            <p:nvPr/>
          </p:nvPicPr>
          <p:blipFill>
            <a:blip r:embed="rId7"/>
            <a:stretch>
              <a:fillRect/>
            </a:stretch>
          </p:blipFill>
          <p:spPr>
            <a:xfrm>
              <a:off x="3924173" y="1263422"/>
              <a:ext cx="1239703" cy="1029686"/>
            </a:xfrm>
            <a:prstGeom prst="rect">
              <a:avLst/>
            </a:prstGeom>
          </p:spPr>
        </p:pic>
        <p:sp>
          <p:nvSpPr>
            <p:cNvPr id="19" name="TextBox 18"/>
            <p:cNvSpPr txBox="1"/>
            <p:nvPr/>
          </p:nvSpPr>
          <p:spPr>
            <a:xfrm>
              <a:off x="4300938" y="1945092"/>
              <a:ext cx="583814" cy="369332"/>
            </a:xfrm>
            <a:prstGeom prst="rect">
              <a:avLst/>
            </a:prstGeom>
            <a:noFill/>
          </p:spPr>
          <p:txBody>
            <a:bodyPr wrap="none" rtlCol="0">
              <a:spAutoFit/>
            </a:bodyPr>
            <a:lstStyle/>
            <a:p>
              <a:r>
                <a:rPr lang="en-US" dirty="0">
                  <a:solidFill>
                    <a:schemeClr val="bg1"/>
                  </a:solidFill>
                </a:rPr>
                <a:t>28%</a:t>
              </a:r>
            </a:p>
          </p:txBody>
        </p:sp>
      </p:grpSp>
      <p:sp>
        <p:nvSpPr>
          <p:cNvPr id="22" name="TextBox 21">
            <a:extLst>
              <a:ext uri="{FF2B5EF4-FFF2-40B4-BE49-F238E27FC236}">
                <a16:creationId xmlns:a16="http://schemas.microsoft.com/office/drawing/2014/main" id="{E3A7A96E-AE27-45D3-86BE-B4680EB376AF}"/>
              </a:ext>
            </a:extLst>
          </p:cNvPr>
          <p:cNvSpPr txBox="1"/>
          <p:nvPr/>
        </p:nvSpPr>
        <p:spPr>
          <a:xfrm>
            <a:off x="1551915" y="776936"/>
            <a:ext cx="3907480" cy="369332"/>
          </a:xfrm>
          <a:prstGeom prst="rect">
            <a:avLst/>
          </a:prstGeom>
          <a:noFill/>
        </p:spPr>
        <p:txBody>
          <a:bodyPr wrap="none" rtlCol="0">
            <a:spAutoFit/>
          </a:bodyPr>
          <a:lstStyle/>
          <a:p>
            <a:r>
              <a:rPr lang="en-US" dirty="0"/>
              <a:t>Species Capture (in the network 23%) </a:t>
            </a:r>
          </a:p>
        </p:txBody>
      </p:sp>
      <p:pic>
        <p:nvPicPr>
          <p:cNvPr id="18" name="Picture 17" descr="A picture containing tree, outdoor, grass, plant&#10;&#10;Description automatically generated">
            <a:extLst>
              <a:ext uri="{FF2B5EF4-FFF2-40B4-BE49-F238E27FC236}">
                <a16:creationId xmlns:a16="http://schemas.microsoft.com/office/drawing/2014/main" id="{9835E5D2-4B17-46C6-B90E-275D2861A5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3792" y="2347042"/>
            <a:ext cx="2277923" cy="1708442"/>
          </a:xfrm>
          <a:prstGeom prst="rect">
            <a:avLst/>
          </a:prstGeom>
        </p:spPr>
      </p:pic>
      <p:pic>
        <p:nvPicPr>
          <p:cNvPr id="23" name="Picture 22" descr="A picture containing grass, outdoor, tree, person&#10;&#10;Description automatically generated">
            <a:extLst>
              <a:ext uri="{FF2B5EF4-FFF2-40B4-BE49-F238E27FC236}">
                <a16:creationId xmlns:a16="http://schemas.microsoft.com/office/drawing/2014/main" id="{8FE31686-C345-4BD6-88D7-8E2927A003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1915" y="4628604"/>
            <a:ext cx="1586323" cy="2115096"/>
          </a:xfrm>
          <a:prstGeom prst="rect">
            <a:avLst/>
          </a:prstGeom>
        </p:spPr>
      </p:pic>
    </p:spTree>
    <p:extLst>
      <p:ext uri="{BB962C8B-B14F-4D97-AF65-F5344CB8AC3E}">
        <p14:creationId xmlns:p14="http://schemas.microsoft.com/office/powerpoint/2010/main" val="351113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7649-AE72-484A-B4F9-CBAE65525A69}"/>
              </a:ext>
            </a:extLst>
          </p:cNvPr>
          <p:cNvSpPr>
            <a:spLocks noGrp="1"/>
          </p:cNvSpPr>
          <p:nvPr>
            <p:ph type="title"/>
          </p:nvPr>
        </p:nvSpPr>
        <p:spPr>
          <a:xfrm>
            <a:off x="0" y="0"/>
            <a:ext cx="7538720" cy="1280160"/>
          </a:xfrm>
        </p:spPr>
        <p:txBody>
          <a:bodyPr lIns="274320">
            <a:noAutofit/>
          </a:bodyPr>
          <a:lstStyle/>
          <a:p>
            <a:r>
              <a:rPr lang="en-US" sz="4000" b="1" dirty="0">
                <a:latin typeface="Whitney Office" pitchFamily="2" charset="0"/>
              </a:rPr>
              <a:t>Data Layers/Inputs</a:t>
            </a:r>
            <a:endParaRPr lang="en-US" sz="4000" b="1" dirty="0">
              <a:latin typeface="Whitney Office" pitchFamily="2" charset="0"/>
              <a:cs typeface="Calibri Light"/>
            </a:endParaRPr>
          </a:p>
        </p:txBody>
      </p:sp>
      <p:sp>
        <p:nvSpPr>
          <p:cNvPr id="3" name="Content Placeholder 2">
            <a:extLst>
              <a:ext uri="{FF2B5EF4-FFF2-40B4-BE49-F238E27FC236}">
                <a16:creationId xmlns:a16="http://schemas.microsoft.com/office/drawing/2014/main" id="{1FA6080C-BDF0-452B-802C-1A5C0AE07A9B}"/>
              </a:ext>
            </a:extLst>
          </p:cNvPr>
          <p:cNvSpPr>
            <a:spLocks noGrp="1"/>
          </p:cNvSpPr>
          <p:nvPr>
            <p:ph idx="1"/>
          </p:nvPr>
        </p:nvSpPr>
        <p:spPr>
          <a:xfrm>
            <a:off x="268941" y="1935232"/>
            <a:ext cx="7074834" cy="3671016"/>
          </a:xfrm>
        </p:spPr>
        <p:txBody>
          <a:bodyPr vert="horz" lIns="91440" tIns="45720" rIns="91440" bIns="45720" rtlCol="0" anchor="t">
            <a:noAutofit/>
          </a:bodyPr>
          <a:lstStyle/>
          <a:p>
            <a:pPr marL="457200" indent="-457200">
              <a:buAutoNum type="arabicPeriod"/>
            </a:pPr>
            <a:r>
              <a:rPr lang="en-US" sz="2400" dirty="0"/>
              <a:t>Longleaf Priority Areas </a:t>
            </a:r>
            <a:endParaRPr lang="en-US" sz="2000" dirty="0">
              <a:cs typeface="Calibri" panose="020F0502020204030204"/>
            </a:endParaRPr>
          </a:p>
          <a:p>
            <a:pPr marL="457200" indent="-457200">
              <a:buAutoNum type="arabicPeriod"/>
            </a:pPr>
            <a:r>
              <a:rPr lang="en-US" sz="2400" dirty="0"/>
              <a:t>Valuing Industrial Forest in Terrestrial Resilience</a:t>
            </a:r>
            <a:endParaRPr lang="en-US" sz="2400" dirty="0">
              <a:cs typeface="Calibri" panose="020F0502020204030204"/>
            </a:endParaRPr>
          </a:p>
          <a:p>
            <a:pPr marL="457200" indent="-457200">
              <a:buAutoNum type="arabicPeriod"/>
            </a:pPr>
            <a:r>
              <a:rPr lang="en-US" sz="2400" dirty="0">
                <a:ea typeface="+mn-lt"/>
                <a:cs typeface="+mn-lt"/>
              </a:rPr>
              <a:t>Climate Corridors/Flow Zones from RCN</a:t>
            </a:r>
          </a:p>
          <a:p>
            <a:pPr marL="457200" indent="-457200">
              <a:buAutoNum type="arabicPeriod"/>
            </a:pPr>
            <a:r>
              <a:rPr lang="en-US" sz="2400" dirty="0">
                <a:ea typeface="+mn-lt"/>
                <a:cs typeface="+mn-lt"/>
              </a:rPr>
              <a:t>Intactness: Natural Land Cover Blocks</a:t>
            </a:r>
          </a:p>
          <a:p>
            <a:pPr marL="457200" indent="-457200">
              <a:buAutoNum type="arabicPeriod"/>
            </a:pPr>
            <a:endParaRPr lang="en-US" sz="2400" dirty="0"/>
          </a:p>
          <a:p>
            <a:pPr marL="0" indent="0">
              <a:buNone/>
            </a:pPr>
            <a:r>
              <a:rPr lang="en-US" sz="2400" dirty="0"/>
              <a:t>Layers weighted &amp; combined = Longleaf Asset Map</a:t>
            </a:r>
            <a:endParaRPr lang="en-US" sz="2400" dirty="0">
              <a:cs typeface="Calibri"/>
            </a:endParaRPr>
          </a:p>
          <a:p>
            <a:pPr marL="0" indent="0">
              <a:buNone/>
            </a:pPr>
            <a:endParaRPr lang="en-US" sz="2400" dirty="0">
              <a:cs typeface="Calibri"/>
            </a:endParaRPr>
          </a:p>
          <a:p>
            <a:pPr>
              <a:buNone/>
            </a:pPr>
            <a:endParaRPr lang="en-US" sz="2400" i="1" dirty="0">
              <a:cs typeface="Calibri"/>
            </a:endParaRPr>
          </a:p>
          <a:p>
            <a:pPr marL="0" indent="0">
              <a:buNone/>
            </a:pPr>
            <a:endParaRPr lang="en-US" sz="2400" dirty="0">
              <a:cs typeface="Calibri"/>
            </a:endParaRPr>
          </a:p>
          <a:p>
            <a:pPr marL="0" indent="0">
              <a:buNone/>
            </a:pPr>
            <a:endParaRPr lang="en-US" sz="2400" dirty="0">
              <a:cs typeface="Calibri"/>
            </a:endParaRPr>
          </a:p>
          <a:p>
            <a:pPr marL="0" indent="0">
              <a:buNone/>
            </a:pPr>
            <a:endParaRPr lang="en-US" sz="2400" dirty="0">
              <a:cs typeface="Calibri"/>
            </a:endParaRPr>
          </a:p>
          <a:p>
            <a:pPr marL="0" indent="0">
              <a:buNone/>
            </a:pPr>
            <a:endParaRPr lang="en-US" sz="2400" dirty="0">
              <a:cs typeface="Calibri"/>
            </a:endParaRPr>
          </a:p>
        </p:txBody>
      </p:sp>
      <p:pic>
        <p:nvPicPr>
          <p:cNvPr id="5" name="Picture 4">
            <a:extLst>
              <a:ext uri="{FF2B5EF4-FFF2-40B4-BE49-F238E27FC236}">
                <a16:creationId xmlns:a16="http://schemas.microsoft.com/office/drawing/2014/main" id="{26786BE2-4D24-4691-9079-B3F541EFC20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249" r="28970"/>
          <a:stretch/>
        </p:blipFill>
        <p:spPr>
          <a:xfrm>
            <a:off x="7457137" y="11"/>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50767BC8-A026-4428-A4EC-BE6BC413386E}"/>
              </a:ext>
            </a:extLst>
          </p:cNvPr>
          <p:cNvSpPr txBox="1"/>
          <p:nvPr/>
        </p:nvSpPr>
        <p:spPr>
          <a:xfrm>
            <a:off x="9969954" y="6260647"/>
            <a:ext cx="2525485" cy="461665"/>
          </a:xfrm>
          <a:prstGeom prst="rect">
            <a:avLst/>
          </a:prstGeom>
          <a:noFill/>
        </p:spPr>
        <p:txBody>
          <a:bodyPr wrap="square" rtlCol="0">
            <a:spAutoFit/>
          </a:bodyPr>
          <a:lstStyle/>
          <a:p>
            <a:r>
              <a:rPr lang="en-US" sz="1200" dirty="0" err="1">
                <a:solidFill>
                  <a:schemeClr val="bg1"/>
                </a:solidFill>
              </a:rPr>
              <a:t>Meadowbeauty</a:t>
            </a:r>
            <a:r>
              <a:rPr lang="en-US" sz="1200" dirty="0">
                <a:solidFill>
                  <a:schemeClr val="bg1"/>
                </a:solidFill>
              </a:rPr>
              <a:t> on Sandhills</a:t>
            </a:r>
          </a:p>
          <a:p>
            <a:r>
              <a:rPr lang="en-US" sz="1200" dirty="0">
                <a:solidFill>
                  <a:schemeClr val="bg1"/>
                </a:solidFill>
              </a:rPr>
              <a:t> Game Land, NC- Jeff Marcus</a:t>
            </a:r>
          </a:p>
        </p:txBody>
      </p:sp>
    </p:spTree>
    <p:extLst>
      <p:ext uri="{BB962C8B-B14F-4D97-AF65-F5344CB8AC3E}">
        <p14:creationId xmlns:p14="http://schemas.microsoft.com/office/powerpoint/2010/main" val="3079071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152400"/>
            <a:ext cx="5638800" cy="1143000"/>
          </a:xfrm>
        </p:spPr>
        <p:txBody>
          <a:bodyPr/>
          <a:lstStyle/>
          <a:p>
            <a:r>
              <a:rPr lang="en-US" sz="3200" dirty="0"/>
              <a:t>Current Local Implementation</a:t>
            </a:r>
            <a:br>
              <a:rPr lang="en-US" sz="3200" dirty="0"/>
            </a:br>
            <a:r>
              <a:rPr lang="en-US" sz="3200" dirty="0"/>
              <a:t> Teams</a:t>
            </a:r>
          </a:p>
        </p:txBody>
      </p:sp>
      <p:pic>
        <p:nvPicPr>
          <p:cNvPr id="10" name="Content Placeholder 9" descr="A picture containing text, clipart&#10;&#10;Description automatically generated">
            <a:extLst>
              <a:ext uri="{FF2B5EF4-FFF2-40B4-BE49-F238E27FC236}">
                <a16:creationId xmlns:a16="http://schemas.microsoft.com/office/drawing/2014/main" id="{55828913-E24F-40CC-B7A8-B0432B91DA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0612" y="4737957"/>
            <a:ext cx="4050792" cy="1170432"/>
          </a:xfrm>
        </p:spPr>
      </p:pic>
      <p:sp>
        <p:nvSpPr>
          <p:cNvPr id="5" name="Footer Placeholder 4">
            <a:extLst>
              <a:ext uri="{FF2B5EF4-FFF2-40B4-BE49-F238E27FC236}">
                <a16:creationId xmlns:a16="http://schemas.microsoft.com/office/drawing/2014/main" id="{9EAF7D6C-80BF-4423-A4D4-1E6C775CB989}"/>
              </a:ext>
            </a:extLst>
          </p:cNvPr>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31CDF3D3-634C-40B9-8DB9-61D0B67B862D}"/>
              </a:ext>
            </a:extLst>
          </p:cNvPr>
          <p:cNvSpPr txBox="1"/>
          <p:nvPr/>
        </p:nvSpPr>
        <p:spPr>
          <a:xfrm>
            <a:off x="2097741" y="152400"/>
            <a:ext cx="7444292" cy="584775"/>
          </a:xfrm>
          <a:prstGeom prst="rect">
            <a:avLst/>
          </a:prstGeom>
          <a:solidFill>
            <a:schemeClr val="bg1"/>
          </a:solidFill>
        </p:spPr>
        <p:txBody>
          <a:bodyPr wrap="square" rtlCol="0">
            <a:spAutoFit/>
          </a:bodyPr>
          <a:lstStyle/>
          <a:p>
            <a:pPr algn="ctr"/>
            <a:r>
              <a:rPr lang="en-US" sz="3200" dirty="0"/>
              <a:t>America’s Longleaf Restoration Initiative</a:t>
            </a:r>
          </a:p>
        </p:txBody>
      </p:sp>
      <p:pic>
        <p:nvPicPr>
          <p:cNvPr id="9" name="Picture 8" descr="Map&#10;&#10;Description automatically generated">
            <a:extLst>
              <a:ext uri="{FF2B5EF4-FFF2-40B4-BE49-F238E27FC236}">
                <a16:creationId xmlns:a16="http://schemas.microsoft.com/office/drawing/2014/main" id="{CC57551C-EBD3-45E5-9BCC-AF42AE83C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69993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350" y="0"/>
            <a:ext cx="8875059" cy="6858000"/>
          </a:xfrm>
          <a:prstGeom prst="rect">
            <a:avLst/>
          </a:prstGeom>
        </p:spPr>
      </p:pic>
      <p:sp>
        <p:nvSpPr>
          <p:cNvPr id="4" name="TextBox 3"/>
          <p:cNvSpPr txBox="1"/>
          <p:nvPr/>
        </p:nvSpPr>
        <p:spPr>
          <a:xfrm>
            <a:off x="1724025" y="6019801"/>
            <a:ext cx="6096000" cy="461665"/>
          </a:xfrm>
          <a:prstGeom prst="rect">
            <a:avLst/>
          </a:prstGeom>
          <a:noFill/>
        </p:spPr>
        <p:txBody>
          <a:bodyPr wrap="square" rtlCol="0">
            <a:spAutoFit/>
          </a:bodyPr>
          <a:lstStyle/>
          <a:p>
            <a:pPr algn="ctr"/>
            <a:r>
              <a:rPr lang="en-US" sz="2400" b="1" dirty="0"/>
              <a:t>Longleaf Priority Areas</a:t>
            </a:r>
          </a:p>
        </p:txBody>
      </p:sp>
    </p:spTree>
    <p:extLst>
      <p:ext uri="{BB962C8B-B14F-4D97-AF65-F5344CB8AC3E}">
        <p14:creationId xmlns:p14="http://schemas.microsoft.com/office/powerpoint/2010/main" val="122887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350" y="0"/>
            <a:ext cx="8875059" cy="6858000"/>
          </a:xfrm>
          <a:prstGeom prst="rect">
            <a:avLst/>
          </a:prstGeom>
        </p:spPr>
      </p:pic>
      <p:sp>
        <p:nvSpPr>
          <p:cNvPr id="3" name="TextBox 2">
            <a:extLst>
              <a:ext uri="{FF2B5EF4-FFF2-40B4-BE49-F238E27FC236}">
                <a16:creationId xmlns:a16="http://schemas.microsoft.com/office/drawing/2014/main" id="{5690A99E-B226-4227-B289-9E5AC6C926EF}"/>
              </a:ext>
            </a:extLst>
          </p:cNvPr>
          <p:cNvSpPr txBox="1"/>
          <p:nvPr/>
        </p:nvSpPr>
        <p:spPr>
          <a:xfrm>
            <a:off x="1724025" y="6019801"/>
            <a:ext cx="6096000" cy="461665"/>
          </a:xfrm>
          <a:prstGeom prst="rect">
            <a:avLst/>
          </a:prstGeom>
          <a:noFill/>
        </p:spPr>
        <p:txBody>
          <a:bodyPr wrap="square" lIns="91440" tIns="45720" rIns="91440" bIns="45720" rtlCol="0" anchor="t">
            <a:spAutoFit/>
          </a:bodyPr>
          <a:lstStyle/>
          <a:p>
            <a:pPr algn="ctr"/>
            <a:r>
              <a:rPr lang="en-US" sz="2400" b="1" dirty="0"/>
              <a:t>Industrial Forest Lands</a:t>
            </a:r>
            <a:endParaRPr lang="en-US" dirty="0"/>
          </a:p>
        </p:txBody>
      </p:sp>
    </p:spTree>
    <p:extLst>
      <p:ext uri="{BB962C8B-B14F-4D97-AF65-F5344CB8AC3E}">
        <p14:creationId xmlns:p14="http://schemas.microsoft.com/office/powerpoint/2010/main" val="421211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350" y="0"/>
            <a:ext cx="8875059" cy="6858000"/>
          </a:xfrm>
          <a:prstGeom prst="rect">
            <a:avLst/>
          </a:prstGeom>
        </p:spPr>
      </p:pic>
      <p:sp>
        <p:nvSpPr>
          <p:cNvPr id="3" name="TextBox 2">
            <a:extLst>
              <a:ext uri="{FF2B5EF4-FFF2-40B4-BE49-F238E27FC236}">
                <a16:creationId xmlns:a16="http://schemas.microsoft.com/office/drawing/2014/main" id="{7E521CD3-2E37-4C63-966E-FDBB89E16515}"/>
              </a:ext>
            </a:extLst>
          </p:cNvPr>
          <p:cNvSpPr txBox="1"/>
          <p:nvPr/>
        </p:nvSpPr>
        <p:spPr>
          <a:xfrm>
            <a:off x="1724025" y="6019801"/>
            <a:ext cx="6096000" cy="461665"/>
          </a:xfrm>
          <a:prstGeom prst="rect">
            <a:avLst/>
          </a:prstGeom>
          <a:noFill/>
        </p:spPr>
        <p:txBody>
          <a:bodyPr wrap="square" lIns="91440" tIns="45720" rIns="91440" bIns="45720" rtlCol="0" anchor="t">
            <a:spAutoFit/>
          </a:bodyPr>
          <a:lstStyle/>
          <a:p>
            <a:pPr algn="ctr"/>
            <a:r>
              <a:rPr lang="en-US" sz="2400" b="1" dirty="0"/>
              <a:t>Terrestrial Resilience Values</a:t>
            </a:r>
            <a:endParaRPr lang="en-US" dirty="0"/>
          </a:p>
        </p:txBody>
      </p:sp>
    </p:spTree>
    <p:extLst>
      <p:ext uri="{BB962C8B-B14F-4D97-AF65-F5344CB8AC3E}">
        <p14:creationId xmlns:p14="http://schemas.microsoft.com/office/powerpoint/2010/main" val="2595238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12217</TotalTime>
  <Words>593</Words>
  <Application>Microsoft Office PowerPoint</Application>
  <PresentationFormat>Widescreen</PresentationFormat>
  <Paragraphs>83</Paragraphs>
  <Slides>16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Whitney Office</vt:lpstr>
      <vt:lpstr>Office Theme</vt:lpstr>
      <vt:lpstr>PowerPoint Presentation</vt:lpstr>
      <vt:lpstr>TNC’s Resilient and Connected Network</vt:lpstr>
      <vt:lpstr>PowerPoint Presentation</vt:lpstr>
      <vt:lpstr>  Resilient and Connected Network by Longleaf Historic Range</vt:lpstr>
      <vt:lpstr>Data Layers/Inputs</vt:lpstr>
      <vt:lpstr>Current Local Implementation  Teams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LLPWS Focal Areas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Longleaf Pine Whole system and Government Relations  Colette DeGarady, Longleaf Pine Whole System Director Thomas Farmer, Georgia Government Relations</dc:title>
  <dc:creator>Colette DeGarady</dc:creator>
  <cp:lastModifiedBy>Jeffrey Marcus</cp:lastModifiedBy>
  <cp:revision>808</cp:revision>
  <dcterms:created xsi:type="dcterms:W3CDTF">2019-06-10T00:21:46Z</dcterms:created>
  <dcterms:modified xsi:type="dcterms:W3CDTF">2022-03-09T17:23:01Z</dcterms:modified>
</cp:coreProperties>
</file>