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704" r:id="rId3"/>
    <p:sldMasterId id="2147483678" r:id="rId4"/>
    <p:sldMasterId id="2147483666" r:id="rId5"/>
  </p:sldMasterIdLst>
  <p:notesMasterIdLst>
    <p:notesMasterId r:id="rId29"/>
  </p:notesMasterIdLst>
  <p:sldIdLst>
    <p:sldId id="256" r:id="rId6"/>
    <p:sldId id="286" r:id="rId7"/>
    <p:sldId id="307" r:id="rId8"/>
    <p:sldId id="285" r:id="rId9"/>
    <p:sldId id="306" r:id="rId10"/>
    <p:sldId id="258" r:id="rId11"/>
    <p:sldId id="289" r:id="rId12"/>
    <p:sldId id="291" r:id="rId13"/>
    <p:sldId id="283" r:id="rId14"/>
    <p:sldId id="303" r:id="rId15"/>
    <p:sldId id="305" r:id="rId16"/>
    <p:sldId id="290" r:id="rId17"/>
    <p:sldId id="292" r:id="rId18"/>
    <p:sldId id="293" r:id="rId19"/>
    <p:sldId id="267" r:id="rId20"/>
    <p:sldId id="270" r:id="rId21"/>
    <p:sldId id="294" r:id="rId22"/>
    <p:sldId id="295" r:id="rId23"/>
    <p:sldId id="271" r:id="rId24"/>
    <p:sldId id="276" r:id="rId25"/>
    <p:sldId id="299" r:id="rId26"/>
    <p:sldId id="308" r:id="rId27"/>
    <p:sldId id="30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33CCFF"/>
    <a:srgbClr val="33CC33"/>
    <a:srgbClr val="CC99FF"/>
    <a:srgbClr val="FFFF99"/>
    <a:srgbClr val="FF9900"/>
    <a:srgbClr val="FFFFFF"/>
    <a:srgbClr val="00CC00"/>
    <a:srgbClr val="FF66CC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4" autoAdjust="0"/>
    <p:restoredTop sz="76678" autoAdjust="0"/>
  </p:normalViewPr>
  <p:slideViewPr>
    <p:cSldViewPr snapToGrid="0">
      <p:cViewPr varScale="1">
        <p:scale>
          <a:sx n="84" d="100"/>
          <a:sy n="84" d="100"/>
        </p:scale>
        <p:origin x="10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82D2D-6832-4562-BE7C-2CF2E3633E2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32EBC-967C-437E-8309-681F57372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4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32EBC-967C-437E-8309-681F573726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46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C9436-AED7-4638-B4F1-606D7D505C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24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C9436-AED7-4638-B4F1-606D7D505C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34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32EBC-967C-437E-8309-681F573726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91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32EBC-967C-437E-8309-681F573726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88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32EBC-967C-437E-8309-681F573726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0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32EBC-967C-437E-8309-681F573726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58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32EBC-967C-437E-8309-681F573726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37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4398C-49E8-4BAB-8F9B-2D8DB932C0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4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C9436-AED7-4638-B4F1-606D7D505C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92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C9436-AED7-4638-B4F1-606D7D505C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1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C9436-AED7-4638-B4F1-606D7D505C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99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C9436-AED7-4638-B4F1-606D7D505C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24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C9436-AED7-4638-B4F1-606D7D505C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50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C9436-AED7-4638-B4F1-606D7D505C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8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C9436-AED7-4638-B4F1-606D7D505C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06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C9436-AED7-4638-B4F1-606D7D505C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0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0CC40-E14B-B9CD-CEB0-87DD1DC22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BA1CB-749A-54FE-69AC-B7B48DD432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9EDC2-327B-416B-C1A3-10F630F8A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DAF-EBEB-426F-99ED-61DAE1EB74A7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4063F-AA7A-0FE4-253A-7400B7BA7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41E0E-2205-0473-9FDE-F81E595D6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8B2E-D759-482A-871F-8B5FD7BD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22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8E5CE-697B-DE0F-2F98-CF92D7167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91CA2-F4D7-3719-C217-EADA60B25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F5334-AF90-767F-D7C0-0424379E4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DAF-EBEB-426F-99ED-61DAE1EB74A7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9675F-33FD-D715-9589-4A13952C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A310D-D005-85D8-3BAE-195E73BFE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8B2E-D759-482A-871F-8B5FD7BD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8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680BA7-F2AA-B912-717F-EB1BEF929C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46A1FE-5F80-FB74-AD9B-E3A123520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B0E93-7ADD-F8A1-5642-27EE3339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DAF-EBEB-426F-99ED-61DAE1EB74A7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863E0-1FFF-30EA-2F29-AD0B48061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780E9-E379-D056-6F50-AE0DD499D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8B2E-D759-482A-871F-8B5FD7BD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0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18F3B-75AE-4C5C-BD37-308E26F9A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BC9DC-9734-4FF7-9CAF-65EE2BCAF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9825F-1CBF-4408-A5BE-226F0C08F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D5FF-DE00-4542-ACC4-2A56EF220C2A}" type="datetime1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904C6-8FFE-4AE1-A634-8E0F4C52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381C8-E6B6-4DBE-868D-EADC9670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A28FB-71C9-46DA-991C-F5EB7835A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60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63332-0782-50F4-0A1F-B7837260E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2A3DE5-0893-15DB-8027-6CEDF6A536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AB006-BD4A-4189-735A-7A9DF0C55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C751-D355-485E-A2CE-F8DCF22384AB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6698E-986D-F3CB-ADAF-A4A8B79A3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E3260-180F-F0F3-9ED6-0D27A6E56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172A-489B-4BEF-9B29-3F445160A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10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3EC59-486D-47AA-B5A3-CD9E956E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BA02C-AD87-4819-AD25-38A930068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B5E67-8EAE-4385-83DF-8D545AA4E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9191-C917-4929-BFE4-4AF1F6E1C906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8583C-A880-4CD0-801B-49A00B7CB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239EE-96A9-4AEF-A2D9-8B7F1548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EEAB-8F91-4702-ADDC-0EEA926DE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94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D48A-9B36-4D32-B912-02CE39AC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10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C912-0172-91EC-A5E7-BED1CDDA2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A32B4-B53D-1321-00AB-30A48B9AD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BE1FB-C691-4D0D-EA79-EEC162594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DAF-EBEB-426F-99ED-61DAE1EB74A7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C9E36-655E-53DF-E630-F9036ACD7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CB992-6B5A-7C29-FED7-612E4CB05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8B2E-D759-482A-871F-8B5FD7BD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6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63B1C-8A2C-CD63-5E49-E600F8773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9F6F3-909A-D95C-5C8A-F5FBC16B6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DDE57-F9FA-343B-5284-B7267A0B4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DAF-EBEB-426F-99ED-61DAE1EB74A7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FCDDF-3AED-0F85-1AE5-7FFB70537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2C51A-2925-EC29-C55F-0C6E6AE48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8B2E-D759-482A-871F-8B5FD7BD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1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F888-6031-0DEA-5C20-A685D0362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9C2C7-0054-A64A-E0D7-026C354659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B388F0-E3B9-B827-ACC1-D800A6D1D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FA0E89-6092-4A77-4213-99E0B8BB2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DAF-EBEB-426F-99ED-61DAE1EB74A7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E94A5D-FD06-723F-E864-A2CF2BC8C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FC37D-7867-166A-5B8E-651D3B142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8B2E-D759-482A-871F-8B5FD7BD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1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7737B-E5E0-ED8B-E5CB-D58270565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F3C35-3DBC-0FAD-4675-570430FB4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6B80D-1425-533C-0D2A-EC4E7B50B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D15B98-1AFC-A6AD-1BE2-CEFD2AE0F0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1FEBCA-3F3A-A357-1C0F-715B8CBA23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BC734E-6553-8D56-697B-5A7D5A081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DAF-EBEB-426F-99ED-61DAE1EB74A7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55C3F3-D54B-3CA5-D2F9-959F365C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518D6-5CD1-DD8A-8ACE-C17851DBB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8B2E-D759-482A-871F-8B5FD7BD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35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9E51B-FA4B-169A-317A-2B1019A4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0DC2C8-78E2-A98F-9237-E4F5E34F3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DAF-EBEB-426F-99ED-61DAE1EB74A7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F24A56-BB32-0F38-7A6B-43B12442E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B7E6BC-58DC-AE7F-26A8-6FB1D1A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8B2E-D759-482A-871F-8B5FD7BD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75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574059-1331-AFD7-DD99-183D5003F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DAF-EBEB-426F-99ED-61DAE1EB74A7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EC66E3-D174-4DD9-B1C2-694EDBBDB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697FE-8D30-C67E-080C-94BE095F1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8B2E-D759-482A-871F-8B5FD7BD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23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5FC7A-2591-EC65-42A8-1514C5468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76CBE-342F-E65B-B160-3A6479AD4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5AB2A-EC3D-BF88-0054-E97D8CCE5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7B83D-E209-FDAC-A286-665FAB1BB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DAF-EBEB-426F-99ED-61DAE1EB74A7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BBF571-6F2C-C388-9F3F-E1EC4D19A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7DBFE-8AC6-4FA0-8140-633CE66D3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8B2E-D759-482A-871F-8B5FD7BD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3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BC67C-A76E-D34E-DC60-53E5D9A0F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8CBFE0-2DC3-5219-A458-949A496A15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33DBEA-C124-6420-836A-8DBA46D4C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40F060-1DD2-38F7-CB50-99990C69D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EDAF-EBEB-426F-99ED-61DAE1EB74A7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E9055-432C-C0E4-6E1A-2751C5BE7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AD795-BCD2-E410-D647-5A7522C74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8B2E-D759-482A-871F-8B5FD7BD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20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4A24CF-8C31-C0B2-B7DC-ABD7DABB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77631-9E1E-7FB5-64EA-BFBDA8D7C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6B4A4-0D3C-A671-56AA-E21AE55133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FEDAF-EBEB-426F-99ED-61DAE1EB74A7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6B0D2-5ED3-ADA0-9CDA-3DCC3EC13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10AB9-31C8-FAFF-058A-A118DE9F7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38B2E-D759-482A-871F-8B5FD7BD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6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DC54D3-A098-409D-9A46-362B5243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8DB8C-CAC1-4AD8-ADCC-DBA455B42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05079-11CC-4C37-8E85-BEC409974A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B4F01-8CC2-4B1A-B5AE-6806E5F6D179}" type="datetime1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B6FA7-C508-4594-A018-8D49957009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45037-2768-40D5-BBFC-CA93F411C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A28FB-71C9-46DA-991C-F5EB7835A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5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E02B02-225A-4F58-156B-E03E6E0F8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5268C-2700-97D9-C481-F5651D566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11C42-97AE-C82F-C42D-DED25B739B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7C751-D355-485E-A2CE-F8DCF22384AB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D4C6B-0626-9B94-4673-941B4F7B1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70353-FFE8-3E66-A4C6-A816357AE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B172A-489B-4BEF-9B29-3F445160A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9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A66790-CACE-4F2C-9447-7D790E1E7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5AA55-95AA-44F2-A9AF-AE3D13B6F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EEB4D-8336-4FF7-8C77-3D22D3FF8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99191-C917-4929-BFE4-4AF1F6E1C906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CEF1B-AAD5-4392-AF19-B20911C7CB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46057-248D-4CB1-89EE-8D56A7C20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DEEAB-8F91-4702-ADDC-0EEA926DE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4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FD48A-9B36-4D32-B912-02CE39AC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0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nl.wikipedia.org/wiki/Stylosanthes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7.jpg"/><Relationship Id="rId4" Type="http://schemas.openxmlformats.org/officeDocument/2006/relationships/image" Target="../media/image30.pn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g"/><Relationship Id="rId5" Type="http://schemas.openxmlformats.org/officeDocument/2006/relationships/image" Target="../media/image37.jp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primeval/7450875624" TargetMode="External"/><Relationship Id="rId3" Type="http://schemas.openxmlformats.org/officeDocument/2006/relationships/image" Target="../media/image19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n.wikipedia.org/wiki/Acacia_estrophiolata" TargetMode="External"/><Relationship Id="rId5" Type="http://schemas.openxmlformats.org/officeDocument/2006/relationships/image" Target="../media/image21.jpeg"/><Relationship Id="rId10" Type="http://schemas.openxmlformats.org/officeDocument/2006/relationships/image" Target="../media/image24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9155B-56FE-0E24-A330-89FC74CD8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90" y="0"/>
            <a:ext cx="4843370" cy="6858000"/>
          </a:xfrm>
          <a:solidFill>
            <a:srgbClr val="FFFFFF">
              <a:alpha val="78039"/>
            </a:srgbClr>
          </a:solidFill>
        </p:spPr>
        <p:txBody>
          <a:bodyPr anchor="t">
            <a:noAutofit/>
          </a:bodyPr>
          <a:lstStyle/>
          <a:p>
            <a:br>
              <a:rPr lang="en-US" sz="4800" b="1" dirty="0"/>
            </a:br>
            <a:r>
              <a:rPr lang="en-US" sz="4800" b="1" dirty="0"/>
              <a:t>Legume-rhizobia symbiosis as a tool to enhance restoration success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B446B6-232E-C061-C3F6-B3EC20A9878A}"/>
              </a:ext>
            </a:extLst>
          </p:cNvPr>
          <p:cNvGrpSpPr/>
          <p:nvPr/>
        </p:nvGrpSpPr>
        <p:grpSpPr>
          <a:xfrm>
            <a:off x="-790" y="6127030"/>
            <a:ext cx="2270062" cy="730970"/>
            <a:chOff x="-790" y="6127030"/>
            <a:chExt cx="2270062" cy="7309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35BD14-E756-9E98-98E7-136EF840CB24}"/>
                </a:ext>
              </a:extLst>
            </p:cNvPr>
            <p:cNvSpPr txBox="1"/>
            <p:nvPr/>
          </p:nvSpPr>
          <p:spPr>
            <a:xfrm>
              <a:off x="412136" y="6488668"/>
              <a:ext cx="185713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/>
                <a:t>@Alyssa_Young3</a:t>
              </a:r>
            </a:p>
          </p:txBody>
        </p:sp>
        <p:pic>
          <p:nvPicPr>
            <p:cNvPr id="5" name="Picture 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235188D-3C34-0776-74E2-477AC6ED0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488668"/>
              <a:ext cx="552095" cy="369332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5F769B-8897-88D4-567C-D4ECA067A30E}"/>
                </a:ext>
              </a:extLst>
            </p:cNvPr>
            <p:cNvSpPr txBox="1"/>
            <p:nvPr/>
          </p:nvSpPr>
          <p:spPr>
            <a:xfrm>
              <a:off x="-790" y="6127030"/>
              <a:ext cx="2270062" cy="3539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700" dirty="0"/>
                <a:t>alyoung6@uncg.edu</a:t>
              </a:r>
            </a:p>
          </p:txBody>
        </p:sp>
      </p:grp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35879B8-37CA-0C86-98D2-0359B8DDB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88" y="6026285"/>
            <a:ext cx="2471260" cy="924765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A67B45-0D55-006D-77F7-692C4121C8E5}"/>
              </a:ext>
            </a:extLst>
          </p:cNvPr>
          <p:cNvSpPr txBox="1"/>
          <p:nvPr/>
        </p:nvSpPr>
        <p:spPr>
          <a:xfrm>
            <a:off x="-376254" y="4279907"/>
            <a:ext cx="55942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Alyssa L. Young</a:t>
            </a:r>
          </a:p>
        </p:txBody>
      </p:sp>
    </p:spTree>
    <p:extLst>
      <p:ext uri="{BB962C8B-B14F-4D97-AF65-F5344CB8AC3E}">
        <p14:creationId xmlns:p14="http://schemas.microsoft.com/office/powerpoint/2010/main" val="3785495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5481BD1B-2098-0B74-FB3F-2D3514333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" t="2221" b="10981"/>
          <a:stretch/>
        </p:blipFill>
        <p:spPr>
          <a:xfrm>
            <a:off x="0" y="894229"/>
            <a:ext cx="12174535" cy="596377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EC5D9E-F415-5766-0E94-93DD8C8BDBCF}"/>
              </a:ext>
            </a:extLst>
          </p:cNvPr>
          <p:cNvSpPr txBox="1"/>
          <p:nvPr/>
        </p:nvSpPr>
        <p:spPr>
          <a:xfrm>
            <a:off x="2947362" y="904219"/>
            <a:ext cx="2293253" cy="647548"/>
          </a:xfrm>
          <a:custGeom>
            <a:avLst/>
            <a:gdLst>
              <a:gd name="connsiteX0" fmla="*/ 0 w 2293253"/>
              <a:gd name="connsiteY0" fmla="*/ 0 h 647548"/>
              <a:gd name="connsiteX1" fmla="*/ 550381 w 2293253"/>
              <a:gd name="connsiteY1" fmla="*/ 0 h 647548"/>
              <a:gd name="connsiteX2" fmla="*/ 1054896 w 2293253"/>
              <a:gd name="connsiteY2" fmla="*/ 0 h 647548"/>
              <a:gd name="connsiteX3" fmla="*/ 1674075 w 2293253"/>
              <a:gd name="connsiteY3" fmla="*/ 0 h 647548"/>
              <a:gd name="connsiteX4" fmla="*/ 2293253 w 2293253"/>
              <a:gd name="connsiteY4" fmla="*/ 0 h 647548"/>
              <a:gd name="connsiteX5" fmla="*/ 2293253 w 2293253"/>
              <a:gd name="connsiteY5" fmla="*/ 647548 h 647548"/>
              <a:gd name="connsiteX6" fmla="*/ 1765805 w 2293253"/>
              <a:gd name="connsiteY6" fmla="*/ 647548 h 647548"/>
              <a:gd name="connsiteX7" fmla="*/ 1238357 w 2293253"/>
              <a:gd name="connsiteY7" fmla="*/ 647548 h 647548"/>
              <a:gd name="connsiteX8" fmla="*/ 619178 w 2293253"/>
              <a:gd name="connsiteY8" fmla="*/ 647548 h 647548"/>
              <a:gd name="connsiteX9" fmla="*/ 0 w 2293253"/>
              <a:gd name="connsiteY9" fmla="*/ 647548 h 647548"/>
              <a:gd name="connsiteX10" fmla="*/ 0 w 2293253"/>
              <a:gd name="connsiteY10" fmla="*/ 0 h 64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3253" h="647548" extrusionOk="0">
                <a:moveTo>
                  <a:pt x="0" y="0"/>
                </a:moveTo>
                <a:cubicBezTo>
                  <a:pt x="247514" y="22959"/>
                  <a:pt x="326147" y="-25148"/>
                  <a:pt x="550381" y="0"/>
                </a:cubicBezTo>
                <a:cubicBezTo>
                  <a:pt x="774615" y="25148"/>
                  <a:pt x="951423" y="-17028"/>
                  <a:pt x="1054896" y="0"/>
                </a:cubicBezTo>
                <a:cubicBezTo>
                  <a:pt x="1158369" y="17028"/>
                  <a:pt x="1461157" y="-28995"/>
                  <a:pt x="1674075" y="0"/>
                </a:cubicBezTo>
                <a:cubicBezTo>
                  <a:pt x="1886993" y="28995"/>
                  <a:pt x="2156662" y="8992"/>
                  <a:pt x="2293253" y="0"/>
                </a:cubicBezTo>
                <a:cubicBezTo>
                  <a:pt x="2263582" y="253822"/>
                  <a:pt x="2268957" y="510323"/>
                  <a:pt x="2293253" y="647548"/>
                </a:cubicBezTo>
                <a:cubicBezTo>
                  <a:pt x="2141208" y="632383"/>
                  <a:pt x="1962204" y="665531"/>
                  <a:pt x="1765805" y="647548"/>
                </a:cubicBezTo>
                <a:cubicBezTo>
                  <a:pt x="1569406" y="629565"/>
                  <a:pt x="1409169" y="623965"/>
                  <a:pt x="1238357" y="647548"/>
                </a:cubicBezTo>
                <a:cubicBezTo>
                  <a:pt x="1067545" y="671131"/>
                  <a:pt x="875385" y="647404"/>
                  <a:pt x="619178" y="647548"/>
                </a:cubicBezTo>
                <a:cubicBezTo>
                  <a:pt x="362971" y="647692"/>
                  <a:pt x="272434" y="619519"/>
                  <a:pt x="0" y="647548"/>
                </a:cubicBezTo>
                <a:cubicBezTo>
                  <a:pt x="-14635" y="491905"/>
                  <a:pt x="22797" y="318423"/>
                  <a:pt x="0" y="0"/>
                </a:cubicBezTo>
                <a:close/>
              </a:path>
            </a:pathLst>
          </a:custGeom>
          <a:noFill/>
          <a:ln w="38100" cap="rnd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Atmospheric N </a:t>
            </a:r>
          </a:p>
          <a:p>
            <a:pPr algn="ctr"/>
            <a:r>
              <a:rPr lang="en-US" b="1" dirty="0"/>
              <a:t>(N</a:t>
            </a:r>
            <a:r>
              <a:rPr lang="en-US" b="1" baseline="-25000" dirty="0"/>
              <a:t>2</a:t>
            </a:r>
            <a:r>
              <a:rPr lang="en-US" b="1" dirty="0"/>
              <a:t>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905C761-8E16-31C0-1D05-6194547E5EF7}"/>
              </a:ext>
            </a:extLst>
          </p:cNvPr>
          <p:cNvCxnSpPr>
            <a:cxnSpLocks/>
          </p:cNvCxnSpPr>
          <p:nvPr/>
        </p:nvCxnSpPr>
        <p:spPr>
          <a:xfrm>
            <a:off x="4093988" y="1789971"/>
            <a:ext cx="743007" cy="6823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5FA431C-B1A1-0A09-6E89-C6245D569827}"/>
              </a:ext>
            </a:extLst>
          </p:cNvPr>
          <p:cNvGrpSpPr/>
          <p:nvPr/>
        </p:nvGrpSpPr>
        <p:grpSpPr>
          <a:xfrm>
            <a:off x="1402583" y="4258331"/>
            <a:ext cx="9369368" cy="1695450"/>
            <a:chOff x="1330382" y="3720376"/>
            <a:chExt cx="9048750" cy="169545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AEBEFAC-AB4C-3E72-1719-AE72CFB3AE2E}"/>
                </a:ext>
              </a:extLst>
            </p:cNvPr>
            <p:cNvSpPr/>
            <p:nvPr/>
          </p:nvSpPr>
          <p:spPr>
            <a:xfrm>
              <a:off x="1330382" y="3720376"/>
              <a:ext cx="9048750" cy="1695450"/>
            </a:xfrm>
            <a:prstGeom prst="roundRect">
              <a:avLst/>
            </a:prstGeom>
            <a:solidFill>
              <a:srgbClr val="ED7D31">
                <a:alpha val="14902"/>
              </a:srgb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73CB066-9EDC-D3F1-8900-1AF8C1F76C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4377" y="4151402"/>
              <a:ext cx="1416050" cy="5588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F97C0D6-4A42-839A-333A-C4C9BFE48827}"/>
                </a:ext>
              </a:extLst>
            </p:cNvPr>
            <p:cNvSpPr txBox="1"/>
            <p:nvPr/>
          </p:nvSpPr>
          <p:spPr>
            <a:xfrm>
              <a:off x="4098803" y="3958580"/>
              <a:ext cx="565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B7A223-52D5-C510-13D5-8B9ADCC93E7B}"/>
                </a:ext>
              </a:extLst>
            </p:cNvPr>
            <p:cNvSpPr txBox="1"/>
            <p:nvPr/>
          </p:nvSpPr>
          <p:spPr>
            <a:xfrm>
              <a:off x="7067495" y="3851146"/>
              <a:ext cx="571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E505DC3-649F-9140-F080-7D190D64B10E}"/>
                </a:ext>
              </a:extLst>
            </p:cNvPr>
            <p:cNvSpPr txBox="1"/>
            <p:nvPr/>
          </p:nvSpPr>
          <p:spPr>
            <a:xfrm>
              <a:off x="3137179" y="4346575"/>
              <a:ext cx="571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AF67387-7467-4302-6CED-439886E3F5B9}"/>
                </a:ext>
              </a:extLst>
            </p:cNvPr>
            <p:cNvSpPr txBox="1"/>
            <p:nvPr/>
          </p:nvSpPr>
          <p:spPr>
            <a:xfrm>
              <a:off x="4838868" y="4870966"/>
              <a:ext cx="571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E9F4753-01E0-9B4C-DE2E-75035E722769}"/>
                </a:ext>
              </a:extLst>
            </p:cNvPr>
            <p:cNvSpPr txBox="1"/>
            <p:nvPr/>
          </p:nvSpPr>
          <p:spPr>
            <a:xfrm>
              <a:off x="8106109" y="4143246"/>
              <a:ext cx="571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731B6B-E61F-4C23-1157-1C658EE80C6C}"/>
                </a:ext>
              </a:extLst>
            </p:cNvPr>
            <p:cNvSpPr txBox="1"/>
            <p:nvPr/>
          </p:nvSpPr>
          <p:spPr>
            <a:xfrm>
              <a:off x="1619250" y="5042287"/>
              <a:ext cx="571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N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98C7D4E-12D3-53F1-3E24-785B00B6508D}"/>
              </a:ext>
            </a:extLst>
          </p:cNvPr>
          <p:cNvCxnSpPr>
            <a:cxnSpLocks/>
          </p:cNvCxnSpPr>
          <p:nvPr/>
        </p:nvCxnSpPr>
        <p:spPr>
          <a:xfrm>
            <a:off x="6687179" y="4592430"/>
            <a:ext cx="517146" cy="4767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3B5C6F7-50B2-30A0-A59A-997696804C63}"/>
              </a:ext>
            </a:extLst>
          </p:cNvPr>
          <p:cNvSpPr txBox="1"/>
          <p:nvPr/>
        </p:nvSpPr>
        <p:spPr>
          <a:xfrm>
            <a:off x="7274754" y="5186877"/>
            <a:ext cx="1319482" cy="646331"/>
          </a:xfrm>
          <a:custGeom>
            <a:avLst/>
            <a:gdLst>
              <a:gd name="connsiteX0" fmla="*/ 0 w 1319482"/>
              <a:gd name="connsiteY0" fmla="*/ 0 h 646331"/>
              <a:gd name="connsiteX1" fmla="*/ 646546 w 1319482"/>
              <a:gd name="connsiteY1" fmla="*/ 0 h 646331"/>
              <a:gd name="connsiteX2" fmla="*/ 1319482 w 1319482"/>
              <a:gd name="connsiteY2" fmla="*/ 0 h 646331"/>
              <a:gd name="connsiteX3" fmla="*/ 1319482 w 1319482"/>
              <a:gd name="connsiteY3" fmla="*/ 646331 h 646331"/>
              <a:gd name="connsiteX4" fmla="*/ 659741 w 1319482"/>
              <a:gd name="connsiteY4" fmla="*/ 646331 h 646331"/>
              <a:gd name="connsiteX5" fmla="*/ 0 w 1319482"/>
              <a:gd name="connsiteY5" fmla="*/ 646331 h 646331"/>
              <a:gd name="connsiteX6" fmla="*/ 0 w 1319482"/>
              <a:gd name="connsiteY6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482" h="646331" extrusionOk="0">
                <a:moveTo>
                  <a:pt x="0" y="0"/>
                </a:moveTo>
                <a:cubicBezTo>
                  <a:pt x="296361" y="-7806"/>
                  <a:pt x="420959" y="-31761"/>
                  <a:pt x="646546" y="0"/>
                </a:cubicBezTo>
                <a:cubicBezTo>
                  <a:pt x="872133" y="31761"/>
                  <a:pt x="1010618" y="24580"/>
                  <a:pt x="1319482" y="0"/>
                </a:cubicBezTo>
                <a:cubicBezTo>
                  <a:pt x="1309588" y="195698"/>
                  <a:pt x="1299215" y="385928"/>
                  <a:pt x="1319482" y="646331"/>
                </a:cubicBezTo>
                <a:cubicBezTo>
                  <a:pt x="1133628" y="646840"/>
                  <a:pt x="965605" y="614367"/>
                  <a:pt x="659741" y="646331"/>
                </a:cubicBezTo>
                <a:cubicBezTo>
                  <a:pt x="353877" y="678295"/>
                  <a:pt x="258210" y="623227"/>
                  <a:pt x="0" y="646331"/>
                </a:cubicBezTo>
                <a:cubicBezTo>
                  <a:pt x="-6941" y="378678"/>
                  <a:pt x="17249" y="188282"/>
                  <a:pt x="0" y="0"/>
                </a:cubicBezTo>
                <a:close/>
              </a:path>
            </a:pathLst>
          </a:custGeom>
          <a:noFill/>
          <a:ln w="38100" cap="rnd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Ammonium</a:t>
            </a:r>
          </a:p>
          <a:p>
            <a:pPr algn="ctr"/>
            <a:r>
              <a:rPr lang="en-US" b="1" dirty="0"/>
              <a:t>(NH</a:t>
            </a:r>
            <a:r>
              <a:rPr lang="en-US" b="1" baseline="-25000" dirty="0"/>
              <a:t>4</a:t>
            </a:r>
            <a:r>
              <a:rPr lang="en-US" b="1" baseline="30000" dirty="0"/>
              <a:t>+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695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B6762-193A-E012-435B-2CB6731C6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94C5EC-69E2-904F-0031-ED8B8C816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5" b="13413"/>
          <a:stretch/>
        </p:blipFill>
        <p:spPr>
          <a:xfrm>
            <a:off x="0" y="711200"/>
            <a:ext cx="12191980" cy="61325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E22931E-3567-8A3A-7564-B8D3EF74F89A}"/>
              </a:ext>
            </a:extLst>
          </p:cNvPr>
          <p:cNvGrpSpPr/>
          <p:nvPr/>
        </p:nvGrpSpPr>
        <p:grpSpPr>
          <a:xfrm>
            <a:off x="1231900" y="4319267"/>
            <a:ext cx="9544050" cy="1923226"/>
            <a:chOff x="1330382" y="3804736"/>
            <a:chExt cx="9048750" cy="169545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63D9230-16CD-FE5F-3299-46B3163D7D0A}"/>
                </a:ext>
              </a:extLst>
            </p:cNvPr>
            <p:cNvSpPr/>
            <p:nvPr/>
          </p:nvSpPr>
          <p:spPr>
            <a:xfrm>
              <a:off x="1330382" y="3804736"/>
              <a:ext cx="9048750" cy="1695450"/>
            </a:xfrm>
            <a:prstGeom prst="roundRect">
              <a:avLst/>
            </a:prstGeom>
            <a:solidFill>
              <a:srgbClr val="ED7D31">
                <a:alpha val="14902"/>
              </a:srgb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D85D915-36D7-9680-9FA0-D793434783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4377" y="4151402"/>
              <a:ext cx="1416050" cy="5588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5DEEBC-1207-7282-9420-4658D7F6FFD8}"/>
                </a:ext>
              </a:extLst>
            </p:cNvPr>
            <p:cNvSpPr txBox="1"/>
            <p:nvPr/>
          </p:nvSpPr>
          <p:spPr>
            <a:xfrm>
              <a:off x="4098803" y="3958580"/>
              <a:ext cx="565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8767E7-0516-139C-5A6E-2B20D0E131C3}"/>
                </a:ext>
              </a:extLst>
            </p:cNvPr>
            <p:cNvSpPr txBox="1"/>
            <p:nvPr/>
          </p:nvSpPr>
          <p:spPr>
            <a:xfrm>
              <a:off x="7062558" y="4061470"/>
              <a:ext cx="571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DD3222-77DD-41D3-88A4-C68AE3FFCF57}"/>
                </a:ext>
              </a:extLst>
            </p:cNvPr>
            <p:cNvSpPr txBox="1"/>
            <p:nvPr/>
          </p:nvSpPr>
          <p:spPr>
            <a:xfrm>
              <a:off x="3137179" y="4346575"/>
              <a:ext cx="571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9FF3AE-1FCE-8A5C-02A7-C87AFEA1FF8E}"/>
                </a:ext>
              </a:extLst>
            </p:cNvPr>
            <p:cNvSpPr txBox="1"/>
            <p:nvPr/>
          </p:nvSpPr>
          <p:spPr>
            <a:xfrm>
              <a:off x="4838868" y="4870966"/>
              <a:ext cx="571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885DBB-EE4F-C0D6-314B-D97FA7320DDB}"/>
                </a:ext>
              </a:extLst>
            </p:cNvPr>
            <p:cNvSpPr txBox="1"/>
            <p:nvPr/>
          </p:nvSpPr>
          <p:spPr>
            <a:xfrm>
              <a:off x="7857258" y="4383435"/>
              <a:ext cx="571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5DDD11-2F50-C8C1-B252-E6ACB9FC66B6}"/>
                </a:ext>
              </a:extLst>
            </p:cNvPr>
            <p:cNvSpPr txBox="1"/>
            <p:nvPr/>
          </p:nvSpPr>
          <p:spPr>
            <a:xfrm>
              <a:off x="1619250" y="5042287"/>
              <a:ext cx="571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N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E722F3F-F915-C7AE-2EB0-79729CFC8085}"/>
              </a:ext>
            </a:extLst>
          </p:cNvPr>
          <p:cNvCxnSpPr>
            <a:cxnSpLocks/>
          </p:cNvCxnSpPr>
          <p:nvPr/>
        </p:nvCxnSpPr>
        <p:spPr>
          <a:xfrm>
            <a:off x="6542501" y="4528741"/>
            <a:ext cx="699013" cy="6146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08E7648-2BC0-377E-3B3C-D797CB92A5C7}"/>
              </a:ext>
            </a:extLst>
          </p:cNvPr>
          <p:cNvSpPr txBox="1"/>
          <p:nvPr/>
        </p:nvSpPr>
        <p:spPr>
          <a:xfrm>
            <a:off x="7028287" y="5312315"/>
            <a:ext cx="1319482" cy="646331"/>
          </a:xfrm>
          <a:custGeom>
            <a:avLst/>
            <a:gdLst>
              <a:gd name="connsiteX0" fmla="*/ 0 w 1319482"/>
              <a:gd name="connsiteY0" fmla="*/ 0 h 646331"/>
              <a:gd name="connsiteX1" fmla="*/ 646546 w 1319482"/>
              <a:gd name="connsiteY1" fmla="*/ 0 h 646331"/>
              <a:gd name="connsiteX2" fmla="*/ 1319482 w 1319482"/>
              <a:gd name="connsiteY2" fmla="*/ 0 h 646331"/>
              <a:gd name="connsiteX3" fmla="*/ 1319482 w 1319482"/>
              <a:gd name="connsiteY3" fmla="*/ 646331 h 646331"/>
              <a:gd name="connsiteX4" fmla="*/ 659741 w 1319482"/>
              <a:gd name="connsiteY4" fmla="*/ 646331 h 646331"/>
              <a:gd name="connsiteX5" fmla="*/ 0 w 1319482"/>
              <a:gd name="connsiteY5" fmla="*/ 646331 h 646331"/>
              <a:gd name="connsiteX6" fmla="*/ 0 w 1319482"/>
              <a:gd name="connsiteY6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482" h="646331" extrusionOk="0">
                <a:moveTo>
                  <a:pt x="0" y="0"/>
                </a:moveTo>
                <a:cubicBezTo>
                  <a:pt x="296361" y="-7806"/>
                  <a:pt x="420959" y="-31761"/>
                  <a:pt x="646546" y="0"/>
                </a:cubicBezTo>
                <a:cubicBezTo>
                  <a:pt x="872133" y="31761"/>
                  <a:pt x="1010618" y="24580"/>
                  <a:pt x="1319482" y="0"/>
                </a:cubicBezTo>
                <a:cubicBezTo>
                  <a:pt x="1309588" y="195698"/>
                  <a:pt x="1299215" y="385928"/>
                  <a:pt x="1319482" y="646331"/>
                </a:cubicBezTo>
                <a:cubicBezTo>
                  <a:pt x="1133628" y="646840"/>
                  <a:pt x="965605" y="614367"/>
                  <a:pt x="659741" y="646331"/>
                </a:cubicBezTo>
                <a:cubicBezTo>
                  <a:pt x="353877" y="678295"/>
                  <a:pt x="258210" y="623227"/>
                  <a:pt x="0" y="646331"/>
                </a:cubicBezTo>
                <a:cubicBezTo>
                  <a:pt x="-6941" y="378678"/>
                  <a:pt x="17249" y="188282"/>
                  <a:pt x="0" y="0"/>
                </a:cubicBezTo>
                <a:close/>
              </a:path>
            </a:pathLst>
          </a:custGeom>
          <a:noFill/>
          <a:ln w="38100" cap="rnd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Ammonium</a:t>
            </a:r>
          </a:p>
          <a:p>
            <a:pPr algn="ctr"/>
            <a:r>
              <a:rPr lang="en-US" b="1" dirty="0"/>
              <a:t>(NH</a:t>
            </a:r>
            <a:r>
              <a:rPr lang="en-US" b="1" baseline="-25000" dirty="0"/>
              <a:t>4</a:t>
            </a:r>
            <a:r>
              <a:rPr lang="en-US" b="1" baseline="30000" dirty="0"/>
              <a:t>+</a:t>
            </a:r>
            <a:r>
              <a:rPr lang="en-US" b="1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3FFFAC-4974-9B56-3832-752A0804AA21}"/>
              </a:ext>
            </a:extLst>
          </p:cNvPr>
          <p:cNvSpPr txBox="1"/>
          <p:nvPr/>
        </p:nvSpPr>
        <p:spPr>
          <a:xfrm>
            <a:off x="2522672" y="5272"/>
            <a:ext cx="3854451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339933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Increased productivity of </a:t>
            </a:r>
          </a:p>
          <a:p>
            <a:pPr marL="365760" indent="-182880">
              <a:buFont typeface="Arial" panose="020B0604020202020204" pitchFamily="34" charset="0"/>
              <a:buChar char="•"/>
            </a:pPr>
            <a:r>
              <a:rPr lang="en-US" sz="2800" dirty="0"/>
              <a:t>legumes (forage)</a:t>
            </a:r>
          </a:p>
          <a:p>
            <a:pPr marL="365760" indent="-182880">
              <a:buFont typeface="Arial" panose="020B0604020202020204" pitchFamily="34" charset="0"/>
              <a:buChar char="•"/>
            </a:pPr>
            <a:r>
              <a:rPr lang="en-US" sz="2800" dirty="0"/>
              <a:t>grasses (fire)</a:t>
            </a:r>
          </a:p>
        </p:txBody>
      </p:sp>
    </p:spTree>
    <p:extLst>
      <p:ext uri="{BB962C8B-B14F-4D97-AF65-F5344CB8AC3E}">
        <p14:creationId xmlns:p14="http://schemas.microsoft.com/office/powerpoint/2010/main" val="2595819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4FA2447-D0AF-4337-BD84-8883A4F6D296}"/>
              </a:ext>
            </a:extLst>
          </p:cNvPr>
          <p:cNvSpPr/>
          <p:nvPr/>
        </p:nvSpPr>
        <p:spPr>
          <a:xfrm rot="10800000">
            <a:off x="2800439" y="3034344"/>
            <a:ext cx="545285" cy="126464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F7C5A2-8EF7-4B4F-9D4C-7C7698903EFB}"/>
              </a:ext>
            </a:extLst>
          </p:cNvPr>
          <p:cNvSpPr txBox="1"/>
          <p:nvPr/>
        </p:nvSpPr>
        <p:spPr>
          <a:xfrm>
            <a:off x="1932179" y="4298984"/>
            <a:ext cx="2281807" cy="646331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NITROGEN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5A3B9FA2-8012-49F9-A2CD-7ACF7CFC8ED9}"/>
              </a:ext>
            </a:extLst>
          </p:cNvPr>
          <p:cNvSpPr/>
          <p:nvPr/>
        </p:nvSpPr>
        <p:spPr>
          <a:xfrm>
            <a:off x="6991313" y="3771372"/>
            <a:ext cx="267253" cy="720812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EF9A73-3873-4C40-B7A6-1F296DF6E15B}"/>
              </a:ext>
            </a:extLst>
          </p:cNvPr>
          <p:cNvSpPr txBox="1"/>
          <p:nvPr/>
        </p:nvSpPr>
        <p:spPr>
          <a:xfrm>
            <a:off x="6357855" y="4530527"/>
            <a:ext cx="1534168" cy="46166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NITROGEN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2AB67E-06E8-56C5-ACE2-504F1F77D1EF}"/>
              </a:ext>
            </a:extLst>
          </p:cNvPr>
          <p:cNvGrpSpPr/>
          <p:nvPr/>
        </p:nvGrpSpPr>
        <p:grpSpPr>
          <a:xfrm>
            <a:off x="5956170" y="1758544"/>
            <a:ext cx="2273444" cy="1967105"/>
            <a:chOff x="6798450" y="867169"/>
            <a:chExt cx="2957923" cy="258003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BEB790A-A4F9-4564-9953-ED0F55D6450D}"/>
                </a:ext>
              </a:extLst>
            </p:cNvPr>
            <p:cNvSpPr/>
            <p:nvPr/>
          </p:nvSpPr>
          <p:spPr>
            <a:xfrm>
              <a:off x="8479921" y="3215129"/>
              <a:ext cx="192064" cy="189914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B8EC69-EE46-AD5F-B628-2458A8555726}"/>
                </a:ext>
              </a:extLst>
            </p:cNvPr>
            <p:cNvGrpSpPr/>
            <p:nvPr/>
          </p:nvGrpSpPr>
          <p:grpSpPr>
            <a:xfrm>
              <a:off x="6798450" y="867169"/>
              <a:ext cx="2957923" cy="2580038"/>
              <a:chOff x="6798450" y="1155745"/>
              <a:chExt cx="2957923" cy="258003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F5CC619-95DA-4BC2-8F61-A3461F7561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160" t="489" r="678" b="58042"/>
              <a:stretch/>
            </p:blipFill>
            <p:spPr>
              <a:xfrm>
                <a:off x="6798450" y="1155745"/>
                <a:ext cx="2957923" cy="2315787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E612B48-E0E1-4371-8A30-0A3D26BDC60A}"/>
                  </a:ext>
                </a:extLst>
              </p:cNvPr>
              <p:cNvSpPr/>
              <p:nvPr/>
            </p:nvSpPr>
            <p:spPr>
              <a:xfrm>
                <a:off x="7911865" y="3322562"/>
                <a:ext cx="192064" cy="181143"/>
              </a:xfrm>
              <a:prstGeom prst="ellipse">
                <a:avLst/>
              </a:pr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D3C92DF-A134-4694-B0AA-DA0817583C06}"/>
                  </a:ext>
                </a:extLst>
              </p:cNvPr>
              <p:cNvSpPr/>
              <p:nvPr/>
            </p:nvSpPr>
            <p:spPr>
              <a:xfrm>
                <a:off x="8267977" y="3515449"/>
                <a:ext cx="202666" cy="197502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8103D4D-286F-4DFD-A0DA-479AF753562C}"/>
                  </a:ext>
                </a:extLst>
              </p:cNvPr>
              <p:cNvSpPr/>
              <p:nvPr/>
            </p:nvSpPr>
            <p:spPr>
              <a:xfrm>
                <a:off x="8053446" y="3545869"/>
                <a:ext cx="202666" cy="18991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8FB4A32-E84F-4CC4-A25E-B30F5ADEA566}"/>
                  </a:ext>
                </a:extLst>
              </p:cNvPr>
              <p:cNvSpPr/>
              <p:nvPr/>
            </p:nvSpPr>
            <p:spPr>
              <a:xfrm>
                <a:off x="8319836" y="3336104"/>
                <a:ext cx="192064" cy="181143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A5D5D36-25BE-4FBB-8585-939B9A9A3147}"/>
                  </a:ext>
                </a:extLst>
              </p:cNvPr>
              <p:cNvSpPr/>
              <p:nvPr/>
            </p:nvSpPr>
            <p:spPr>
              <a:xfrm>
                <a:off x="8102711" y="3364726"/>
                <a:ext cx="192064" cy="197502"/>
              </a:xfrm>
              <a:prstGeom prst="ellipse">
                <a:avLst/>
              </a:prstGeom>
              <a:solidFill>
                <a:srgbClr val="FF66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1D77FC-FA8C-72AC-D535-D4AF9CCCC26D}"/>
              </a:ext>
            </a:extLst>
          </p:cNvPr>
          <p:cNvSpPr txBox="1"/>
          <p:nvPr/>
        </p:nvSpPr>
        <p:spPr>
          <a:xfrm>
            <a:off x="586014" y="1346840"/>
            <a:ext cx="2211306" cy="830997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Fire regulates nutrient cycling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D0C6E4-2E19-F1FE-60B4-241D254D7BCD}"/>
              </a:ext>
            </a:extLst>
          </p:cNvPr>
          <p:cNvSpPr txBox="1"/>
          <p:nvPr/>
        </p:nvSpPr>
        <p:spPr>
          <a:xfrm>
            <a:off x="1267705" y="4940048"/>
            <a:ext cx="3620453" cy="1354217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/>
              <a:t>Imposes a resource constraint!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Loss of 17-33 kg N ha</a:t>
            </a:r>
            <a:r>
              <a:rPr lang="en-US" sz="2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yr</a:t>
            </a:r>
            <a:r>
              <a:rPr lang="en-US" sz="2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EAC0E1-1032-3D40-7226-DD74DB0A34F7}"/>
              </a:ext>
            </a:extLst>
          </p:cNvPr>
          <p:cNvSpPr txBox="1"/>
          <p:nvPr/>
        </p:nvSpPr>
        <p:spPr>
          <a:xfrm>
            <a:off x="5330193" y="4950028"/>
            <a:ext cx="3527500" cy="707886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SNF returned little N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Input of 0.04-0.88 kg N ha</a:t>
            </a:r>
            <a:r>
              <a:rPr lang="en-US" sz="20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yr</a:t>
            </a:r>
            <a:r>
              <a:rPr lang="en-US" sz="20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2B2BF7-ED35-9C60-4552-F59C126B3886}"/>
              </a:ext>
            </a:extLst>
          </p:cNvPr>
          <p:cNvSpPr txBox="1"/>
          <p:nvPr/>
        </p:nvSpPr>
        <p:spPr>
          <a:xfrm>
            <a:off x="10421187" y="6572093"/>
            <a:ext cx="1769289" cy="36933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24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Tierney </a:t>
            </a:r>
            <a:r>
              <a:rPr lang="en-US" sz="2400" b="1" i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en-US" sz="24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2019</a:t>
            </a:r>
            <a:endParaRPr lang="en-US" sz="2400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76F0B1-1EDB-F221-7CC3-8D007E1B5603}"/>
              </a:ext>
            </a:extLst>
          </p:cNvPr>
          <p:cNvGrpSpPr/>
          <p:nvPr/>
        </p:nvGrpSpPr>
        <p:grpSpPr>
          <a:xfrm>
            <a:off x="8925023" y="2253196"/>
            <a:ext cx="3336349" cy="2294096"/>
            <a:chOff x="8866408" y="2254020"/>
            <a:chExt cx="3336349" cy="229409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F222086-D497-912C-CBB7-53193306B4B5}"/>
                </a:ext>
              </a:extLst>
            </p:cNvPr>
            <p:cNvGrpSpPr/>
            <p:nvPr/>
          </p:nvGrpSpPr>
          <p:grpSpPr>
            <a:xfrm>
              <a:off x="8866408" y="2254020"/>
              <a:ext cx="3336349" cy="2294096"/>
              <a:chOff x="7204658" y="1411012"/>
              <a:chExt cx="4412034" cy="294227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80E9D09-0346-986F-0A40-DB579BB40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04658" y="1411012"/>
                <a:ext cx="4412034" cy="294227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108A6B2-C406-B79F-2B46-7A50ACCE1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51085" y="3246233"/>
                <a:ext cx="1660579" cy="1107053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A73755-6E79-A1E0-D4BF-A6A4233F5ABC}"/>
                </a:ext>
              </a:extLst>
            </p:cNvPr>
            <p:cNvSpPr txBox="1"/>
            <p:nvPr/>
          </p:nvSpPr>
          <p:spPr>
            <a:xfrm>
              <a:off x="9699863" y="2254020"/>
              <a:ext cx="2121949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2-183</a:t>
              </a:r>
              <a:r>
                <a:rPr lang="en-US" sz="1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kg N ha</a:t>
              </a:r>
              <a:r>
                <a:rPr lang="en-US" sz="1800" baseline="30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-1</a:t>
              </a:r>
              <a:r>
                <a:rPr lang="en-US" sz="1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yr</a:t>
              </a:r>
              <a:r>
                <a:rPr lang="en-US" sz="1800" baseline="30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-1</a:t>
              </a:r>
              <a:r>
                <a:rPr lang="en-US" dirty="0"/>
                <a:t>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0AEA174-B98C-2B23-5B25-C87015E7C457}"/>
              </a:ext>
            </a:extLst>
          </p:cNvPr>
          <p:cNvSpPr txBox="1"/>
          <p:nvPr/>
        </p:nvSpPr>
        <p:spPr>
          <a:xfrm>
            <a:off x="5237240" y="176557"/>
            <a:ext cx="3620453" cy="1200329"/>
          </a:xfrm>
          <a:custGeom>
            <a:avLst/>
            <a:gdLst>
              <a:gd name="connsiteX0" fmla="*/ 0 w 3620453"/>
              <a:gd name="connsiteY0" fmla="*/ 0 h 1200329"/>
              <a:gd name="connsiteX1" fmla="*/ 444799 w 3620453"/>
              <a:gd name="connsiteY1" fmla="*/ 0 h 1200329"/>
              <a:gd name="connsiteX2" fmla="*/ 889597 w 3620453"/>
              <a:gd name="connsiteY2" fmla="*/ 0 h 1200329"/>
              <a:gd name="connsiteX3" fmla="*/ 1479214 w 3620453"/>
              <a:gd name="connsiteY3" fmla="*/ 0 h 1200329"/>
              <a:gd name="connsiteX4" fmla="*/ 1887808 w 3620453"/>
              <a:gd name="connsiteY4" fmla="*/ 0 h 1200329"/>
              <a:gd name="connsiteX5" fmla="*/ 2405015 w 3620453"/>
              <a:gd name="connsiteY5" fmla="*/ 0 h 1200329"/>
              <a:gd name="connsiteX6" fmla="*/ 2813609 w 3620453"/>
              <a:gd name="connsiteY6" fmla="*/ 0 h 1200329"/>
              <a:gd name="connsiteX7" fmla="*/ 3620453 w 3620453"/>
              <a:gd name="connsiteY7" fmla="*/ 0 h 1200329"/>
              <a:gd name="connsiteX8" fmla="*/ 3620453 w 3620453"/>
              <a:gd name="connsiteY8" fmla="*/ 376103 h 1200329"/>
              <a:gd name="connsiteX9" fmla="*/ 3620453 w 3620453"/>
              <a:gd name="connsiteY9" fmla="*/ 740203 h 1200329"/>
              <a:gd name="connsiteX10" fmla="*/ 3620453 w 3620453"/>
              <a:gd name="connsiteY10" fmla="*/ 1200329 h 1200329"/>
              <a:gd name="connsiteX11" fmla="*/ 3067041 w 3620453"/>
              <a:gd name="connsiteY11" fmla="*/ 1200329 h 1200329"/>
              <a:gd name="connsiteX12" fmla="*/ 2586038 w 3620453"/>
              <a:gd name="connsiteY12" fmla="*/ 1200329 h 1200329"/>
              <a:gd name="connsiteX13" fmla="*/ 1996421 w 3620453"/>
              <a:gd name="connsiteY13" fmla="*/ 1200329 h 1200329"/>
              <a:gd name="connsiteX14" fmla="*/ 1551623 w 3620453"/>
              <a:gd name="connsiteY14" fmla="*/ 1200329 h 1200329"/>
              <a:gd name="connsiteX15" fmla="*/ 1034415 w 3620453"/>
              <a:gd name="connsiteY15" fmla="*/ 1200329 h 1200329"/>
              <a:gd name="connsiteX16" fmla="*/ 625821 w 3620453"/>
              <a:gd name="connsiteY16" fmla="*/ 1200329 h 1200329"/>
              <a:gd name="connsiteX17" fmla="*/ 0 w 3620453"/>
              <a:gd name="connsiteY17" fmla="*/ 1200329 h 1200329"/>
              <a:gd name="connsiteX18" fmla="*/ 0 w 3620453"/>
              <a:gd name="connsiteY18" fmla="*/ 776213 h 1200329"/>
              <a:gd name="connsiteX19" fmla="*/ 0 w 3620453"/>
              <a:gd name="connsiteY19" fmla="*/ 400110 h 1200329"/>
              <a:gd name="connsiteX20" fmla="*/ 0 w 3620453"/>
              <a:gd name="connsiteY20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20453" h="1200329" fill="none" extrusionOk="0">
                <a:moveTo>
                  <a:pt x="0" y="0"/>
                </a:moveTo>
                <a:cubicBezTo>
                  <a:pt x="134891" y="-34218"/>
                  <a:pt x="231540" y="31316"/>
                  <a:pt x="444799" y="0"/>
                </a:cubicBezTo>
                <a:cubicBezTo>
                  <a:pt x="658058" y="-31316"/>
                  <a:pt x="707532" y="11339"/>
                  <a:pt x="889597" y="0"/>
                </a:cubicBezTo>
                <a:cubicBezTo>
                  <a:pt x="1071662" y="-11339"/>
                  <a:pt x="1297282" y="37124"/>
                  <a:pt x="1479214" y="0"/>
                </a:cubicBezTo>
                <a:cubicBezTo>
                  <a:pt x="1661146" y="-37124"/>
                  <a:pt x="1756351" y="34365"/>
                  <a:pt x="1887808" y="0"/>
                </a:cubicBezTo>
                <a:cubicBezTo>
                  <a:pt x="2019265" y="-34365"/>
                  <a:pt x="2181730" y="19404"/>
                  <a:pt x="2405015" y="0"/>
                </a:cubicBezTo>
                <a:cubicBezTo>
                  <a:pt x="2628300" y="-19404"/>
                  <a:pt x="2625274" y="30675"/>
                  <a:pt x="2813609" y="0"/>
                </a:cubicBezTo>
                <a:cubicBezTo>
                  <a:pt x="3001944" y="-30675"/>
                  <a:pt x="3449081" y="83084"/>
                  <a:pt x="3620453" y="0"/>
                </a:cubicBezTo>
                <a:cubicBezTo>
                  <a:pt x="3638718" y="179739"/>
                  <a:pt x="3575331" y="230415"/>
                  <a:pt x="3620453" y="376103"/>
                </a:cubicBezTo>
                <a:cubicBezTo>
                  <a:pt x="3665575" y="521791"/>
                  <a:pt x="3585018" y="634044"/>
                  <a:pt x="3620453" y="740203"/>
                </a:cubicBezTo>
                <a:cubicBezTo>
                  <a:pt x="3655888" y="846362"/>
                  <a:pt x="3602110" y="1032832"/>
                  <a:pt x="3620453" y="1200329"/>
                </a:cubicBezTo>
                <a:cubicBezTo>
                  <a:pt x="3462136" y="1250520"/>
                  <a:pt x="3290610" y="1167346"/>
                  <a:pt x="3067041" y="1200329"/>
                </a:cubicBezTo>
                <a:cubicBezTo>
                  <a:pt x="2843472" y="1233312"/>
                  <a:pt x="2703830" y="1169207"/>
                  <a:pt x="2586038" y="1200329"/>
                </a:cubicBezTo>
                <a:cubicBezTo>
                  <a:pt x="2468246" y="1231451"/>
                  <a:pt x="2176646" y="1192956"/>
                  <a:pt x="1996421" y="1200329"/>
                </a:cubicBezTo>
                <a:cubicBezTo>
                  <a:pt x="1816196" y="1207702"/>
                  <a:pt x="1717228" y="1189522"/>
                  <a:pt x="1551623" y="1200329"/>
                </a:cubicBezTo>
                <a:cubicBezTo>
                  <a:pt x="1386018" y="1211136"/>
                  <a:pt x="1159158" y="1147727"/>
                  <a:pt x="1034415" y="1200329"/>
                </a:cubicBezTo>
                <a:cubicBezTo>
                  <a:pt x="909672" y="1252931"/>
                  <a:pt x="769123" y="1188589"/>
                  <a:pt x="625821" y="1200329"/>
                </a:cubicBezTo>
                <a:cubicBezTo>
                  <a:pt x="482519" y="1212069"/>
                  <a:pt x="144301" y="1151820"/>
                  <a:pt x="0" y="1200329"/>
                </a:cubicBezTo>
                <a:cubicBezTo>
                  <a:pt x="-13067" y="1081160"/>
                  <a:pt x="15436" y="934812"/>
                  <a:pt x="0" y="776213"/>
                </a:cubicBezTo>
                <a:cubicBezTo>
                  <a:pt x="-15436" y="617614"/>
                  <a:pt x="11102" y="526819"/>
                  <a:pt x="0" y="400110"/>
                </a:cubicBezTo>
                <a:cubicBezTo>
                  <a:pt x="-11102" y="273401"/>
                  <a:pt x="21758" y="89080"/>
                  <a:pt x="0" y="0"/>
                </a:cubicBezTo>
                <a:close/>
              </a:path>
              <a:path w="3620453" h="1200329" stroke="0" extrusionOk="0">
                <a:moveTo>
                  <a:pt x="0" y="0"/>
                </a:moveTo>
                <a:cubicBezTo>
                  <a:pt x="235001" y="-33065"/>
                  <a:pt x="408020" y="59886"/>
                  <a:pt x="517208" y="0"/>
                </a:cubicBezTo>
                <a:cubicBezTo>
                  <a:pt x="626396" y="-59886"/>
                  <a:pt x="887693" y="23605"/>
                  <a:pt x="1070620" y="0"/>
                </a:cubicBezTo>
                <a:cubicBezTo>
                  <a:pt x="1253547" y="-23605"/>
                  <a:pt x="1501007" y="21271"/>
                  <a:pt x="1624032" y="0"/>
                </a:cubicBezTo>
                <a:cubicBezTo>
                  <a:pt x="1747057" y="-21271"/>
                  <a:pt x="1943673" y="25687"/>
                  <a:pt x="2105035" y="0"/>
                </a:cubicBezTo>
                <a:cubicBezTo>
                  <a:pt x="2266397" y="-25687"/>
                  <a:pt x="2394750" y="58848"/>
                  <a:pt x="2622242" y="0"/>
                </a:cubicBezTo>
                <a:cubicBezTo>
                  <a:pt x="2849734" y="-58848"/>
                  <a:pt x="2931634" y="54214"/>
                  <a:pt x="3103245" y="0"/>
                </a:cubicBezTo>
                <a:cubicBezTo>
                  <a:pt x="3274856" y="-54214"/>
                  <a:pt x="3505203" y="4678"/>
                  <a:pt x="3620453" y="0"/>
                </a:cubicBezTo>
                <a:cubicBezTo>
                  <a:pt x="3648274" y="77637"/>
                  <a:pt x="3581738" y="233726"/>
                  <a:pt x="3620453" y="376103"/>
                </a:cubicBezTo>
                <a:cubicBezTo>
                  <a:pt x="3659168" y="518480"/>
                  <a:pt x="3581953" y="599894"/>
                  <a:pt x="3620453" y="776213"/>
                </a:cubicBezTo>
                <a:cubicBezTo>
                  <a:pt x="3658953" y="952532"/>
                  <a:pt x="3572998" y="1067826"/>
                  <a:pt x="3620453" y="1200329"/>
                </a:cubicBezTo>
                <a:cubicBezTo>
                  <a:pt x="3490443" y="1215045"/>
                  <a:pt x="3357177" y="1182994"/>
                  <a:pt x="3211859" y="1200329"/>
                </a:cubicBezTo>
                <a:cubicBezTo>
                  <a:pt x="3066541" y="1217664"/>
                  <a:pt x="2912243" y="1163090"/>
                  <a:pt x="2803265" y="1200329"/>
                </a:cubicBezTo>
                <a:cubicBezTo>
                  <a:pt x="2694287" y="1237568"/>
                  <a:pt x="2567021" y="1178303"/>
                  <a:pt x="2358467" y="1200329"/>
                </a:cubicBezTo>
                <a:cubicBezTo>
                  <a:pt x="2149913" y="1222355"/>
                  <a:pt x="2001606" y="1170757"/>
                  <a:pt x="1877463" y="1200329"/>
                </a:cubicBezTo>
                <a:cubicBezTo>
                  <a:pt x="1753320" y="1229901"/>
                  <a:pt x="1578141" y="1152447"/>
                  <a:pt x="1360256" y="1200329"/>
                </a:cubicBezTo>
                <a:cubicBezTo>
                  <a:pt x="1142371" y="1248211"/>
                  <a:pt x="1122257" y="1190080"/>
                  <a:pt x="915457" y="1200329"/>
                </a:cubicBezTo>
                <a:cubicBezTo>
                  <a:pt x="708657" y="1210578"/>
                  <a:pt x="366355" y="1106809"/>
                  <a:pt x="0" y="1200329"/>
                </a:cubicBezTo>
                <a:cubicBezTo>
                  <a:pt x="-19063" y="1008268"/>
                  <a:pt x="13710" y="944040"/>
                  <a:pt x="0" y="812223"/>
                </a:cubicBezTo>
                <a:cubicBezTo>
                  <a:pt x="-13710" y="680406"/>
                  <a:pt x="36293" y="592159"/>
                  <a:pt x="0" y="448123"/>
                </a:cubicBezTo>
                <a:cubicBezTo>
                  <a:pt x="-36293" y="304087"/>
                  <a:pt x="49883" y="109776"/>
                  <a:pt x="0" y="0"/>
                </a:cubicBezTo>
                <a:close/>
              </a:path>
            </a:pathLst>
          </a:custGeom>
          <a:solidFill>
            <a:srgbClr val="CCFFFF">
              <a:alpha val="83137"/>
            </a:srgbClr>
          </a:solidFill>
          <a:ln w="5715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8537025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Legume-rhizobia symbiosis </a:t>
            </a:r>
            <a:r>
              <a:rPr lang="en-US" sz="2400" b="1" u="sng" dirty="0"/>
              <a:t>underperforming</a:t>
            </a:r>
            <a:r>
              <a:rPr lang="en-US" sz="2400" b="1" dirty="0"/>
              <a:t> in LLP savannas?</a:t>
            </a:r>
          </a:p>
        </p:txBody>
      </p:sp>
    </p:spTree>
    <p:extLst>
      <p:ext uri="{BB962C8B-B14F-4D97-AF65-F5344CB8AC3E}">
        <p14:creationId xmlns:p14="http://schemas.microsoft.com/office/powerpoint/2010/main" val="85584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5" grpId="0" animBg="1"/>
      <p:bldP spid="7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Down 17">
            <a:extLst>
              <a:ext uri="{FF2B5EF4-FFF2-40B4-BE49-F238E27FC236}">
                <a16:creationId xmlns:a16="http://schemas.microsoft.com/office/drawing/2014/main" id="{C4FA2447-D0AF-4337-BD84-8883A4F6D296}"/>
              </a:ext>
            </a:extLst>
          </p:cNvPr>
          <p:cNvSpPr/>
          <p:nvPr/>
        </p:nvSpPr>
        <p:spPr>
          <a:xfrm rot="10800000">
            <a:off x="4010278" y="3412287"/>
            <a:ext cx="545285" cy="126464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F7C5A2-8EF7-4B4F-9D4C-7C7698903EFB}"/>
              </a:ext>
            </a:extLst>
          </p:cNvPr>
          <p:cNvSpPr txBox="1"/>
          <p:nvPr/>
        </p:nvSpPr>
        <p:spPr>
          <a:xfrm>
            <a:off x="3251649" y="4602285"/>
            <a:ext cx="2281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NITROGEN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F5CC619-95DA-4BC2-8F61-A3461F7561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0" t="489" r="678" b="58042"/>
          <a:stretch/>
        </p:blipFill>
        <p:spPr>
          <a:xfrm>
            <a:off x="6511349" y="3069516"/>
            <a:ext cx="2250180" cy="17616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7" name="Arrow: Down 26">
            <a:extLst>
              <a:ext uri="{FF2B5EF4-FFF2-40B4-BE49-F238E27FC236}">
                <a16:creationId xmlns:a16="http://schemas.microsoft.com/office/drawing/2014/main" id="{5A3B9FA2-8012-49F9-A2CD-7ACF7CFC8ED9}"/>
              </a:ext>
            </a:extLst>
          </p:cNvPr>
          <p:cNvSpPr/>
          <p:nvPr/>
        </p:nvSpPr>
        <p:spPr>
          <a:xfrm>
            <a:off x="7520612" y="5169792"/>
            <a:ext cx="267253" cy="720812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EF9A73-3873-4C40-B7A6-1F296DF6E15B}"/>
              </a:ext>
            </a:extLst>
          </p:cNvPr>
          <p:cNvSpPr txBox="1"/>
          <p:nvPr/>
        </p:nvSpPr>
        <p:spPr>
          <a:xfrm>
            <a:off x="7673567" y="5284841"/>
            <a:ext cx="2281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NITROGEN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BEB790A-A4F9-4564-9953-ED0F55D6450D}"/>
              </a:ext>
            </a:extLst>
          </p:cNvPr>
          <p:cNvSpPr/>
          <p:nvPr/>
        </p:nvSpPr>
        <p:spPr>
          <a:xfrm>
            <a:off x="7824900" y="4764729"/>
            <a:ext cx="192064" cy="189914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E612B48-E0E1-4371-8A30-0A3D26BDC60A}"/>
              </a:ext>
            </a:extLst>
          </p:cNvPr>
          <p:cNvSpPr/>
          <p:nvPr/>
        </p:nvSpPr>
        <p:spPr>
          <a:xfrm>
            <a:off x="7209415" y="4682234"/>
            <a:ext cx="192064" cy="181143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D3C92DF-A134-4694-B0AA-DA0817583C06}"/>
              </a:ext>
            </a:extLst>
          </p:cNvPr>
          <p:cNvSpPr/>
          <p:nvPr/>
        </p:nvSpPr>
        <p:spPr>
          <a:xfrm>
            <a:off x="7565527" y="4875121"/>
            <a:ext cx="202666" cy="197502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8103D4D-286F-4DFD-A0DA-479AF753562C}"/>
              </a:ext>
            </a:extLst>
          </p:cNvPr>
          <p:cNvSpPr/>
          <p:nvPr/>
        </p:nvSpPr>
        <p:spPr>
          <a:xfrm>
            <a:off x="7350996" y="4905541"/>
            <a:ext cx="202666" cy="18991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8FB4A32-E84F-4CC4-A25E-B30F5ADEA566}"/>
              </a:ext>
            </a:extLst>
          </p:cNvPr>
          <p:cNvSpPr/>
          <p:nvPr/>
        </p:nvSpPr>
        <p:spPr>
          <a:xfrm>
            <a:off x="7617386" y="4695776"/>
            <a:ext cx="192064" cy="18114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A5D5D36-25BE-4FBB-8585-939B9A9A3147}"/>
              </a:ext>
            </a:extLst>
          </p:cNvPr>
          <p:cNvSpPr/>
          <p:nvPr/>
        </p:nvSpPr>
        <p:spPr>
          <a:xfrm>
            <a:off x="7400261" y="4724398"/>
            <a:ext cx="192064" cy="197502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23268D-F15B-4697-8211-01B2022FD6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2" t="24711" r="36504" b="-2"/>
          <a:stretch/>
        </p:blipFill>
        <p:spPr>
          <a:xfrm rot="5400000">
            <a:off x="1156182" y="-77351"/>
            <a:ext cx="1914114" cy="36230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E1303E-3FB1-4484-B192-E267FC2DFC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7" t="16748" r="23347" b="36297"/>
          <a:stretch/>
        </p:blipFill>
        <p:spPr>
          <a:xfrm>
            <a:off x="10012081" y="3803545"/>
            <a:ext cx="2055090" cy="27125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6BCED1-BBD1-4678-A09F-4C637E7729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15548" t="18483" r="7754" b="-2"/>
          <a:stretch/>
        </p:blipFill>
        <p:spPr>
          <a:xfrm>
            <a:off x="8814470" y="341866"/>
            <a:ext cx="2773685" cy="22054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63B43C-AD7C-432B-BB4A-D25866F44D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r="29543" b="2"/>
          <a:stretch/>
        </p:blipFill>
        <p:spPr>
          <a:xfrm rot="5400000">
            <a:off x="4935453" y="166605"/>
            <a:ext cx="2321093" cy="2734191"/>
          </a:xfrm>
          <a:prstGeom prst="rect">
            <a:avLst/>
          </a:prstGeom>
        </p:spPr>
      </p:pic>
      <p:pic>
        <p:nvPicPr>
          <p:cNvPr id="22" name="Picture 21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221411B4-3760-154A-B908-30CBEE3EF85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9"/>
          <a:stretch/>
        </p:blipFill>
        <p:spPr>
          <a:xfrm>
            <a:off x="445524" y="3135279"/>
            <a:ext cx="2485245" cy="33215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A1CA84-7231-09D9-01B2-77312997A73C}"/>
              </a:ext>
            </a:extLst>
          </p:cNvPr>
          <p:cNvSpPr txBox="1"/>
          <p:nvPr/>
        </p:nvSpPr>
        <p:spPr>
          <a:xfrm>
            <a:off x="4337883" y="3147884"/>
            <a:ext cx="3516231" cy="1569660"/>
          </a:xfrm>
          <a:custGeom>
            <a:avLst/>
            <a:gdLst>
              <a:gd name="connsiteX0" fmla="*/ 0 w 3516231"/>
              <a:gd name="connsiteY0" fmla="*/ 0 h 1569660"/>
              <a:gd name="connsiteX1" fmla="*/ 515714 w 3516231"/>
              <a:gd name="connsiteY1" fmla="*/ 0 h 1569660"/>
              <a:gd name="connsiteX2" fmla="*/ 1066590 w 3516231"/>
              <a:gd name="connsiteY2" fmla="*/ 0 h 1569660"/>
              <a:gd name="connsiteX3" fmla="*/ 1652629 w 3516231"/>
              <a:gd name="connsiteY3" fmla="*/ 0 h 1569660"/>
              <a:gd name="connsiteX4" fmla="*/ 2273829 w 3516231"/>
              <a:gd name="connsiteY4" fmla="*/ 0 h 1569660"/>
              <a:gd name="connsiteX5" fmla="*/ 2789543 w 3516231"/>
              <a:gd name="connsiteY5" fmla="*/ 0 h 1569660"/>
              <a:gd name="connsiteX6" fmla="*/ 3516231 w 3516231"/>
              <a:gd name="connsiteY6" fmla="*/ 0 h 1569660"/>
              <a:gd name="connsiteX7" fmla="*/ 3516231 w 3516231"/>
              <a:gd name="connsiteY7" fmla="*/ 507523 h 1569660"/>
              <a:gd name="connsiteX8" fmla="*/ 3516231 w 3516231"/>
              <a:gd name="connsiteY8" fmla="*/ 1062137 h 1569660"/>
              <a:gd name="connsiteX9" fmla="*/ 3516231 w 3516231"/>
              <a:gd name="connsiteY9" fmla="*/ 1569660 h 1569660"/>
              <a:gd name="connsiteX10" fmla="*/ 3000517 w 3516231"/>
              <a:gd name="connsiteY10" fmla="*/ 1569660 h 1569660"/>
              <a:gd name="connsiteX11" fmla="*/ 2519966 w 3516231"/>
              <a:gd name="connsiteY11" fmla="*/ 1569660 h 1569660"/>
              <a:gd name="connsiteX12" fmla="*/ 2039414 w 3516231"/>
              <a:gd name="connsiteY12" fmla="*/ 1569660 h 1569660"/>
              <a:gd name="connsiteX13" fmla="*/ 1418213 w 3516231"/>
              <a:gd name="connsiteY13" fmla="*/ 1569660 h 1569660"/>
              <a:gd name="connsiteX14" fmla="*/ 761850 w 3516231"/>
              <a:gd name="connsiteY14" fmla="*/ 1569660 h 1569660"/>
              <a:gd name="connsiteX15" fmla="*/ 0 w 3516231"/>
              <a:gd name="connsiteY15" fmla="*/ 1569660 h 1569660"/>
              <a:gd name="connsiteX16" fmla="*/ 0 w 3516231"/>
              <a:gd name="connsiteY16" fmla="*/ 1015047 h 1569660"/>
              <a:gd name="connsiteX17" fmla="*/ 0 w 3516231"/>
              <a:gd name="connsiteY17" fmla="*/ 507523 h 1569660"/>
              <a:gd name="connsiteX18" fmla="*/ 0 w 3516231"/>
              <a:gd name="connsiteY18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16231" h="1569660" fill="none" extrusionOk="0">
                <a:moveTo>
                  <a:pt x="0" y="0"/>
                </a:moveTo>
                <a:cubicBezTo>
                  <a:pt x="184153" y="-42460"/>
                  <a:pt x="347364" y="42307"/>
                  <a:pt x="515714" y="0"/>
                </a:cubicBezTo>
                <a:cubicBezTo>
                  <a:pt x="684064" y="-42307"/>
                  <a:pt x="879703" y="21712"/>
                  <a:pt x="1066590" y="0"/>
                </a:cubicBezTo>
                <a:cubicBezTo>
                  <a:pt x="1253477" y="-21712"/>
                  <a:pt x="1524908" y="14059"/>
                  <a:pt x="1652629" y="0"/>
                </a:cubicBezTo>
                <a:cubicBezTo>
                  <a:pt x="1780350" y="-14059"/>
                  <a:pt x="2065197" y="70179"/>
                  <a:pt x="2273829" y="0"/>
                </a:cubicBezTo>
                <a:cubicBezTo>
                  <a:pt x="2482461" y="-70179"/>
                  <a:pt x="2539562" y="5628"/>
                  <a:pt x="2789543" y="0"/>
                </a:cubicBezTo>
                <a:cubicBezTo>
                  <a:pt x="3039524" y="-5628"/>
                  <a:pt x="3161458" y="77127"/>
                  <a:pt x="3516231" y="0"/>
                </a:cubicBezTo>
                <a:cubicBezTo>
                  <a:pt x="3526619" y="199048"/>
                  <a:pt x="3495335" y="369292"/>
                  <a:pt x="3516231" y="507523"/>
                </a:cubicBezTo>
                <a:cubicBezTo>
                  <a:pt x="3537127" y="645754"/>
                  <a:pt x="3507322" y="879726"/>
                  <a:pt x="3516231" y="1062137"/>
                </a:cubicBezTo>
                <a:cubicBezTo>
                  <a:pt x="3525140" y="1244548"/>
                  <a:pt x="3474564" y="1327082"/>
                  <a:pt x="3516231" y="1569660"/>
                </a:cubicBezTo>
                <a:cubicBezTo>
                  <a:pt x="3407313" y="1601402"/>
                  <a:pt x="3125055" y="1525596"/>
                  <a:pt x="3000517" y="1569660"/>
                </a:cubicBezTo>
                <a:cubicBezTo>
                  <a:pt x="2875979" y="1613724"/>
                  <a:pt x="2627316" y="1558570"/>
                  <a:pt x="2519966" y="1569660"/>
                </a:cubicBezTo>
                <a:cubicBezTo>
                  <a:pt x="2412616" y="1580750"/>
                  <a:pt x="2236103" y="1566694"/>
                  <a:pt x="2039414" y="1569660"/>
                </a:cubicBezTo>
                <a:cubicBezTo>
                  <a:pt x="1842725" y="1572626"/>
                  <a:pt x="1637154" y="1532592"/>
                  <a:pt x="1418213" y="1569660"/>
                </a:cubicBezTo>
                <a:cubicBezTo>
                  <a:pt x="1199272" y="1606728"/>
                  <a:pt x="917530" y="1528029"/>
                  <a:pt x="761850" y="1569660"/>
                </a:cubicBezTo>
                <a:cubicBezTo>
                  <a:pt x="606170" y="1611291"/>
                  <a:pt x="263687" y="1522782"/>
                  <a:pt x="0" y="1569660"/>
                </a:cubicBezTo>
                <a:cubicBezTo>
                  <a:pt x="-61627" y="1393010"/>
                  <a:pt x="40987" y="1199812"/>
                  <a:pt x="0" y="1015047"/>
                </a:cubicBezTo>
                <a:cubicBezTo>
                  <a:pt x="-40987" y="830282"/>
                  <a:pt x="52426" y="667598"/>
                  <a:pt x="0" y="507523"/>
                </a:cubicBezTo>
                <a:cubicBezTo>
                  <a:pt x="-52426" y="347448"/>
                  <a:pt x="5986" y="220475"/>
                  <a:pt x="0" y="0"/>
                </a:cubicBezTo>
                <a:close/>
              </a:path>
              <a:path w="3516231" h="1569660" stroke="0" extrusionOk="0">
                <a:moveTo>
                  <a:pt x="0" y="0"/>
                </a:moveTo>
                <a:cubicBezTo>
                  <a:pt x="224640" y="-68147"/>
                  <a:pt x="363058" y="66516"/>
                  <a:pt x="621201" y="0"/>
                </a:cubicBezTo>
                <a:cubicBezTo>
                  <a:pt x="879344" y="-66516"/>
                  <a:pt x="1060398" y="26423"/>
                  <a:pt x="1172077" y="0"/>
                </a:cubicBezTo>
                <a:cubicBezTo>
                  <a:pt x="1283756" y="-26423"/>
                  <a:pt x="1531273" y="69667"/>
                  <a:pt x="1758116" y="0"/>
                </a:cubicBezTo>
                <a:cubicBezTo>
                  <a:pt x="1984959" y="-69667"/>
                  <a:pt x="2146256" y="49824"/>
                  <a:pt x="2273829" y="0"/>
                </a:cubicBezTo>
                <a:cubicBezTo>
                  <a:pt x="2401402" y="-49824"/>
                  <a:pt x="2586796" y="64119"/>
                  <a:pt x="2859868" y="0"/>
                </a:cubicBezTo>
                <a:cubicBezTo>
                  <a:pt x="3132940" y="-64119"/>
                  <a:pt x="3377300" y="39314"/>
                  <a:pt x="3516231" y="0"/>
                </a:cubicBezTo>
                <a:cubicBezTo>
                  <a:pt x="3541308" y="124515"/>
                  <a:pt x="3504438" y="361175"/>
                  <a:pt x="3516231" y="523220"/>
                </a:cubicBezTo>
                <a:cubicBezTo>
                  <a:pt x="3528024" y="685265"/>
                  <a:pt x="3505664" y="886703"/>
                  <a:pt x="3516231" y="1015047"/>
                </a:cubicBezTo>
                <a:cubicBezTo>
                  <a:pt x="3526798" y="1143391"/>
                  <a:pt x="3453569" y="1418154"/>
                  <a:pt x="3516231" y="1569660"/>
                </a:cubicBezTo>
                <a:cubicBezTo>
                  <a:pt x="3263353" y="1600804"/>
                  <a:pt x="3218128" y="1548422"/>
                  <a:pt x="2965355" y="1569660"/>
                </a:cubicBezTo>
                <a:cubicBezTo>
                  <a:pt x="2712582" y="1590898"/>
                  <a:pt x="2634166" y="1552761"/>
                  <a:pt x="2449641" y="1569660"/>
                </a:cubicBezTo>
                <a:cubicBezTo>
                  <a:pt x="2265116" y="1586559"/>
                  <a:pt x="2116878" y="1568892"/>
                  <a:pt x="1898765" y="1569660"/>
                </a:cubicBezTo>
                <a:cubicBezTo>
                  <a:pt x="1680652" y="1570428"/>
                  <a:pt x="1426329" y="1515329"/>
                  <a:pt x="1242402" y="1569660"/>
                </a:cubicBezTo>
                <a:cubicBezTo>
                  <a:pt x="1058475" y="1623991"/>
                  <a:pt x="809858" y="1557724"/>
                  <a:pt x="656363" y="1569660"/>
                </a:cubicBezTo>
                <a:cubicBezTo>
                  <a:pt x="502868" y="1581596"/>
                  <a:pt x="299605" y="1525408"/>
                  <a:pt x="0" y="1569660"/>
                </a:cubicBezTo>
                <a:cubicBezTo>
                  <a:pt x="-22999" y="1362887"/>
                  <a:pt x="54784" y="1200855"/>
                  <a:pt x="0" y="1030743"/>
                </a:cubicBezTo>
                <a:cubicBezTo>
                  <a:pt x="-54784" y="860631"/>
                  <a:pt x="15978" y="740712"/>
                  <a:pt x="0" y="554613"/>
                </a:cubicBezTo>
                <a:cubicBezTo>
                  <a:pt x="-15978" y="368514"/>
                  <a:pt x="26648" y="1129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Can this symbiosis be enhanced for restoration?</a:t>
            </a:r>
          </a:p>
        </p:txBody>
      </p:sp>
    </p:spTree>
    <p:extLst>
      <p:ext uri="{BB962C8B-B14F-4D97-AF65-F5344CB8AC3E}">
        <p14:creationId xmlns:p14="http://schemas.microsoft.com/office/powerpoint/2010/main" val="154869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B13D827-92DA-4068-9286-7730DC6CB3E9}"/>
              </a:ext>
            </a:extLst>
          </p:cNvPr>
          <p:cNvSpPr txBox="1"/>
          <p:nvPr/>
        </p:nvSpPr>
        <p:spPr>
          <a:xfrm>
            <a:off x="4165930" y="0"/>
            <a:ext cx="3860135" cy="709863"/>
          </a:xfrm>
          <a:prstGeom prst="rect">
            <a:avLst/>
          </a:prstGeom>
          <a:solidFill>
            <a:schemeClr val="accent1">
              <a:lumMod val="20000"/>
              <a:lumOff val="80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 Objective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44C6FA-819A-4CED-A6CE-69DC57B47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00199"/>
          </a:xfrm>
          <a:solidFill>
            <a:schemeClr val="accent1">
              <a:lumMod val="20000"/>
              <a:lumOff val="80000"/>
              <a:alpha val="85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4800" dirty="0"/>
              <a:t>Investigate which biotic and abiotic factors influence rates of SNF in LLP savannas</a:t>
            </a:r>
          </a:p>
          <a:p>
            <a:pPr marL="0" indent="0" algn="ctr">
              <a:lnSpc>
                <a:spcPct val="130000"/>
              </a:lnSpc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4397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0945612-8746-4088-8D93-4DE07A9AB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2051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28885-7F84-4FFA-9D48-BC6BD9211071}"/>
              </a:ext>
            </a:extLst>
          </p:cNvPr>
          <p:cNvSpPr txBox="1"/>
          <p:nvPr/>
        </p:nvSpPr>
        <p:spPr>
          <a:xfrm>
            <a:off x="1363579" y="-176635"/>
            <a:ext cx="938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North Carolina Longleaf Pine Savanna</a:t>
            </a:r>
          </a:p>
        </p:txBody>
      </p:sp>
      <p:pic>
        <p:nvPicPr>
          <p:cNvPr id="7" name="Picture 6" descr="A picture containing tree, outdoor, forest, wooded&#10;&#10;Description automatically generated">
            <a:extLst>
              <a:ext uri="{FF2B5EF4-FFF2-40B4-BE49-F238E27FC236}">
                <a16:creationId xmlns:a16="http://schemas.microsoft.com/office/drawing/2014/main" id="{1266B527-A2BB-4876-9B35-969E76A66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80" y="382613"/>
            <a:ext cx="11895638" cy="663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3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plant, flower, silene&#10;&#10;Description automatically generated">
            <a:extLst>
              <a:ext uri="{FF2B5EF4-FFF2-40B4-BE49-F238E27FC236}">
                <a16:creationId xmlns:a16="http://schemas.microsoft.com/office/drawing/2014/main" id="{2C1FA9B5-2CFA-F1F0-26EC-45AF7640A3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" t="5939" r="17824" b="17349"/>
          <a:stretch/>
        </p:blipFill>
        <p:spPr>
          <a:xfrm>
            <a:off x="0" y="3139299"/>
            <a:ext cx="4797329" cy="371870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1B8E405-7132-B469-80B4-4E708BDAF4CC}"/>
              </a:ext>
            </a:extLst>
          </p:cNvPr>
          <p:cNvGrpSpPr/>
          <p:nvPr/>
        </p:nvGrpSpPr>
        <p:grpSpPr>
          <a:xfrm>
            <a:off x="3995952" y="0"/>
            <a:ext cx="4752976" cy="3124199"/>
            <a:chOff x="-42164" y="3733801"/>
            <a:chExt cx="4752976" cy="31241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EE26FF-4266-64CC-259F-DEA55C2FF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733801"/>
              <a:ext cx="4668648" cy="312419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64AC0C-773E-3C83-6D43-30A1D2E78EEB}"/>
                </a:ext>
              </a:extLst>
            </p:cNvPr>
            <p:cNvSpPr txBox="1"/>
            <p:nvPr/>
          </p:nvSpPr>
          <p:spPr>
            <a:xfrm>
              <a:off x="-42164" y="6396335"/>
              <a:ext cx="4752976" cy="461665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/>
                <a:t>Chamaecrista nictitans</a:t>
              </a:r>
              <a:r>
                <a:rPr lang="en-US" sz="2400" b="1" dirty="0"/>
                <a:t>: annual herb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EF659A1-CE83-4EEE-86E4-18CE52D7FB27}"/>
              </a:ext>
            </a:extLst>
          </p:cNvPr>
          <p:cNvSpPr txBox="1"/>
          <p:nvPr/>
        </p:nvSpPr>
        <p:spPr>
          <a:xfrm>
            <a:off x="374381" y="6411435"/>
            <a:ext cx="4048565" cy="46166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Robinia nana</a:t>
            </a:r>
            <a:r>
              <a:rPr lang="en-US" sz="2400" b="1" dirty="0"/>
              <a:t>: perennial shrub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EA215A-3844-FD12-E418-21D5F44B2D08}"/>
              </a:ext>
            </a:extLst>
          </p:cNvPr>
          <p:cNvGrpSpPr/>
          <p:nvPr/>
        </p:nvGrpSpPr>
        <p:grpSpPr>
          <a:xfrm>
            <a:off x="9204240" y="0"/>
            <a:ext cx="3000375" cy="4017613"/>
            <a:chOff x="8315324" y="-1"/>
            <a:chExt cx="3000375" cy="4017613"/>
          </a:xfrm>
        </p:grpSpPr>
        <p:pic>
          <p:nvPicPr>
            <p:cNvPr id="10" name="Picture 9" descr="A close-up of some flowers&#10;&#10;Description automatically generated with low confidence">
              <a:extLst>
                <a:ext uri="{FF2B5EF4-FFF2-40B4-BE49-F238E27FC236}">
                  <a16:creationId xmlns:a16="http://schemas.microsoft.com/office/drawing/2014/main" id="{8B3DBD7E-F0BF-ECA9-8109-20C32A1A5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39"/>
            <a:stretch/>
          </p:blipFill>
          <p:spPr>
            <a:xfrm>
              <a:off x="8315324" y="-1"/>
              <a:ext cx="3000375" cy="401006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FD71B1-4008-F71D-ED1A-31E8B5B90C4F}"/>
                </a:ext>
              </a:extLst>
            </p:cNvPr>
            <p:cNvSpPr txBox="1"/>
            <p:nvPr/>
          </p:nvSpPr>
          <p:spPr>
            <a:xfrm>
              <a:off x="8315324" y="2447952"/>
              <a:ext cx="1571626" cy="156966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/>
                <a:t>Lespedeza hirta</a:t>
              </a:r>
              <a:r>
                <a:rPr lang="en-US" sz="2400" b="1" dirty="0"/>
                <a:t>: perennial herb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99F6300-DE6D-AA13-9D56-E203B9A065D3}"/>
              </a:ext>
            </a:extLst>
          </p:cNvPr>
          <p:cNvSpPr txBox="1"/>
          <p:nvPr/>
        </p:nvSpPr>
        <p:spPr>
          <a:xfrm>
            <a:off x="321416" y="115006"/>
            <a:ext cx="3219225" cy="2554545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10 individuals </a:t>
            </a:r>
          </a:p>
          <a:p>
            <a:pPr algn="ctr"/>
            <a:r>
              <a:rPr lang="en-US" sz="3200" dirty="0"/>
              <a:t>X </a:t>
            </a:r>
          </a:p>
          <a:p>
            <a:pPr algn="ctr"/>
            <a:r>
              <a:rPr lang="en-US" sz="3200" b="1" dirty="0"/>
              <a:t>4 legume species </a:t>
            </a:r>
          </a:p>
          <a:p>
            <a:pPr algn="ctr"/>
            <a:r>
              <a:rPr lang="en-US" sz="3200" dirty="0"/>
              <a:t>X </a:t>
            </a:r>
          </a:p>
          <a:p>
            <a:pPr algn="ctr"/>
            <a:r>
              <a:rPr lang="en-US" sz="3200" b="1" dirty="0"/>
              <a:t>3 field sites</a:t>
            </a:r>
          </a:p>
        </p:txBody>
      </p:sp>
      <p:pic>
        <p:nvPicPr>
          <p:cNvPr id="5" name="Content Placeholder 4" descr="A picture containing plant&#10;&#10;Description automatically generated">
            <a:extLst>
              <a:ext uri="{FF2B5EF4-FFF2-40B4-BE49-F238E27FC236}">
                <a16:creationId xmlns:a16="http://schemas.microsoft.com/office/drawing/2014/main" id="{302C67AF-ED20-E92A-3A39-9DC3937F8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" t="18059" r="23085" b="16052"/>
          <a:stretch/>
        </p:blipFill>
        <p:spPr>
          <a:xfrm rot="10800000">
            <a:off x="5527589" y="3990974"/>
            <a:ext cx="6677026" cy="28670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B97072-D7F7-882E-291A-093043C53DA1}"/>
              </a:ext>
            </a:extLst>
          </p:cNvPr>
          <p:cNvSpPr txBox="1"/>
          <p:nvPr/>
        </p:nvSpPr>
        <p:spPr>
          <a:xfrm>
            <a:off x="6489614" y="6381235"/>
            <a:ext cx="4752976" cy="46166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Galactia regularis</a:t>
            </a:r>
            <a:r>
              <a:rPr lang="en-US" sz="2400" b="1" dirty="0"/>
              <a:t>: perennial vine</a:t>
            </a:r>
          </a:p>
        </p:txBody>
      </p:sp>
    </p:spTree>
    <p:extLst>
      <p:ext uri="{BB962C8B-B14F-4D97-AF65-F5344CB8AC3E}">
        <p14:creationId xmlns:p14="http://schemas.microsoft.com/office/powerpoint/2010/main" val="50240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376E5AA-A010-E280-6857-089DE48ADFE9}"/>
              </a:ext>
            </a:extLst>
          </p:cNvPr>
          <p:cNvGrpSpPr/>
          <p:nvPr/>
        </p:nvGrpSpPr>
        <p:grpSpPr>
          <a:xfrm>
            <a:off x="8556979" y="1429190"/>
            <a:ext cx="3537959" cy="2636274"/>
            <a:chOff x="4938975" y="1909924"/>
            <a:chExt cx="3531353" cy="263627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E6DE44-B534-D4C6-F2AB-F6988453F9A3}"/>
                </a:ext>
              </a:extLst>
            </p:cNvPr>
            <p:cNvSpPr txBox="1"/>
            <p:nvPr/>
          </p:nvSpPr>
          <p:spPr>
            <a:xfrm>
              <a:off x="5609624" y="1909924"/>
              <a:ext cx="21900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u="sng" dirty="0">
                  <a:solidFill>
                    <a:schemeClr val="accent6">
                      <a:lumMod val="75000"/>
                    </a:schemeClr>
                  </a:solidFill>
                </a:rPr>
                <a:t>N-FIXATION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12A863-3EDE-940F-F3A1-B31218769E7D}"/>
                </a:ext>
              </a:extLst>
            </p:cNvPr>
            <p:cNvSpPr txBox="1"/>
            <p:nvPr/>
          </p:nvSpPr>
          <p:spPr>
            <a:xfrm>
              <a:off x="5335204" y="2622594"/>
              <a:ext cx="2738893" cy="192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b="1" dirty="0"/>
                <a:t>Acetylene Reduction Assays: </a:t>
              </a:r>
            </a:p>
            <a:p>
              <a:pPr algn="ctr"/>
              <a:r>
                <a:rPr lang="en-US" sz="2400" dirty="0"/>
                <a:t>Ethylene Produced (</a:t>
              </a:r>
              <a:r>
                <a:rPr lang="en-US" sz="2400" dirty="0" err="1"/>
                <a:t>pmol</a:t>
              </a:r>
              <a:r>
                <a:rPr lang="en-US" sz="2400" dirty="0"/>
                <a:t>/hour/nodule)</a:t>
              </a:r>
            </a:p>
            <a:p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E547FC9-35CC-D9A4-96FB-6FF0992C6937}"/>
                </a:ext>
              </a:extLst>
            </p:cNvPr>
            <p:cNvSpPr/>
            <p:nvPr/>
          </p:nvSpPr>
          <p:spPr>
            <a:xfrm>
              <a:off x="4938975" y="2433144"/>
              <a:ext cx="3531353" cy="2106468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09C412-62E0-BC7D-6B7D-32549D278A27}"/>
              </a:ext>
            </a:extLst>
          </p:cNvPr>
          <p:cNvGrpSpPr/>
          <p:nvPr/>
        </p:nvGrpSpPr>
        <p:grpSpPr>
          <a:xfrm>
            <a:off x="2657376" y="128451"/>
            <a:ext cx="5255045" cy="2817827"/>
            <a:chOff x="2803678" y="3852195"/>
            <a:chExt cx="5255045" cy="281782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F8BB1A-D89E-08CC-B786-12D62076CAEF}"/>
                </a:ext>
              </a:extLst>
            </p:cNvPr>
            <p:cNvSpPr txBox="1"/>
            <p:nvPr/>
          </p:nvSpPr>
          <p:spPr>
            <a:xfrm>
              <a:off x="2916132" y="3852195"/>
              <a:ext cx="31746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u="sng" dirty="0">
                  <a:solidFill>
                    <a:srgbClr val="7030A0"/>
                  </a:solidFill>
                </a:rPr>
                <a:t>ABIOTIC VARIABLES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4B05643-E29F-3CAC-CF95-4632E0D0E86B}"/>
                </a:ext>
              </a:extLst>
            </p:cNvPr>
            <p:cNvGrpSpPr/>
            <p:nvPr/>
          </p:nvGrpSpPr>
          <p:grpSpPr>
            <a:xfrm>
              <a:off x="2803678" y="4361698"/>
              <a:ext cx="5255045" cy="2308324"/>
              <a:chOff x="7687216" y="2424246"/>
              <a:chExt cx="5255045" cy="285243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5A79D8-5554-9AEC-79C6-1C5AAF558BF2}"/>
                  </a:ext>
                </a:extLst>
              </p:cNvPr>
              <p:cNvSpPr txBox="1"/>
              <p:nvPr/>
            </p:nvSpPr>
            <p:spPr>
              <a:xfrm>
                <a:off x="7687216" y="2424246"/>
                <a:ext cx="5255045" cy="2852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Soil Total N (ppm)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Soil NO</a:t>
                </a:r>
                <a:r>
                  <a:rPr lang="en-US" sz="2400" baseline="-25000" dirty="0"/>
                  <a:t>3</a:t>
                </a:r>
                <a:r>
                  <a:rPr lang="en-US" sz="2400" baseline="30000" dirty="0"/>
                  <a:t>-</a:t>
                </a:r>
                <a:r>
                  <a:rPr lang="en-US" sz="2400" dirty="0"/>
                  <a:t> (ppm)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Soil NH</a:t>
                </a:r>
                <a:r>
                  <a:rPr lang="en-US" sz="2400" baseline="-25000" dirty="0"/>
                  <a:t>4</a:t>
                </a:r>
                <a:r>
                  <a:rPr lang="en-US" sz="2400" baseline="30000" dirty="0"/>
                  <a:t>+ </a:t>
                </a:r>
                <a:r>
                  <a:rPr lang="en-US" sz="2400" dirty="0"/>
                  <a:t>(ppm)</a:t>
                </a:r>
                <a:endParaRPr lang="en-US" sz="2400" baseline="30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Soil Moisture (% VWC)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Soil Temperature (°C)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Light Availability (PAR)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D9E563D-F4EF-3A23-6A3B-485403F91DF3}"/>
                  </a:ext>
                </a:extLst>
              </p:cNvPr>
              <p:cNvSpPr/>
              <p:nvPr/>
            </p:nvSpPr>
            <p:spPr>
              <a:xfrm>
                <a:off x="7687216" y="2441196"/>
                <a:ext cx="3355248" cy="2835480"/>
              </a:xfrm>
              <a:prstGeom prst="roundRect">
                <a:avLst/>
              </a:prstGeom>
              <a:noFill/>
              <a:ln w="571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4755FC3-0DBB-8432-D511-2F1EC88B2390}"/>
              </a:ext>
            </a:extLst>
          </p:cNvPr>
          <p:cNvCxnSpPr>
            <a:cxnSpLocks/>
            <a:stCxn id="11" idx="3"/>
            <a:endCxn id="12" idx="2"/>
          </p:cNvCxnSpPr>
          <p:nvPr/>
        </p:nvCxnSpPr>
        <p:spPr>
          <a:xfrm>
            <a:off x="6012624" y="1798975"/>
            <a:ext cx="2544355" cy="12066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83078CC-CA64-B107-3F60-55CBE3A65716}"/>
              </a:ext>
            </a:extLst>
          </p:cNvPr>
          <p:cNvGrpSpPr/>
          <p:nvPr/>
        </p:nvGrpSpPr>
        <p:grpSpPr>
          <a:xfrm>
            <a:off x="201866" y="3393846"/>
            <a:ext cx="7908537" cy="3376217"/>
            <a:chOff x="48084" y="124608"/>
            <a:chExt cx="7908537" cy="337621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6C1A792-BAD5-AD26-97C2-EC4B46A0057C}"/>
                </a:ext>
              </a:extLst>
            </p:cNvPr>
            <p:cNvSpPr txBox="1"/>
            <p:nvPr/>
          </p:nvSpPr>
          <p:spPr>
            <a:xfrm>
              <a:off x="2601673" y="124608"/>
              <a:ext cx="30516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u="sng" dirty="0">
                  <a:solidFill>
                    <a:srgbClr val="0066FF"/>
                  </a:solidFill>
                </a:rPr>
                <a:t>BIOTIC VARIABLES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2C38D7-4C9F-A5C1-F53D-FB11FC6E5FC2}"/>
                </a:ext>
              </a:extLst>
            </p:cNvPr>
            <p:cNvSpPr txBox="1"/>
            <p:nvPr/>
          </p:nvSpPr>
          <p:spPr>
            <a:xfrm>
              <a:off x="48084" y="770456"/>
              <a:ext cx="476631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Plant Volume (cm</a:t>
              </a:r>
              <a:r>
                <a:rPr lang="en-US" sz="2400" baseline="30000" dirty="0"/>
                <a:t>3</a:t>
              </a:r>
              <a:r>
                <a:rPr lang="en-US" sz="2400" dirty="0"/>
                <a:t>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Specific Leaf Area (cm</a:t>
              </a:r>
              <a:r>
                <a:rPr lang="en-US" sz="2400" baseline="30000" dirty="0"/>
                <a:t>2</a:t>
              </a:r>
              <a:r>
                <a:rPr lang="en-US" sz="2400" dirty="0"/>
                <a:t>/mg)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Legume Aboveground Biomass (g)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Legume Belowground Biomass (g)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Distance (mm) to Other Legumes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Surrounding Plant Community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5 Nearest Neighbors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DFC3095-6B17-3F44-E319-BCA77C24A958}"/>
                </a:ext>
              </a:extLst>
            </p:cNvPr>
            <p:cNvSpPr/>
            <p:nvPr/>
          </p:nvSpPr>
          <p:spPr>
            <a:xfrm>
              <a:off x="57318" y="649835"/>
              <a:ext cx="7862131" cy="2850990"/>
            </a:xfrm>
            <a:prstGeom prst="roundRect">
              <a:avLst/>
            </a:prstGeom>
            <a:noFill/>
            <a:ln w="5715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279582-DE52-1387-1BF5-F77D139A1D32}"/>
                </a:ext>
              </a:extLst>
            </p:cNvPr>
            <p:cNvSpPr txBox="1"/>
            <p:nvPr/>
          </p:nvSpPr>
          <p:spPr>
            <a:xfrm>
              <a:off x="4919596" y="770456"/>
              <a:ext cx="303702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Leaf % C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Leaf % 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Nodule Size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Nodule Color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Nodule #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Nodule Weight (mg)</a:t>
              </a: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F18B69-D1AF-1661-6ACF-9C0EB7AE2EBA}"/>
              </a:ext>
            </a:extLst>
          </p:cNvPr>
          <p:cNvCxnSpPr>
            <a:cxnSpLocks/>
            <a:stCxn id="10" idx="3"/>
            <a:endCxn id="12" idx="2"/>
          </p:cNvCxnSpPr>
          <p:nvPr/>
        </p:nvCxnSpPr>
        <p:spPr>
          <a:xfrm flipV="1">
            <a:off x="8073231" y="3005644"/>
            <a:ext cx="483748" cy="23389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79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AE79BF28-9C5D-EC04-186E-BE561B3B2E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11"/>
          <a:stretch/>
        </p:blipFill>
        <p:spPr>
          <a:xfrm>
            <a:off x="592016" y="0"/>
            <a:ext cx="11007968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23C83A-BC30-7BF8-8AA9-F83F3405832E}"/>
              </a:ext>
            </a:extLst>
          </p:cNvPr>
          <p:cNvSpPr/>
          <p:nvPr/>
        </p:nvSpPr>
        <p:spPr>
          <a:xfrm>
            <a:off x="6447604" y="457200"/>
            <a:ext cx="2379784" cy="5873261"/>
          </a:xfrm>
          <a:prstGeom prst="roundRect">
            <a:avLst/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5DA32C-473E-5E89-822B-7270D4EAB980}"/>
              </a:ext>
            </a:extLst>
          </p:cNvPr>
          <p:cNvSpPr/>
          <p:nvPr/>
        </p:nvSpPr>
        <p:spPr>
          <a:xfrm>
            <a:off x="1637515" y="4538546"/>
            <a:ext cx="2379784" cy="1791915"/>
          </a:xfrm>
          <a:prstGeom prst="roundRect">
            <a:avLst/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2C535B-EDFD-A697-A7FF-2C3A88D9DB7F}"/>
              </a:ext>
            </a:extLst>
          </p:cNvPr>
          <p:cNvSpPr txBox="1"/>
          <p:nvPr/>
        </p:nvSpPr>
        <p:spPr>
          <a:xfrm>
            <a:off x="1637516" y="1022778"/>
            <a:ext cx="4211956" cy="830997"/>
          </a:xfrm>
          <a:custGeom>
            <a:avLst/>
            <a:gdLst>
              <a:gd name="connsiteX0" fmla="*/ 0 w 4211956"/>
              <a:gd name="connsiteY0" fmla="*/ 0 h 830997"/>
              <a:gd name="connsiteX1" fmla="*/ 610734 w 4211956"/>
              <a:gd name="connsiteY1" fmla="*/ 0 h 830997"/>
              <a:gd name="connsiteX2" fmla="*/ 1095109 w 4211956"/>
              <a:gd name="connsiteY2" fmla="*/ 0 h 830997"/>
              <a:gd name="connsiteX3" fmla="*/ 1579484 w 4211956"/>
              <a:gd name="connsiteY3" fmla="*/ 0 h 830997"/>
              <a:gd name="connsiteX4" fmla="*/ 2190217 w 4211956"/>
              <a:gd name="connsiteY4" fmla="*/ 0 h 830997"/>
              <a:gd name="connsiteX5" fmla="*/ 2590353 w 4211956"/>
              <a:gd name="connsiteY5" fmla="*/ 0 h 830997"/>
              <a:gd name="connsiteX6" fmla="*/ 2990489 w 4211956"/>
              <a:gd name="connsiteY6" fmla="*/ 0 h 830997"/>
              <a:gd name="connsiteX7" fmla="*/ 3516983 w 4211956"/>
              <a:gd name="connsiteY7" fmla="*/ 0 h 830997"/>
              <a:gd name="connsiteX8" fmla="*/ 4211956 w 4211956"/>
              <a:gd name="connsiteY8" fmla="*/ 0 h 830997"/>
              <a:gd name="connsiteX9" fmla="*/ 4211956 w 4211956"/>
              <a:gd name="connsiteY9" fmla="*/ 415499 h 830997"/>
              <a:gd name="connsiteX10" fmla="*/ 4211956 w 4211956"/>
              <a:gd name="connsiteY10" fmla="*/ 830997 h 830997"/>
              <a:gd name="connsiteX11" fmla="*/ 3685462 w 4211956"/>
              <a:gd name="connsiteY11" fmla="*/ 830997 h 830997"/>
              <a:gd name="connsiteX12" fmla="*/ 3074728 w 4211956"/>
              <a:gd name="connsiteY12" fmla="*/ 830997 h 830997"/>
              <a:gd name="connsiteX13" fmla="*/ 2674592 w 4211956"/>
              <a:gd name="connsiteY13" fmla="*/ 830997 h 830997"/>
              <a:gd name="connsiteX14" fmla="*/ 2190217 w 4211956"/>
              <a:gd name="connsiteY14" fmla="*/ 830997 h 830997"/>
              <a:gd name="connsiteX15" fmla="*/ 1579484 w 4211956"/>
              <a:gd name="connsiteY15" fmla="*/ 830997 h 830997"/>
              <a:gd name="connsiteX16" fmla="*/ 1179348 w 4211956"/>
              <a:gd name="connsiteY16" fmla="*/ 830997 h 830997"/>
              <a:gd name="connsiteX17" fmla="*/ 610734 w 4211956"/>
              <a:gd name="connsiteY17" fmla="*/ 830997 h 830997"/>
              <a:gd name="connsiteX18" fmla="*/ 0 w 4211956"/>
              <a:gd name="connsiteY18" fmla="*/ 830997 h 830997"/>
              <a:gd name="connsiteX19" fmla="*/ 0 w 4211956"/>
              <a:gd name="connsiteY19" fmla="*/ 432118 h 830997"/>
              <a:gd name="connsiteX20" fmla="*/ 0 w 4211956"/>
              <a:gd name="connsiteY20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11956" h="830997" extrusionOk="0">
                <a:moveTo>
                  <a:pt x="0" y="0"/>
                </a:moveTo>
                <a:cubicBezTo>
                  <a:pt x="161645" y="-13283"/>
                  <a:pt x="443558" y="56597"/>
                  <a:pt x="610734" y="0"/>
                </a:cubicBezTo>
                <a:cubicBezTo>
                  <a:pt x="777910" y="-56597"/>
                  <a:pt x="967536" y="22779"/>
                  <a:pt x="1095109" y="0"/>
                </a:cubicBezTo>
                <a:cubicBezTo>
                  <a:pt x="1222683" y="-22779"/>
                  <a:pt x="1391716" y="42788"/>
                  <a:pt x="1579484" y="0"/>
                </a:cubicBezTo>
                <a:cubicBezTo>
                  <a:pt x="1767253" y="-42788"/>
                  <a:pt x="1983106" y="54301"/>
                  <a:pt x="2190217" y="0"/>
                </a:cubicBezTo>
                <a:cubicBezTo>
                  <a:pt x="2397328" y="-54301"/>
                  <a:pt x="2429317" y="30136"/>
                  <a:pt x="2590353" y="0"/>
                </a:cubicBezTo>
                <a:cubicBezTo>
                  <a:pt x="2751389" y="-30136"/>
                  <a:pt x="2895116" y="23565"/>
                  <a:pt x="2990489" y="0"/>
                </a:cubicBezTo>
                <a:cubicBezTo>
                  <a:pt x="3085862" y="-23565"/>
                  <a:pt x="3390405" y="52768"/>
                  <a:pt x="3516983" y="0"/>
                </a:cubicBezTo>
                <a:cubicBezTo>
                  <a:pt x="3643561" y="-52768"/>
                  <a:pt x="3901373" y="60450"/>
                  <a:pt x="4211956" y="0"/>
                </a:cubicBezTo>
                <a:cubicBezTo>
                  <a:pt x="4224578" y="181305"/>
                  <a:pt x="4204654" y="297119"/>
                  <a:pt x="4211956" y="415499"/>
                </a:cubicBezTo>
                <a:cubicBezTo>
                  <a:pt x="4219258" y="533879"/>
                  <a:pt x="4170407" y="716616"/>
                  <a:pt x="4211956" y="830997"/>
                </a:cubicBezTo>
                <a:cubicBezTo>
                  <a:pt x="3971748" y="833338"/>
                  <a:pt x="3848374" y="768333"/>
                  <a:pt x="3685462" y="830997"/>
                </a:cubicBezTo>
                <a:cubicBezTo>
                  <a:pt x="3522550" y="893661"/>
                  <a:pt x="3302888" y="821138"/>
                  <a:pt x="3074728" y="830997"/>
                </a:cubicBezTo>
                <a:cubicBezTo>
                  <a:pt x="2846568" y="840856"/>
                  <a:pt x="2844293" y="826932"/>
                  <a:pt x="2674592" y="830997"/>
                </a:cubicBezTo>
                <a:cubicBezTo>
                  <a:pt x="2504891" y="835062"/>
                  <a:pt x="2418462" y="829808"/>
                  <a:pt x="2190217" y="830997"/>
                </a:cubicBezTo>
                <a:cubicBezTo>
                  <a:pt x="1961972" y="832186"/>
                  <a:pt x="1771664" y="799839"/>
                  <a:pt x="1579484" y="830997"/>
                </a:cubicBezTo>
                <a:cubicBezTo>
                  <a:pt x="1387304" y="862155"/>
                  <a:pt x="1360481" y="815683"/>
                  <a:pt x="1179348" y="830997"/>
                </a:cubicBezTo>
                <a:cubicBezTo>
                  <a:pt x="998215" y="846311"/>
                  <a:pt x="782370" y="798337"/>
                  <a:pt x="610734" y="830997"/>
                </a:cubicBezTo>
                <a:cubicBezTo>
                  <a:pt x="439098" y="863657"/>
                  <a:pt x="182720" y="823266"/>
                  <a:pt x="0" y="830997"/>
                </a:cubicBezTo>
                <a:cubicBezTo>
                  <a:pt x="-29216" y="638388"/>
                  <a:pt x="21940" y="575572"/>
                  <a:pt x="0" y="432118"/>
                </a:cubicBezTo>
                <a:cubicBezTo>
                  <a:pt x="-21940" y="288664"/>
                  <a:pt x="41298" y="129907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CC00"/>
            </a:solidFill>
            <a:extLst>
              <a:ext uri="{C807C97D-BFC1-408E-A445-0C87EB9F89A2}">
                <ask:lineSketchStyleProps xmlns:ask="http://schemas.microsoft.com/office/drawing/2018/sketchyshapes" sd="15486876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To determine predictors of this: </a:t>
            </a:r>
          </a:p>
          <a:p>
            <a:pPr algn="ctr"/>
            <a:r>
              <a:rPr lang="en-US" sz="2400" b="1" dirty="0"/>
              <a:t>Path analyses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F9C73A-47CD-00D3-5C03-82AFF8CD1101}"/>
              </a:ext>
            </a:extLst>
          </p:cNvPr>
          <p:cNvSpPr txBox="1"/>
          <p:nvPr/>
        </p:nvSpPr>
        <p:spPr>
          <a:xfrm>
            <a:off x="8842086" y="164702"/>
            <a:ext cx="274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Some legume species fix more N than others!</a:t>
            </a:r>
          </a:p>
        </p:txBody>
      </p:sp>
    </p:spTree>
    <p:extLst>
      <p:ext uri="{BB962C8B-B14F-4D97-AF65-F5344CB8AC3E}">
        <p14:creationId xmlns:p14="http://schemas.microsoft.com/office/powerpoint/2010/main" val="260298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65D052-65AD-EFF0-EB16-7836C83F06C6}"/>
              </a:ext>
            </a:extLst>
          </p:cNvPr>
          <p:cNvSpPr txBox="1"/>
          <p:nvPr/>
        </p:nvSpPr>
        <p:spPr>
          <a:xfrm>
            <a:off x="7475883" y="3013901"/>
            <a:ext cx="1224792" cy="369332"/>
          </a:xfrm>
          <a:prstGeom prst="rect">
            <a:avLst/>
          </a:prstGeom>
          <a:solidFill>
            <a:srgbClr val="FFCC00">
              <a:alpha val="47059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N-Fixation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4C955-FD83-F145-E99E-D5B53BFCE669}"/>
              </a:ext>
            </a:extLst>
          </p:cNvPr>
          <p:cNvSpPr txBox="1"/>
          <p:nvPr/>
        </p:nvSpPr>
        <p:spPr>
          <a:xfrm>
            <a:off x="228062" y="3635580"/>
            <a:ext cx="2291624" cy="646331"/>
          </a:xfrm>
          <a:prstGeom prst="rect">
            <a:avLst/>
          </a:prstGeom>
          <a:solidFill>
            <a:srgbClr val="009999">
              <a:alpha val="3019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Surrounding Plant Community (NMDS1)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9365C8-FC12-57F2-38F0-2B6A1E133E85}"/>
              </a:ext>
            </a:extLst>
          </p:cNvPr>
          <p:cNvSpPr txBox="1"/>
          <p:nvPr/>
        </p:nvSpPr>
        <p:spPr>
          <a:xfrm>
            <a:off x="228062" y="4723202"/>
            <a:ext cx="1764850" cy="369332"/>
          </a:xfrm>
          <a:prstGeom prst="rect">
            <a:avLst/>
          </a:prstGeom>
          <a:solidFill>
            <a:srgbClr val="009999">
              <a:alpha val="3019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Nodule #/Plant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886F07-76BF-6BC4-B906-0E21DA7C8EC7}"/>
              </a:ext>
            </a:extLst>
          </p:cNvPr>
          <p:cNvSpPr txBox="1"/>
          <p:nvPr/>
        </p:nvSpPr>
        <p:spPr>
          <a:xfrm>
            <a:off x="228062" y="5533777"/>
            <a:ext cx="1565121" cy="646331"/>
          </a:xfrm>
          <a:prstGeom prst="rect">
            <a:avLst/>
          </a:prstGeom>
          <a:solidFill>
            <a:srgbClr val="009999">
              <a:alpha val="3019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Total Nodule Weight/Plant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9E2E43-10B4-3D36-F19C-9C42CF919BE2}"/>
              </a:ext>
            </a:extLst>
          </p:cNvPr>
          <p:cNvSpPr txBox="1"/>
          <p:nvPr/>
        </p:nvSpPr>
        <p:spPr>
          <a:xfrm>
            <a:off x="228063" y="647151"/>
            <a:ext cx="1419674" cy="646331"/>
          </a:xfrm>
          <a:prstGeom prst="rect">
            <a:avLst/>
          </a:prstGeom>
          <a:solidFill>
            <a:srgbClr val="009999">
              <a:alpha val="30196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Abiotic - Soil</a:t>
            </a:r>
          </a:p>
          <a:p>
            <a:pPr algn="ctr"/>
            <a:r>
              <a:rPr lang="en-US" b="1" dirty="0"/>
              <a:t>(PC 1)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0E51CE7-20CC-887D-FBA5-48A382210DC6}"/>
              </a:ext>
            </a:extLst>
          </p:cNvPr>
          <p:cNvCxnSpPr>
            <a:cxnSpLocks/>
            <a:stCxn id="14" idx="3"/>
            <a:endCxn id="4" idx="1"/>
          </p:cNvCxnSpPr>
          <p:nvPr/>
        </p:nvCxnSpPr>
        <p:spPr>
          <a:xfrm>
            <a:off x="1647737" y="970317"/>
            <a:ext cx="5828146" cy="22282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D099B36-CAD6-DEA4-6DE3-9E5D6438B5F7}"/>
              </a:ext>
            </a:extLst>
          </p:cNvPr>
          <p:cNvCxnSpPr>
            <a:cxnSpLocks/>
            <a:stCxn id="9" idx="3"/>
            <a:endCxn id="4" idx="1"/>
          </p:cNvCxnSpPr>
          <p:nvPr/>
        </p:nvCxnSpPr>
        <p:spPr>
          <a:xfrm flipV="1">
            <a:off x="2519686" y="3198567"/>
            <a:ext cx="4956197" cy="760179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122E695-8842-1A1A-800C-73E758C86252}"/>
              </a:ext>
            </a:extLst>
          </p:cNvPr>
          <p:cNvCxnSpPr>
            <a:cxnSpLocks/>
            <a:stCxn id="10" idx="3"/>
            <a:endCxn id="4" idx="1"/>
          </p:cNvCxnSpPr>
          <p:nvPr/>
        </p:nvCxnSpPr>
        <p:spPr>
          <a:xfrm flipV="1">
            <a:off x="1992912" y="3198567"/>
            <a:ext cx="5482971" cy="1709301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BE5458E-0338-0278-42CE-3E19A0D51D5F}"/>
              </a:ext>
            </a:extLst>
          </p:cNvPr>
          <p:cNvCxnSpPr>
            <a:cxnSpLocks/>
            <a:stCxn id="11" idx="3"/>
            <a:endCxn id="4" idx="1"/>
          </p:cNvCxnSpPr>
          <p:nvPr/>
        </p:nvCxnSpPr>
        <p:spPr>
          <a:xfrm flipV="1">
            <a:off x="1793183" y="3198567"/>
            <a:ext cx="5682700" cy="2658376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68CF925D-714D-09A2-01F9-8C92269A8C7D}"/>
              </a:ext>
            </a:extLst>
          </p:cNvPr>
          <p:cNvSpPr txBox="1"/>
          <p:nvPr/>
        </p:nvSpPr>
        <p:spPr>
          <a:xfrm rot="21204429">
            <a:off x="2792982" y="3516697"/>
            <a:ext cx="115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-0.400**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8801D46-FF88-1915-618F-4E77558F9393}"/>
              </a:ext>
            </a:extLst>
          </p:cNvPr>
          <p:cNvSpPr txBox="1"/>
          <p:nvPr/>
        </p:nvSpPr>
        <p:spPr>
          <a:xfrm>
            <a:off x="114606" y="6359741"/>
            <a:ext cx="2692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Model</a:t>
            </a:r>
          </a:p>
          <a:p>
            <a:r>
              <a:rPr lang="en-US" sz="1400" dirty="0"/>
              <a:t>χ</a:t>
            </a:r>
            <a:r>
              <a:rPr lang="en-US" sz="1400" baseline="30000" dirty="0"/>
              <a:t>2 </a:t>
            </a:r>
            <a:r>
              <a:rPr lang="en-US" sz="1400" dirty="0"/>
              <a:t>= 20.785, </a:t>
            </a:r>
            <a:r>
              <a:rPr lang="en-US" sz="1400" dirty="0" err="1"/>
              <a:t>d.f.</a:t>
            </a:r>
            <a:r>
              <a:rPr lang="en-US" sz="1400" dirty="0"/>
              <a:t> = 16, P = 0.187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94DE28F-ED0E-2712-193F-EBED114F4B59}"/>
              </a:ext>
            </a:extLst>
          </p:cNvPr>
          <p:cNvSpPr txBox="1"/>
          <p:nvPr/>
        </p:nvSpPr>
        <p:spPr>
          <a:xfrm>
            <a:off x="7705213" y="2759078"/>
            <a:ext cx="766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</a:t>
            </a:r>
            <a:r>
              <a:rPr lang="en-US" sz="1400" b="1" baseline="30000" dirty="0"/>
              <a:t>2</a:t>
            </a:r>
            <a:r>
              <a:rPr lang="en-US" sz="1400" b="1" dirty="0"/>
              <a:t>=0.26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10CD2BF-F1A1-0434-79FA-133F36B1DC84}"/>
              </a:ext>
            </a:extLst>
          </p:cNvPr>
          <p:cNvSpPr txBox="1"/>
          <p:nvPr/>
        </p:nvSpPr>
        <p:spPr>
          <a:xfrm rot="227912">
            <a:off x="2901236" y="2600726"/>
            <a:ext cx="115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0.442**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3959A7-532A-33A8-1240-11CCD0FD6E48}"/>
              </a:ext>
            </a:extLst>
          </p:cNvPr>
          <p:cNvSpPr txBox="1"/>
          <p:nvPr/>
        </p:nvSpPr>
        <p:spPr>
          <a:xfrm>
            <a:off x="231542" y="2531442"/>
            <a:ext cx="2301762" cy="646331"/>
          </a:xfrm>
          <a:prstGeom prst="rect">
            <a:avLst/>
          </a:prstGeom>
          <a:solidFill>
            <a:srgbClr val="009999">
              <a:alpha val="3019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Legume Aboveground Biomass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242356E-8A32-771C-2E11-D0D3A92406E8}"/>
              </a:ext>
            </a:extLst>
          </p:cNvPr>
          <p:cNvSpPr txBox="1"/>
          <p:nvPr/>
        </p:nvSpPr>
        <p:spPr>
          <a:xfrm rot="1227868">
            <a:off x="2149188" y="1015952"/>
            <a:ext cx="115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0.129**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26B9DD4-8844-9D8A-C106-58CE25095980}"/>
              </a:ext>
            </a:extLst>
          </p:cNvPr>
          <p:cNvCxnSpPr>
            <a:cxnSpLocks/>
            <a:stCxn id="31" idx="3"/>
            <a:endCxn id="4" idx="1"/>
          </p:cNvCxnSpPr>
          <p:nvPr/>
        </p:nvCxnSpPr>
        <p:spPr>
          <a:xfrm>
            <a:off x="2533304" y="2854608"/>
            <a:ext cx="4942579" cy="3439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310EDBD-2762-5952-AC41-920441049EC7}"/>
              </a:ext>
            </a:extLst>
          </p:cNvPr>
          <p:cNvCxnSpPr>
            <a:cxnSpLocks/>
            <a:stCxn id="33" idx="3"/>
            <a:endCxn id="4" idx="1"/>
          </p:cNvCxnSpPr>
          <p:nvPr/>
        </p:nvCxnSpPr>
        <p:spPr>
          <a:xfrm>
            <a:off x="1288818" y="1919770"/>
            <a:ext cx="6187065" cy="1278797"/>
          </a:xfrm>
          <a:prstGeom prst="straightConnector1">
            <a:avLst/>
          </a:prstGeom>
          <a:ln w="19050">
            <a:solidFill>
              <a:schemeClr val="bg2">
                <a:lumMod val="9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B302DE7-14E7-4B0D-8EE8-505E6CB2DCCC}"/>
              </a:ext>
            </a:extLst>
          </p:cNvPr>
          <p:cNvSpPr txBox="1"/>
          <p:nvPr/>
        </p:nvSpPr>
        <p:spPr>
          <a:xfrm>
            <a:off x="228062" y="1735104"/>
            <a:ext cx="1060756" cy="369332"/>
          </a:xfrm>
          <a:prstGeom prst="rect">
            <a:avLst/>
          </a:prstGeom>
          <a:solidFill>
            <a:srgbClr val="009999">
              <a:alpha val="3019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Leaf % 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EB3EE7-4403-CA5E-6958-E8742305009E}"/>
              </a:ext>
            </a:extLst>
          </p:cNvPr>
          <p:cNvSpPr txBox="1"/>
          <p:nvPr/>
        </p:nvSpPr>
        <p:spPr>
          <a:xfrm rot="20700807">
            <a:off x="2447475" y="4290837"/>
            <a:ext cx="115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-0.339*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E3A392-A719-FADF-EEB4-3517FFD45A6E}"/>
              </a:ext>
            </a:extLst>
          </p:cNvPr>
          <p:cNvSpPr txBox="1"/>
          <p:nvPr/>
        </p:nvSpPr>
        <p:spPr>
          <a:xfrm rot="20447179">
            <a:off x="2376225" y="5033548"/>
            <a:ext cx="115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0.470**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ECD45C6-0061-30C7-EF61-5C4CFF2ABB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1"/>
          <a:stretch/>
        </p:blipFill>
        <p:spPr>
          <a:xfrm>
            <a:off x="8823818" y="-7780"/>
            <a:ext cx="3368182" cy="245048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4F81201-46A7-4606-9033-CD7C7618B6A5}"/>
              </a:ext>
            </a:extLst>
          </p:cNvPr>
          <p:cNvSpPr txBox="1"/>
          <p:nvPr/>
        </p:nvSpPr>
        <p:spPr>
          <a:xfrm>
            <a:off x="3153223" y="-7780"/>
            <a:ext cx="5547452" cy="52322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Chamaecrista nictitans</a:t>
            </a:r>
            <a:r>
              <a:rPr lang="en-US" sz="2800" b="1" dirty="0"/>
              <a:t>: annual herb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7D8942F-F2FE-A4B9-005F-08BB64049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516" y="3858308"/>
            <a:ext cx="4894511" cy="298737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9A9D28C-6553-C577-8971-7D6F6CF6B4C7}"/>
              </a:ext>
            </a:extLst>
          </p:cNvPr>
          <p:cNvGrpSpPr/>
          <p:nvPr/>
        </p:nvGrpSpPr>
        <p:grpSpPr>
          <a:xfrm>
            <a:off x="5638806" y="1291688"/>
            <a:ext cx="2601879" cy="369332"/>
            <a:chOff x="4874004" y="826020"/>
            <a:chExt cx="2601879" cy="3693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7F3EB0-DA46-44EF-D1A4-6DF08D3AC7D9}"/>
                </a:ext>
              </a:extLst>
            </p:cNvPr>
            <p:cNvSpPr txBox="1"/>
            <p:nvPr/>
          </p:nvSpPr>
          <p:spPr>
            <a:xfrm>
              <a:off x="4874004" y="826020"/>
              <a:ext cx="260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   Biomass =     N-fixation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3CA84BA-FF85-D335-BB28-9E1CA9DF53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9839" y="828604"/>
              <a:ext cx="0" cy="33038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3EEFAD8-3D02-92F0-A7F1-4D997512D9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09252" y="852173"/>
              <a:ext cx="0" cy="330386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0DAC4E3-31DF-E62E-D2AA-495BF6284FFD}"/>
              </a:ext>
            </a:extLst>
          </p:cNvPr>
          <p:cNvGrpSpPr/>
          <p:nvPr/>
        </p:nvGrpSpPr>
        <p:grpSpPr>
          <a:xfrm>
            <a:off x="5013125" y="1797845"/>
            <a:ext cx="3227560" cy="369332"/>
            <a:chOff x="4874004" y="826020"/>
            <a:chExt cx="3227560" cy="369332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F7D5B24-6FF8-5A97-AC68-1F6F8F1BDD05}"/>
                </a:ext>
              </a:extLst>
            </p:cNvPr>
            <p:cNvSpPr txBox="1"/>
            <p:nvPr/>
          </p:nvSpPr>
          <p:spPr>
            <a:xfrm>
              <a:off x="4874004" y="826020"/>
              <a:ext cx="3227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   Nodule Weight =     N-fixation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B2A8EAF-2AE4-6357-E2F4-9CBB759ADF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9839" y="828604"/>
              <a:ext cx="0" cy="33038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D2F2D9E-05E2-B190-621E-EB0D4F6302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0039" y="828604"/>
              <a:ext cx="0" cy="330386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E243D2D-FAD8-C047-FA1D-84F499760023}"/>
              </a:ext>
            </a:extLst>
          </p:cNvPr>
          <p:cNvGrpSpPr/>
          <p:nvPr/>
        </p:nvGrpSpPr>
        <p:grpSpPr>
          <a:xfrm>
            <a:off x="3990328" y="5131674"/>
            <a:ext cx="3548625" cy="399314"/>
            <a:chOff x="4874003" y="826020"/>
            <a:chExt cx="3548625" cy="39931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D873DB0-C024-AD71-3A90-04A32B07E47E}"/>
                </a:ext>
              </a:extLst>
            </p:cNvPr>
            <p:cNvSpPr txBox="1"/>
            <p:nvPr/>
          </p:nvSpPr>
          <p:spPr>
            <a:xfrm>
              <a:off x="4874003" y="826020"/>
              <a:ext cx="3548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   Nodule Number =     N-fixation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C101351-DDA7-5993-0F1A-C56656CB32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9839" y="828604"/>
              <a:ext cx="0" cy="33038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1B4B80D-2F2D-D764-03B0-B5F1CE998E04}"/>
                </a:ext>
              </a:extLst>
            </p:cNvPr>
            <p:cNvCxnSpPr>
              <a:cxnSpLocks/>
            </p:cNvCxnSpPr>
            <p:nvPr/>
          </p:nvCxnSpPr>
          <p:spPr>
            <a:xfrm>
              <a:off x="6913929" y="870580"/>
              <a:ext cx="0" cy="35475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73FD21C-7491-9DB4-C930-3D801902ED1D}"/>
              </a:ext>
            </a:extLst>
          </p:cNvPr>
          <p:cNvGrpSpPr/>
          <p:nvPr/>
        </p:nvGrpSpPr>
        <p:grpSpPr>
          <a:xfrm>
            <a:off x="4116165" y="5691750"/>
            <a:ext cx="4066994" cy="402394"/>
            <a:chOff x="4355635" y="792958"/>
            <a:chExt cx="4066994" cy="40239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A81EF24-183C-9364-FD96-F537A767F227}"/>
                </a:ext>
              </a:extLst>
            </p:cNvPr>
            <p:cNvSpPr txBox="1"/>
            <p:nvPr/>
          </p:nvSpPr>
          <p:spPr>
            <a:xfrm>
              <a:off x="4355635" y="826020"/>
              <a:ext cx="4066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   </a:t>
              </a:r>
              <a:r>
                <a:rPr lang="en-US" b="1" i="1" dirty="0"/>
                <a:t>Aristida stricta </a:t>
              </a:r>
              <a:r>
                <a:rPr lang="en-US" b="1" dirty="0"/>
                <a:t>=     N-fixation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0886AA9-B91A-3462-59C4-ADE3F7368F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51199" y="792958"/>
              <a:ext cx="0" cy="33038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08B8692-E6A3-6A70-FED6-598035DFA453}"/>
                </a:ext>
              </a:extLst>
            </p:cNvPr>
            <p:cNvCxnSpPr>
              <a:cxnSpLocks/>
            </p:cNvCxnSpPr>
            <p:nvPr/>
          </p:nvCxnSpPr>
          <p:spPr>
            <a:xfrm>
              <a:off x="6276365" y="826020"/>
              <a:ext cx="0" cy="35475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DA0228F-4EED-8165-DE7F-109152D91B33}"/>
              </a:ext>
            </a:extLst>
          </p:cNvPr>
          <p:cNvGrpSpPr/>
          <p:nvPr/>
        </p:nvGrpSpPr>
        <p:grpSpPr>
          <a:xfrm>
            <a:off x="4734397" y="802184"/>
            <a:ext cx="3997282" cy="397344"/>
            <a:chOff x="5249496" y="4978843"/>
            <a:chExt cx="3237899" cy="39734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4E9CB2-15D7-8C15-C56F-74A13C55D1AE}"/>
                </a:ext>
              </a:extLst>
            </p:cNvPr>
            <p:cNvSpPr txBox="1"/>
            <p:nvPr/>
          </p:nvSpPr>
          <p:spPr>
            <a:xfrm>
              <a:off x="5249496" y="5006855"/>
              <a:ext cx="32378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   Soil Total N &amp; NH</a:t>
              </a:r>
              <a:r>
                <a:rPr lang="en-US" b="1" baseline="-25000" dirty="0"/>
                <a:t>4</a:t>
              </a:r>
              <a:r>
                <a:rPr lang="en-US" b="1" dirty="0"/>
                <a:t> =     N-fixation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EC590EA6-B14B-190D-0E3B-19E610B723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1335" y="4978843"/>
              <a:ext cx="0" cy="33038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0D19C25-4C1E-FD05-0A6F-7B545EBFD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8766" y="4978843"/>
              <a:ext cx="0" cy="330386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D788A5A-D268-445D-666F-CC684B4ED939}"/>
              </a:ext>
            </a:extLst>
          </p:cNvPr>
          <p:cNvSpPr/>
          <p:nvPr/>
        </p:nvSpPr>
        <p:spPr>
          <a:xfrm>
            <a:off x="228062" y="647150"/>
            <a:ext cx="1419674" cy="644537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AC7BB1C-9B1B-42B2-E896-51A0AE22ACDE}"/>
              </a:ext>
            </a:extLst>
          </p:cNvPr>
          <p:cNvSpPr/>
          <p:nvPr/>
        </p:nvSpPr>
        <p:spPr>
          <a:xfrm>
            <a:off x="225311" y="2537263"/>
            <a:ext cx="2301762" cy="644537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7657FAA-9503-9476-E0D3-2E2CADF2D387}"/>
              </a:ext>
            </a:extLst>
          </p:cNvPr>
          <p:cNvSpPr/>
          <p:nvPr/>
        </p:nvSpPr>
        <p:spPr>
          <a:xfrm>
            <a:off x="222278" y="5530989"/>
            <a:ext cx="1565121" cy="669398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6FF7405-344D-4A2D-E245-4F3260B28A29}"/>
              </a:ext>
            </a:extLst>
          </p:cNvPr>
          <p:cNvSpPr/>
          <p:nvPr/>
        </p:nvSpPr>
        <p:spPr>
          <a:xfrm>
            <a:off x="209884" y="4718241"/>
            <a:ext cx="1783028" cy="37890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32F715D-8342-7028-46BE-A012F03C38D2}"/>
              </a:ext>
            </a:extLst>
          </p:cNvPr>
          <p:cNvSpPr/>
          <p:nvPr/>
        </p:nvSpPr>
        <p:spPr>
          <a:xfrm>
            <a:off x="239484" y="3635404"/>
            <a:ext cx="2280202" cy="65146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2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798EB2-3892-C761-08DF-09690E5F5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36"/>
            <a:ext cx="12192000" cy="4965955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2C8B5554-2108-4231-9C03-2D500EEDAC63}"/>
              </a:ext>
            </a:extLst>
          </p:cNvPr>
          <p:cNvSpPr/>
          <p:nvPr/>
        </p:nvSpPr>
        <p:spPr>
          <a:xfrm>
            <a:off x="7793409" y="5176308"/>
            <a:ext cx="174172" cy="1917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8465A50-E29F-4B66-8FA9-D72D195F4F47}"/>
              </a:ext>
            </a:extLst>
          </p:cNvPr>
          <p:cNvSpPr/>
          <p:nvPr/>
        </p:nvSpPr>
        <p:spPr>
          <a:xfrm>
            <a:off x="2616721" y="4465605"/>
            <a:ext cx="174173" cy="189915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FEB8C70-70AC-4BE7-830C-C9C64D1D2A84}"/>
              </a:ext>
            </a:extLst>
          </p:cNvPr>
          <p:cNvSpPr/>
          <p:nvPr/>
        </p:nvSpPr>
        <p:spPr>
          <a:xfrm>
            <a:off x="8984604" y="4332714"/>
            <a:ext cx="174171" cy="18114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C17669-EDBA-4C91-8ABE-6E537200E955}"/>
              </a:ext>
            </a:extLst>
          </p:cNvPr>
          <p:cNvSpPr/>
          <p:nvPr/>
        </p:nvSpPr>
        <p:spPr>
          <a:xfrm>
            <a:off x="10308520" y="4668695"/>
            <a:ext cx="202666" cy="18991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4E84896-DD2E-4D5C-B752-98316A9452E4}"/>
              </a:ext>
            </a:extLst>
          </p:cNvPr>
          <p:cNvSpPr/>
          <p:nvPr/>
        </p:nvSpPr>
        <p:spPr>
          <a:xfrm>
            <a:off x="263962" y="4672350"/>
            <a:ext cx="213446" cy="202117"/>
          </a:xfrm>
          <a:prstGeom prst="ellipse">
            <a:avLst/>
          </a:prstGeom>
          <a:solidFill>
            <a:srgbClr val="99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A75ACA4-49E9-4D76-B26B-5CECBA30B18B}"/>
              </a:ext>
            </a:extLst>
          </p:cNvPr>
          <p:cNvSpPr/>
          <p:nvPr/>
        </p:nvSpPr>
        <p:spPr>
          <a:xfrm>
            <a:off x="8002336" y="4120703"/>
            <a:ext cx="174172" cy="189914"/>
          </a:xfrm>
          <a:prstGeom prst="ellipse">
            <a:avLst/>
          </a:prstGeom>
          <a:solidFill>
            <a:srgbClr val="99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88171AD-7F09-4A72-AC87-D6CDC81CE8ED}"/>
              </a:ext>
            </a:extLst>
          </p:cNvPr>
          <p:cNvSpPr/>
          <p:nvPr/>
        </p:nvSpPr>
        <p:spPr>
          <a:xfrm>
            <a:off x="3277154" y="4064798"/>
            <a:ext cx="216776" cy="202117"/>
          </a:xfrm>
          <a:prstGeom prst="ellipse">
            <a:avLst/>
          </a:prstGeom>
          <a:solidFill>
            <a:srgbClr val="99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24F4A10-7EF2-4B75-BA77-DBFF4BFF5044}"/>
              </a:ext>
            </a:extLst>
          </p:cNvPr>
          <p:cNvSpPr/>
          <p:nvPr/>
        </p:nvSpPr>
        <p:spPr>
          <a:xfrm>
            <a:off x="4836192" y="5003414"/>
            <a:ext cx="174171" cy="181143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8B9FFC-E032-F486-6F8A-07DB5566D86A}"/>
              </a:ext>
            </a:extLst>
          </p:cNvPr>
          <p:cNvSpPr/>
          <p:nvPr/>
        </p:nvSpPr>
        <p:spPr>
          <a:xfrm>
            <a:off x="5584123" y="3729229"/>
            <a:ext cx="174172" cy="1917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4BE9409-D6B0-B715-5635-EAB74EAA3D16}"/>
              </a:ext>
            </a:extLst>
          </p:cNvPr>
          <p:cNvSpPr/>
          <p:nvPr/>
        </p:nvSpPr>
        <p:spPr>
          <a:xfrm>
            <a:off x="5757392" y="4550941"/>
            <a:ext cx="174172" cy="189914"/>
          </a:xfrm>
          <a:prstGeom prst="ellipse">
            <a:avLst/>
          </a:prstGeom>
          <a:solidFill>
            <a:srgbClr val="99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9114AB-4D32-A32D-84A1-9A8A59AC5552}"/>
              </a:ext>
            </a:extLst>
          </p:cNvPr>
          <p:cNvSpPr/>
          <p:nvPr/>
        </p:nvSpPr>
        <p:spPr>
          <a:xfrm>
            <a:off x="6871781" y="3930789"/>
            <a:ext cx="202666" cy="18991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5F157550-82A2-FBCA-7116-10D7007B8195}"/>
              </a:ext>
            </a:extLst>
          </p:cNvPr>
          <p:cNvSpPr/>
          <p:nvPr/>
        </p:nvSpPr>
        <p:spPr>
          <a:xfrm>
            <a:off x="1229816" y="3652629"/>
            <a:ext cx="174172" cy="187129"/>
          </a:xfrm>
          <a:prstGeom prst="triangle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CF76428-C6E7-5AD2-5648-A9F8B0FA5EEE}"/>
              </a:ext>
            </a:extLst>
          </p:cNvPr>
          <p:cNvSpPr/>
          <p:nvPr/>
        </p:nvSpPr>
        <p:spPr>
          <a:xfrm>
            <a:off x="5975114" y="3842281"/>
            <a:ext cx="174172" cy="187129"/>
          </a:xfrm>
          <a:prstGeom prst="triangle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A3AF46CC-AA9A-2692-2C68-1D3A6B7A892D}"/>
              </a:ext>
            </a:extLst>
          </p:cNvPr>
          <p:cNvSpPr/>
          <p:nvPr/>
        </p:nvSpPr>
        <p:spPr>
          <a:xfrm>
            <a:off x="3959644" y="4239149"/>
            <a:ext cx="174172" cy="187129"/>
          </a:xfrm>
          <a:prstGeom prst="triangle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C5672D9D-3A64-7CFB-208D-350280A6BB30}"/>
              </a:ext>
            </a:extLst>
          </p:cNvPr>
          <p:cNvSpPr/>
          <p:nvPr/>
        </p:nvSpPr>
        <p:spPr>
          <a:xfrm>
            <a:off x="1380435" y="4773408"/>
            <a:ext cx="174172" cy="187129"/>
          </a:xfrm>
          <a:prstGeom prst="triangle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B1983850-E0C5-408A-02C6-FAFC9F7A721A}"/>
              </a:ext>
            </a:extLst>
          </p:cNvPr>
          <p:cNvSpPr/>
          <p:nvPr/>
        </p:nvSpPr>
        <p:spPr>
          <a:xfrm>
            <a:off x="6745765" y="5043709"/>
            <a:ext cx="174172" cy="187129"/>
          </a:xfrm>
          <a:prstGeom prst="triangle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C53AEE48-D69A-8332-267F-9CEA21B23F3B}"/>
              </a:ext>
            </a:extLst>
          </p:cNvPr>
          <p:cNvSpPr/>
          <p:nvPr/>
        </p:nvSpPr>
        <p:spPr>
          <a:xfrm>
            <a:off x="196513" y="3769698"/>
            <a:ext cx="174172" cy="187129"/>
          </a:xfrm>
          <a:prstGeom prst="triangle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0DD0522E-317C-A0CF-2996-6156B24398BC}"/>
              </a:ext>
            </a:extLst>
          </p:cNvPr>
          <p:cNvSpPr/>
          <p:nvPr/>
        </p:nvSpPr>
        <p:spPr>
          <a:xfrm>
            <a:off x="8176598" y="4783188"/>
            <a:ext cx="174172" cy="187129"/>
          </a:xfrm>
          <a:prstGeom prst="triangle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9C72394E-C514-1D02-8091-F46C245CDC56}"/>
              </a:ext>
            </a:extLst>
          </p:cNvPr>
          <p:cNvSpPr/>
          <p:nvPr/>
        </p:nvSpPr>
        <p:spPr>
          <a:xfrm>
            <a:off x="11474450" y="3792635"/>
            <a:ext cx="174172" cy="187129"/>
          </a:xfrm>
          <a:prstGeom prst="triangle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tar: 10 Points 55">
            <a:extLst>
              <a:ext uri="{FF2B5EF4-FFF2-40B4-BE49-F238E27FC236}">
                <a16:creationId xmlns:a16="http://schemas.microsoft.com/office/drawing/2014/main" id="{9E7B4D4B-BDED-ADD2-47DD-7F6B6D9CEE29}"/>
              </a:ext>
            </a:extLst>
          </p:cNvPr>
          <p:cNvSpPr/>
          <p:nvPr/>
        </p:nvSpPr>
        <p:spPr>
          <a:xfrm>
            <a:off x="2126483" y="3746194"/>
            <a:ext cx="287446" cy="240718"/>
          </a:xfrm>
          <a:prstGeom prst="star10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Star: 10 Points 56">
            <a:extLst>
              <a:ext uri="{FF2B5EF4-FFF2-40B4-BE49-F238E27FC236}">
                <a16:creationId xmlns:a16="http://schemas.microsoft.com/office/drawing/2014/main" id="{81E18F12-ACC7-0CA0-1759-253355CEFB87}"/>
              </a:ext>
            </a:extLst>
          </p:cNvPr>
          <p:cNvSpPr/>
          <p:nvPr/>
        </p:nvSpPr>
        <p:spPr>
          <a:xfrm>
            <a:off x="3715623" y="5043709"/>
            <a:ext cx="287446" cy="240718"/>
          </a:xfrm>
          <a:prstGeom prst="star10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Star: 10 Points 57">
            <a:extLst>
              <a:ext uri="{FF2B5EF4-FFF2-40B4-BE49-F238E27FC236}">
                <a16:creationId xmlns:a16="http://schemas.microsoft.com/office/drawing/2014/main" id="{150C8060-25B6-2DAB-9076-D8DAFA06F93F}"/>
              </a:ext>
            </a:extLst>
          </p:cNvPr>
          <p:cNvSpPr/>
          <p:nvPr/>
        </p:nvSpPr>
        <p:spPr>
          <a:xfrm>
            <a:off x="6699555" y="4585963"/>
            <a:ext cx="287446" cy="240718"/>
          </a:xfrm>
          <a:prstGeom prst="star10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Star: 10 Points 58">
            <a:extLst>
              <a:ext uri="{FF2B5EF4-FFF2-40B4-BE49-F238E27FC236}">
                <a16:creationId xmlns:a16="http://schemas.microsoft.com/office/drawing/2014/main" id="{DC77CC8A-C0B5-44CC-B239-E2327DB1D057}"/>
              </a:ext>
            </a:extLst>
          </p:cNvPr>
          <p:cNvSpPr/>
          <p:nvPr/>
        </p:nvSpPr>
        <p:spPr>
          <a:xfrm>
            <a:off x="9452741" y="3842281"/>
            <a:ext cx="287446" cy="240718"/>
          </a:xfrm>
          <a:prstGeom prst="star10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tar: 10 Points 59">
            <a:extLst>
              <a:ext uri="{FF2B5EF4-FFF2-40B4-BE49-F238E27FC236}">
                <a16:creationId xmlns:a16="http://schemas.microsoft.com/office/drawing/2014/main" id="{C175B5F9-6C4C-4760-EB69-87049DBC90AF}"/>
              </a:ext>
            </a:extLst>
          </p:cNvPr>
          <p:cNvSpPr/>
          <p:nvPr/>
        </p:nvSpPr>
        <p:spPr>
          <a:xfrm>
            <a:off x="609352" y="4064798"/>
            <a:ext cx="287446" cy="240718"/>
          </a:xfrm>
          <a:prstGeom prst="star10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tar: 10 Points 60">
            <a:extLst>
              <a:ext uri="{FF2B5EF4-FFF2-40B4-BE49-F238E27FC236}">
                <a16:creationId xmlns:a16="http://schemas.microsoft.com/office/drawing/2014/main" id="{E90F6A7E-C7D4-2B8A-2FA7-366B6439DC83}"/>
              </a:ext>
            </a:extLst>
          </p:cNvPr>
          <p:cNvSpPr/>
          <p:nvPr/>
        </p:nvSpPr>
        <p:spPr>
          <a:xfrm>
            <a:off x="11504899" y="4706322"/>
            <a:ext cx="287446" cy="240718"/>
          </a:xfrm>
          <a:prstGeom prst="star10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158A3785-638F-27F1-4BDF-6DEAB9B1187B}"/>
              </a:ext>
            </a:extLst>
          </p:cNvPr>
          <p:cNvSpPr/>
          <p:nvPr/>
        </p:nvSpPr>
        <p:spPr>
          <a:xfrm>
            <a:off x="2677766" y="5037811"/>
            <a:ext cx="374650" cy="95850"/>
          </a:xfrm>
          <a:prstGeom prst="round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C0F6F0E-608B-B936-C267-BC43A7926993}"/>
              </a:ext>
            </a:extLst>
          </p:cNvPr>
          <p:cNvSpPr/>
          <p:nvPr/>
        </p:nvSpPr>
        <p:spPr>
          <a:xfrm>
            <a:off x="755840" y="4677558"/>
            <a:ext cx="374650" cy="95850"/>
          </a:xfrm>
          <a:prstGeom prst="round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3A7BD622-27D4-104B-491C-CFD9B3460334}"/>
              </a:ext>
            </a:extLst>
          </p:cNvPr>
          <p:cNvSpPr/>
          <p:nvPr/>
        </p:nvSpPr>
        <p:spPr>
          <a:xfrm>
            <a:off x="10828770" y="3637950"/>
            <a:ext cx="374650" cy="95850"/>
          </a:xfrm>
          <a:prstGeom prst="round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1D64565-9705-0A0A-F041-487F25AD5D6D}"/>
              </a:ext>
            </a:extLst>
          </p:cNvPr>
          <p:cNvSpPr/>
          <p:nvPr/>
        </p:nvSpPr>
        <p:spPr>
          <a:xfrm>
            <a:off x="8993620" y="4874467"/>
            <a:ext cx="374650" cy="95850"/>
          </a:xfrm>
          <a:prstGeom prst="round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39551E4-2B81-2A57-1787-0CF06E8F487E}"/>
              </a:ext>
            </a:extLst>
          </p:cNvPr>
          <p:cNvSpPr/>
          <p:nvPr/>
        </p:nvSpPr>
        <p:spPr>
          <a:xfrm>
            <a:off x="4773702" y="4122715"/>
            <a:ext cx="374650" cy="95850"/>
          </a:xfrm>
          <a:prstGeom prst="round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9B745C15-E949-A5BC-AA65-A020231A5B39}"/>
              </a:ext>
            </a:extLst>
          </p:cNvPr>
          <p:cNvSpPr/>
          <p:nvPr/>
        </p:nvSpPr>
        <p:spPr>
          <a:xfrm>
            <a:off x="10249052" y="3863263"/>
            <a:ext cx="174172" cy="187129"/>
          </a:xfrm>
          <a:prstGeom prst="triangle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6910C09-12B5-C436-1302-8633525AC345}"/>
              </a:ext>
            </a:extLst>
          </p:cNvPr>
          <p:cNvSpPr txBox="1"/>
          <p:nvPr/>
        </p:nvSpPr>
        <p:spPr>
          <a:xfrm>
            <a:off x="3105870" y="182668"/>
            <a:ext cx="5980260" cy="2246769"/>
          </a:xfrm>
          <a:custGeom>
            <a:avLst/>
            <a:gdLst>
              <a:gd name="connsiteX0" fmla="*/ 0 w 5980260"/>
              <a:gd name="connsiteY0" fmla="*/ 0 h 2246769"/>
              <a:gd name="connsiteX1" fmla="*/ 717631 w 5980260"/>
              <a:gd name="connsiteY1" fmla="*/ 0 h 2246769"/>
              <a:gd name="connsiteX2" fmla="*/ 1255855 w 5980260"/>
              <a:gd name="connsiteY2" fmla="*/ 0 h 2246769"/>
              <a:gd name="connsiteX3" fmla="*/ 1913683 w 5980260"/>
              <a:gd name="connsiteY3" fmla="*/ 0 h 2246769"/>
              <a:gd name="connsiteX4" fmla="*/ 2571512 w 5980260"/>
              <a:gd name="connsiteY4" fmla="*/ 0 h 2246769"/>
              <a:gd name="connsiteX5" fmla="*/ 2990130 w 5980260"/>
              <a:gd name="connsiteY5" fmla="*/ 0 h 2246769"/>
              <a:gd name="connsiteX6" fmla="*/ 3468551 w 5980260"/>
              <a:gd name="connsiteY6" fmla="*/ 0 h 2246769"/>
              <a:gd name="connsiteX7" fmla="*/ 4126379 w 5980260"/>
              <a:gd name="connsiteY7" fmla="*/ 0 h 2246769"/>
              <a:gd name="connsiteX8" fmla="*/ 4844011 w 5980260"/>
              <a:gd name="connsiteY8" fmla="*/ 0 h 2246769"/>
              <a:gd name="connsiteX9" fmla="*/ 5980260 w 5980260"/>
              <a:gd name="connsiteY9" fmla="*/ 0 h 2246769"/>
              <a:gd name="connsiteX10" fmla="*/ 5980260 w 5980260"/>
              <a:gd name="connsiteY10" fmla="*/ 516757 h 2246769"/>
              <a:gd name="connsiteX11" fmla="*/ 5980260 w 5980260"/>
              <a:gd name="connsiteY11" fmla="*/ 1033514 h 2246769"/>
              <a:gd name="connsiteX12" fmla="*/ 5980260 w 5980260"/>
              <a:gd name="connsiteY12" fmla="*/ 1595206 h 2246769"/>
              <a:gd name="connsiteX13" fmla="*/ 5980260 w 5980260"/>
              <a:gd name="connsiteY13" fmla="*/ 2246769 h 2246769"/>
              <a:gd name="connsiteX14" fmla="*/ 5382234 w 5980260"/>
              <a:gd name="connsiteY14" fmla="*/ 2246769 h 2246769"/>
              <a:gd name="connsiteX15" fmla="*/ 4784208 w 5980260"/>
              <a:gd name="connsiteY15" fmla="*/ 2246769 h 2246769"/>
              <a:gd name="connsiteX16" fmla="*/ 4186182 w 5980260"/>
              <a:gd name="connsiteY16" fmla="*/ 2246769 h 2246769"/>
              <a:gd name="connsiteX17" fmla="*/ 3707761 w 5980260"/>
              <a:gd name="connsiteY17" fmla="*/ 2246769 h 2246769"/>
              <a:gd name="connsiteX18" fmla="*/ 3169538 w 5980260"/>
              <a:gd name="connsiteY18" fmla="*/ 2246769 h 2246769"/>
              <a:gd name="connsiteX19" fmla="*/ 2750920 w 5980260"/>
              <a:gd name="connsiteY19" fmla="*/ 2246769 h 2246769"/>
              <a:gd name="connsiteX20" fmla="*/ 2093091 w 5980260"/>
              <a:gd name="connsiteY20" fmla="*/ 2246769 h 2246769"/>
              <a:gd name="connsiteX21" fmla="*/ 1554868 w 5980260"/>
              <a:gd name="connsiteY21" fmla="*/ 2246769 h 2246769"/>
              <a:gd name="connsiteX22" fmla="*/ 1016644 w 5980260"/>
              <a:gd name="connsiteY22" fmla="*/ 2246769 h 2246769"/>
              <a:gd name="connsiteX23" fmla="*/ 0 w 5980260"/>
              <a:gd name="connsiteY23" fmla="*/ 2246769 h 2246769"/>
              <a:gd name="connsiteX24" fmla="*/ 0 w 5980260"/>
              <a:gd name="connsiteY24" fmla="*/ 1662609 h 2246769"/>
              <a:gd name="connsiteX25" fmla="*/ 0 w 5980260"/>
              <a:gd name="connsiteY25" fmla="*/ 1055981 h 2246769"/>
              <a:gd name="connsiteX26" fmla="*/ 0 w 5980260"/>
              <a:gd name="connsiteY26" fmla="*/ 561692 h 2246769"/>
              <a:gd name="connsiteX27" fmla="*/ 0 w 5980260"/>
              <a:gd name="connsiteY27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80260" h="2246769" extrusionOk="0">
                <a:moveTo>
                  <a:pt x="0" y="0"/>
                </a:moveTo>
                <a:cubicBezTo>
                  <a:pt x="322955" y="-59903"/>
                  <a:pt x="397058" y="15077"/>
                  <a:pt x="717631" y="0"/>
                </a:cubicBezTo>
                <a:cubicBezTo>
                  <a:pt x="1038204" y="-15077"/>
                  <a:pt x="1038923" y="11997"/>
                  <a:pt x="1255855" y="0"/>
                </a:cubicBezTo>
                <a:cubicBezTo>
                  <a:pt x="1472787" y="-11997"/>
                  <a:pt x="1743518" y="75764"/>
                  <a:pt x="1913683" y="0"/>
                </a:cubicBezTo>
                <a:cubicBezTo>
                  <a:pt x="2083848" y="-75764"/>
                  <a:pt x="2370136" y="40492"/>
                  <a:pt x="2571512" y="0"/>
                </a:cubicBezTo>
                <a:cubicBezTo>
                  <a:pt x="2772888" y="-40492"/>
                  <a:pt x="2876793" y="13756"/>
                  <a:pt x="2990130" y="0"/>
                </a:cubicBezTo>
                <a:cubicBezTo>
                  <a:pt x="3103467" y="-13756"/>
                  <a:pt x="3349944" y="51615"/>
                  <a:pt x="3468551" y="0"/>
                </a:cubicBezTo>
                <a:cubicBezTo>
                  <a:pt x="3587158" y="-51615"/>
                  <a:pt x="3928095" y="31697"/>
                  <a:pt x="4126379" y="0"/>
                </a:cubicBezTo>
                <a:cubicBezTo>
                  <a:pt x="4324663" y="-31697"/>
                  <a:pt x="4569431" y="33825"/>
                  <a:pt x="4844011" y="0"/>
                </a:cubicBezTo>
                <a:cubicBezTo>
                  <a:pt x="5118591" y="-33825"/>
                  <a:pt x="5470074" y="14087"/>
                  <a:pt x="5980260" y="0"/>
                </a:cubicBezTo>
                <a:cubicBezTo>
                  <a:pt x="5987840" y="177497"/>
                  <a:pt x="5922461" y="365547"/>
                  <a:pt x="5980260" y="516757"/>
                </a:cubicBezTo>
                <a:cubicBezTo>
                  <a:pt x="6038059" y="667967"/>
                  <a:pt x="5935488" y="785476"/>
                  <a:pt x="5980260" y="1033514"/>
                </a:cubicBezTo>
                <a:cubicBezTo>
                  <a:pt x="6025032" y="1281552"/>
                  <a:pt x="5970169" y="1332980"/>
                  <a:pt x="5980260" y="1595206"/>
                </a:cubicBezTo>
                <a:cubicBezTo>
                  <a:pt x="5990351" y="1857432"/>
                  <a:pt x="5935598" y="2026480"/>
                  <a:pt x="5980260" y="2246769"/>
                </a:cubicBezTo>
                <a:cubicBezTo>
                  <a:pt x="5758349" y="2313100"/>
                  <a:pt x="5599045" y="2225617"/>
                  <a:pt x="5382234" y="2246769"/>
                </a:cubicBezTo>
                <a:cubicBezTo>
                  <a:pt x="5165423" y="2267921"/>
                  <a:pt x="5024899" y="2211525"/>
                  <a:pt x="4784208" y="2246769"/>
                </a:cubicBezTo>
                <a:cubicBezTo>
                  <a:pt x="4543517" y="2282013"/>
                  <a:pt x="4381480" y="2202918"/>
                  <a:pt x="4186182" y="2246769"/>
                </a:cubicBezTo>
                <a:cubicBezTo>
                  <a:pt x="3990884" y="2290620"/>
                  <a:pt x="3816791" y="2223626"/>
                  <a:pt x="3707761" y="2246769"/>
                </a:cubicBezTo>
                <a:cubicBezTo>
                  <a:pt x="3598731" y="2269912"/>
                  <a:pt x="3431836" y="2229393"/>
                  <a:pt x="3169538" y="2246769"/>
                </a:cubicBezTo>
                <a:cubicBezTo>
                  <a:pt x="2907240" y="2264145"/>
                  <a:pt x="2874678" y="2245109"/>
                  <a:pt x="2750920" y="2246769"/>
                </a:cubicBezTo>
                <a:cubicBezTo>
                  <a:pt x="2627162" y="2248429"/>
                  <a:pt x="2302266" y="2208315"/>
                  <a:pt x="2093091" y="2246769"/>
                </a:cubicBezTo>
                <a:cubicBezTo>
                  <a:pt x="1883916" y="2285223"/>
                  <a:pt x="1821536" y="2211692"/>
                  <a:pt x="1554868" y="2246769"/>
                </a:cubicBezTo>
                <a:cubicBezTo>
                  <a:pt x="1288200" y="2281846"/>
                  <a:pt x="1270161" y="2229511"/>
                  <a:pt x="1016644" y="2246769"/>
                </a:cubicBezTo>
                <a:cubicBezTo>
                  <a:pt x="763127" y="2264027"/>
                  <a:pt x="396104" y="2147788"/>
                  <a:pt x="0" y="2246769"/>
                </a:cubicBezTo>
                <a:cubicBezTo>
                  <a:pt x="-51722" y="1974879"/>
                  <a:pt x="55735" y="1838809"/>
                  <a:pt x="0" y="1662609"/>
                </a:cubicBezTo>
                <a:cubicBezTo>
                  <a:pt x="-55735" y="1486409"/>
                  <a:pt x="20278" y="1322785"/>
                  <a:pt x="0" y="1055981"/>
                </a:cubicBezTo>
                <a:cubicBezTo>
                  <a:pt x="-20278" y="789177"/>
                  <a:pt x="16237" y="785859"/>
                  <a:pt x="0" y="561692"/>
                </a:cubicBezTo>
                <a:cubicBezTo>
                  <a:pt x="-16237" y="337525"/>
                  <a:pt x="20797" y="182399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6761550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soil microorganisms</a:t>
            </a:r>
            <a:r>
              <a:rPr lang="en-US" sz="2800" dirty="0"/>
              <a:t> are </a:t>
            </a:r>
            <a:r>
              <a:rPr lang="en-US" sz="2800" u="sng" dirty="0"/>
              <a:t>key drivers</a:t>
            </a:r>
            <a:r>
              <a:rPr lang="en-US" sz="2800" dirty="0"/>
              <a:t> of  </a:t>
            </a:r>
          </a:p>
          <a:p>
            <a:pPr marL="457200" indent="-274320">
              <a:buFont typeface="Arial" panose="020B0604020202020204" pitchFamily="34" charset="0"/>
              <a:buChar char="•"/>
            </a:pPr>
            <a:r>
              <a:rPr lang="en-US" sz="2800" dirty="0"/>
              <a:t>litter decomposition</a:t>
            </a:r>
          </a:p>
          <a:p>
            <a:pPr marL="457200" indent="-274320">
              <a:buFont typeface="Arial" panose="020B0604020202020204" pitchFamily="34" charset="0"/>
              <a:buChar char="•"/>
            </a:pPr>
            <a:r>
              <a:rPr lang="en-US" sz="2800" dirty="0"/>
              <a:t>plant growth</a:t>
            </a:r>
          </a:p>
          <a:p>
            <a:pPr marL="457200" indent="-274320">
              <a:buFont typeface="Arial" panose="020B0604020202020204" pitchFamily="34" charset="0"/>
              <a:buChar char="•"/>
            </a:pPr>
            <a:r>
              <a:rPr lang="en-US" sz="2800" dirty="0"/>
              <a:t>biogeochemical processes</a:t>
            </a:r>
          </a:p>
          <a:p>
            <a:pPr marL="457200" indent="-274320">
              <a:buFont typeface="Arial" panose="020B0604020202020204" pitchFamily="34" charset="0"/>
              <a:buChar char="•"/>
            </a:pPr>
            <a:r>
              <a:rPr lang="en-US" sz="2800" dirty="0"/>
              <a:t>nutrient cycling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0CADB759-35FA-FE17-3A25-534CD19906E2}"/>
              </a:ext>
            </a:extLst>
          </p:cNvPr>
          <p:cNvSpPr/>
          <p:nvPr/>
        </p:nvSpPr>
        <p:spPr>
          <a:xfrm>
            <a:off x="388763" y="3333150"/>
            <a:ext cx="374650" cy="95850"/>
          </a:xfrm>
          <a:prstGeom prst="round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CCDA8D5-6279-9BC6-4060-374C6CA08057}"/>
              </a:ext>
            </a:extLst>
          </p:cNvPr>
          <p:cNvSpPr/>
          <p:nvPr/>
        </p:nvSpPr>
        <p:spPr>
          <a:xfrm>
            <a:off x="3385542" y="685800"/>
            <a:ext cx="4139208" cy="1261853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1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E4C955-FD83-F145-E99E-D5B53BFCE669}"/>
              </a:ext>
            </a:extLst>
          </p:cNvPr>
          <p:cNvSpPr txBox="1"/>
          <p:nvPr/>
        </p:nvSpPr>
        <p:spPr>
          <a:xfrm>
            <a:off x="186387" y="3540654"/>
            <a:ext cx="2291624" cy="646331"/>
          </a:xfrm>
          <a:prstGeom prst="rect">
            <a:avLst/>
          </a:prstGeom>
          <a:solidFill>
            <a:srgbClr val="009999">
              <a:alpha val="3019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Surrounding Plant Community (NMDS1)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9365C8-FC12-57F2-38F0-2B6A1E133E85}"/>
              </a:ext>
            </a:extLst>
          </p:cNvPr>
          <p:cNvSpPr txBox="1"/>
          <p:nvPr/>
        </p:nvSpPr>
        <p:spPr>
          <a:xfrm>
            <a:off x="186387" y="4628228"/>
            <a:ext cx="1764850" cy="369332"/>
          </a:xfrm>
          <a:prstGeom prst="rect">
            <a:avLst/>
          </a:prstGeom>
          <a:solidFill>
            <a:srgbClr val="009999">
              <a:alpha val="3019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Nodule #/Plant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886F07-76BF-6BC4-B906-0E21DA7C8EC7}"/>
              </a:ext>
            </a:extLst>
          </p:cNvPr>
          <p:cNvSpPr txBox="1"/>
          <p:nvPr/>
        </p:nvSpPr>
        <p:spPr>
          <a:xfrm>
            <a:off x="186387" y="5438803"/>
            <a:ext cx="1565121" cy="646331"/>
          </a:xfrm>
          <a:prstGeom prst="rect">
            <a:avLst/>
          </a:prstGeom>
          <a:solidFill>
            <a:srgbClr val="009999">
              <a:alpha val="3019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Total Nodule Weight/Plant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9E2E43-10B4-3D36-F19C-9C42CF919BE2}"/>
              </a:ext>
            </a:extLst>
          </p:cNvPr>
          <p:cNvSpPr txBox="1"/>
          <p:nvPr/>
        </p:nvSpPr>
        <p:spPr>
          <a:xfrm>
            <a:off x="186387" y="552177"/>
            <a:ext cx="1431398" cy="646331"/>
          </a:xfrm>
          <a:prstGeom prst="rect">
            <a:avLst/>
          </a:prstGeom>
          <a:solidFill>
            <a:srgbClr val="009999">
              <a:alpha val="3019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Abiotic – Soil (PC 1)</a:t>
            </a:r>
            <a:endParaRPr lang="en-US" b="1" baseline="300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0E51CE7-20CC-887D-FBA5-48A382210DC6}"/>
              </a:ext>
            </a:extLst>
          </p:cNvPr>
          <p:cNvCxnSpPr>
            <a:cxnSpLocks/>
            <a:stCxn id="14" idx="3"/>
            <a:endCxn id="4" idx="1"/>
          </p:cNvCxnSpPr>
          <p:nvPr/>
        </p:nvCxnSpPr>
        <p:spPr>
          <a:xfrm>
            <a:off x="1617785" y="875343"/>
            <a:ext cx="5480505" cy="2377886"/>
          </a:xfrm>
          <a:prstGeom prst="straightConnector1">
            <a:avLst/>
          </a:prstGeom>
          <a:ln w="19050">
            <a:solidFill>
              <a:schemeClr val="bg2">
                <a:lumMod val="9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D099B36-CAD6-DEA4-6DE3-9E5D6438B5F7}"/>
              </a:ext>
            </a:extLst>
          </p:cNvPr>
          <p:cNvCxnSpPr>
            <a:cxnSpLocks/>
            <a:stCxn id="9" idx="3"/>
            <a:endCxn id="4" idx="1"/>
          </p:cNvCxnSpPr>
          <p:nvPr/>
        </p:nvCxnSpPr>
        <p:spPr>
          <a:xfrm flipV="1">
            <a:off x="2478011" y="3253229"/>
            <a:ext cx="4620279" cy="610591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122E695-8842-1A1A-800C-73E758C86252}"/>
              </a:ext>
            </a:extLst>
          </p:cNvPr>
          <p:cNvCxnSpPr>
            <a:cxnSpLocks/>
            <a:stCxn id="10" idx="3"/>
            <a:endCxn id="4" idx="1"/>
          </p:cNvCxnSpPr>
          <p:nvPr/>
        </p:nvCxnSpPr>
        <p:spPr>
          <a:xfrm flipV="1">
            <a:off x="1951237" y="3253229"/>
            <a:ext cx="5147053" cy="1559665"/>
          </a:xfrm>
          <a:prstGeom prst="straightConnector1">
            <a:avLst/>
          </a:prstGeom>
          <a:ln w="19050">
            <a:solidFill>
              <a:schemeClr val="bg2">
                <a:lumMod val="9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BE5458E-0338-0278-42CE-3E19A0D51D5F}"/>
              </a:ext>
            </a:extLst>
          </p:cNvPr>
          <p:cNvCxnSpPr>
            <a:cxnSpLocks/>
            <a:stCxn id="11" idx="3"/>
            <a:endCxn id="4" idx="1"/>
          </p:cNvCxnSpPr>
          <p:nvPr/>
        </p:nvCxnSpPr>
        <p:spPr>
          <a:xfrm flipV="1">
            <a:off x="1751508" y="3253229"/>
            <a:ext cx="5346782" cy="2508740"/>
          </a:xfrm>
          <a:prstGeom prst="straightConnector1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D65D052-65AD-EFF0-EB16-7836C83F06C6}"/>
              </a:ext>
            </a:extLst>
          </p:cNvPr>
          <p:cNvSpPr txBox="1"/>
          <p:nvPr/>
        </p:nvSpPr>
        <p:spPr>
          <a:xfrm>
            <a:off x="7098290" y="3068563"/>
            <a:ext cx="1224792" cy="369332"/>
          </a:xfrm>
          <a:prstGeom prst="rect">
            <a:avLst/>
          </a:prstGeom>
          <a:solidFill>
            <a:srgbClr val="FFCC00">
              <a:alpha val="47059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N-Fixation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3959A7-532A-33A8-1240-11CCD0FD6E48}"/>
              </a:ext>
            </a:extLst>
          </p:cNvPr>
          <p:cNvSpPr txBox="1"/>
          <p:nvPr/>
        </p:nvSpPr>
        <p:spPr>
          <a:xfrm>
            <a:off x="186387" y="2422232"/>
            <a:ext cx="2301762" cy="646331"/>
          </a:xfrm>
          <a:prstGeom prst="rect">
            <a:avLst/>
          </a:prstGeom>
          <a:solidFill>
            <a:srgbClr val="009999">
              <a:alpha val="3019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Legume Aboveground Biomass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26B9DD4-8844-9D8A-C106-58CE25095980}"/>
              </a:ext>
            </a:extLst>
          </p:cNvPr>
          <p:cNvCxnSpPr>
            <a:cxnSpLocks/>
            <a:stCxn id="31" idx="3"/>
            <a:endCxn id="4" idx="1"/>
          </p:cNvCxnSpPr>
          <p:nvPr/>
        </p:nvCxnSpPr>
        <p:spPr>
          <a:xfrm>
            <a:off x="2488149" y="2745398"/>
            <a:ext cx="4610141" cy="507831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310EDBD-2762-5952-AC41-920441049EC7}"/>
              </a:ext>
            </a:extLst>
          </p:cNvPr>
          <p:cNvCxnSpPr>
            <a:cxnSpLocks/>
            <a:stCxn id="33" idx="3"/>
            <a:endCxn id="4" idx="1"/>
          </p:cNvCxnSpPr>
          <p:nvPr/>
        </p:nvCxnSpPr>
        <p:spPr>
          <a:xfrm>
            <a:off x="1163731" y="1824796"/>
            <a:ext cx="5934559" cy="1428433"/>
          </a:xfrm>
          <a:prstGeom prst="straightConnector1">
            <a:avLst/>
          </a:prstGeom>
          <a:ln w="28575">
            <a:solidFill>
              <a:schemeClr val="bg2">
                <a:lumMod val="9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B302DE7-14E7-4B0D-8EE8-505E6CB2DCCC}"/>
              </a:ext>
            </a:extLst>
          </p:cNvPr>
          <p:cNvSpPr txBox="1"/>
          <p:nvPr/>
        </p:nvSpPr>
        <p:spPr>
          <a:xfrm>
            <a:off x="186387" y="1640130"/>
            <a:ext cx="977344" cy="369332"/>
          </a:xfrm>
          <a:prstGeom prst="rect">
            <a:avLst/>
          </a:prstGeom>
          <a:solidFill>
            <a:srgbClr val="009999">
              <a:alpha val="3019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Leaf %N</a:t>
            </a:r>
          </a:p>
        </p:txBody>
      </p:sp>
      <p:pic>
        <p:nvPicPr>
          <p:cNvPr id="35" name="Picture 34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981989FA-EB38-37A8-1EF8-AAB1ADC1EC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9"/>
          <a:stretch/>
        </p:blipFill>
        <p:spPr>
          <a:xfrm>
            <a:off x="9500998" y="0"/>
            <a:ext cx="2691002" cy="3596579"/>
          </a:xfrm>
          <a:prstGeom prst="rect">
            <a:avLst/>
          </a:prstGeom>
        </p:spPr>
      </p:pic>
      <p:pic>
        <p:nvPicPr>
          <p:cNvPr id="2" name="Picture 1" descr="A picture containing plant, flower, silene&#10;&#10;Description automatically generated">
            <a:extLst>
              <a:ext uri="{FF2B5EF4-FFF2-40B4-BE49-F238E27FC236}">
                <a16:creationId xmlns:a16="http://schemas.microsoft.com/office/drawing/2014/main" id="{B150F7AD-9309-407F-41EC-32CB82746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" t="5939" r="17824" b="17349"/>
          <a:stretch/>
        </p:blipFill>
        <p:spPr>
          <a:xfrm>
            <a:off x="5741121" y="0"/>
            <a:ext cx="3170919" cy="2457972"/>
          </a:xfrm>
          <a:prstGeom prst="rect">
            <a:avLst/>
          </a:prstGeom>
        </p:spPr>
      </p:pic>
      <p:pic>
        <p:nvPicPr>
          <p:cNvPr id="3" name="Content Placeholder 4" descr="A picture containing plant&#10;&#10;Description automatically generated">
            <a:extLst>
              <a:ext uri="{FF2B5EF4-FFF2-40B4-BE49-F238E27FC236}">
                <a16:creationId xmlns:a16="http://schemas.microsoft.com/office/drawing/2014/main" id="{C629583F-2621-78B5-3572-1912254D7D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" t="18059" r="23085" b="16052"/>
          <a:stretch/>
        </p:blipFill>
        <p:spPr>
          <a:xfrm rot="10800000">
            <a:off x="6005465" y="4201585"/>
            <a:ext cx="6186535" cy="265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6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376E5AA-A010-E280-6857-089DE48ADFE9}"/>
              </a:ext>
            </a:extLst>
          </p:cNvPr>
          <p:cNvGrpSpPr/>
          <p:nvPr/>
        </p:nvGrpSpPr>
        <p:grpSpPr>
          <a:xfrm>
            <a:off x="8556979" y="1429190"/>
            <a:ext cx="3537959" cy="2636274"/>
            <a:chOff x="4938975" y="1909924"/>
            <a:chExt cx="3531353" cy="263627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E6DE44-B534-D4C6-F2AB-F6988453F9A3}"/>
                </a:ext>
              </a:extLst>
            </p:cNvPr>
            <p:cNvSpPr txBox="1"/>
            <p:nvPr/>
          </p:nvSpPr>
          <p:spPr>
            <a:xfrm>
              <a:off x="5609624" y="1909924"/>
              <a:ext cx="21900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u="sng" dirty="0">
                  <a:solidFill>
                    <a:schemeClr val="accent6">
                      <a:lumMod val="75000"/>
                    </a:schemeClr>
                  </a:solidFill>
                </a:rPr>
                <a:t>N-FIXATION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12A863-3EDE-940F-F3A1-B31218769E7D}"/>
                </a:ext>
              </a:extLst>
            </p:cNvPr>
            <p:cNvSpPr txBox="1"/>
            <p:nvPr/>
          </p:nvSpPr>
          <p:spPr>
            <a:xfrm>
              <a:off x="5335204" y="2622594"/>
              <a:ext cx="2738893" cy="192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b="1" dirty="0"/>
                <a:t>Acetylene Reduction Assays: </a:t>
              </a:r>
            </a:p>
            <a:p>
              <a:pPr algn="ctr"/>
              <a:r>
                <a:rPr lang="en-US" sz="2400" dirty="0"/>
                <a:t>Ethylene Produced (</a:t>
              </a:r>
              <a:r>
                <a:rPr lang="en-US" sz="2400" dirty="0" err="1"/>
                <a:t>pmol</a:t>
              </a:r>
              <a:r>
                <a:rPr lang="en-US" sz="2400" dirty="0"/>
                <a:t>/hour/nodule)</a:t>
              </a:r>
            </a:p>
            <a:p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E547FC9-35CC-D9A4-96FB-6FF0992C6937}"/>
                </a:ext>
              </a:extLst>
            </p:cNvPr>
            <p:cNvSpPr/>
            <p:nvPr/>
          </p:nvSpPr>
          <p:spPr>
            <a:xfrm>
              <a:off x="4938975" y="2433144"/>
              <a:ext cx="3531353" cy="2106468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09C412-62E0-BC7D-6B7D-32549D278A27}"/>
              </a:ext>
            </a:extLst>
          </p:cNvPr>
          <p:cNvGrpSpPr/>
          <p:nvPr/>
        </p:nvGrpSpPr>
        <p:grpSpPr>
          <a:xfrm>
            <a:off x="2657376" y="128451"/>
            <a:ext cx="5255045" cy="2817827"/>
            <a:chOff x="2803678" y="3852195"/>
            <a:chExt cx="5255045" cy="281782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F8BB1A-D89E-08CC-B786-12D62076CAEF}"/>
                </a:ext>
              </a:extLst>
            </p:cNvPr>
            <p:cNvSpPr txBox="1"/>
            <p:nvPr/>
          </p:nvSpPr>
          <p:spPr>
            <a:xfrm>
              <a:off x="2916132" y="3852195"/>
              <a:ext cx="31746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u="sng" dirty="0">
                  <a:solidFill>
                    <a:srgbClr val="7030A0"/>
                  </a:solidFill>
                </a:rPr>
                <a:t>ABIOTIC VARIABLES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4B05643-E29F-3CAC-CF95-4632E0D0E86B}"/>
                </a:ext>
              </a:extLst>
            </p:cNvPr>
            <p:cNvGrpSpPr/>
            <p:nvPr/>
          </p:nvGrpSpPr>
          <p:grpSpPr>
            <a:xfrm>
              <a:off x="2803678" y="4361698"/>
              <a:ext cx="5255045" cy="2308324"/>
              <a:chOff x="7687216" y="2424246"/>
              <a:chExt cx="5255045" cy="285243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5A79D8-5554-9AEC-79C6-1C5AAF558BF2}"/>
                  </a:ext>
                </a:extLst>
              </p:cNvPr>
              <p:cNvSpPr txBox="1"/>
              <p:nvPr/>
            </p:nvSpPr>
            <p:spPr>
              <a:xfrm>
                <a:off x="7687216" y="2424246"/>
                <a:ext cx="5255045" cy="2852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Soil Total N (ppm)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Soil NO</a:t>
                </a:r>
                <a:r>
                  <a:rPr lang="en-US" sz="2400" baseline="-25000" dirty="0"/>
                  <a:t>3</a:t>
                </a:r>
                <a:r>
                  <a:rPr lang="en-US" sz="2400" baseline="30000" dirty="0"/>
                  <a:t>-</a:t>
                </a:r>
                <a:r>
                  <a:rPr lang="en-US" sz="2400" dirty="0"/>
                  <a:t> (ppm)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Soil NH</a:t>
                </a:r>
                <a:r>
                  <a:rPr lang="en-US" sz="2400" baseline="-25000" dirty="0"/>
                  <a:t>4</a:t>
                </a:r>
                <a:r>
                  <a:rPr lang="en-US" sz="2400" baseline="30000" dirty="0"/>
                  <a:t>+ </a:t>
                </a:r>
                <a:r>
                  <a:rPr lang="en-US" sz="2400" dirty="0"/>
                  <a:t>(ppm)</a:t>
                </a:r>
                <a:endParaRPr lang="en-US" sz="2400" baseline="30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Soil Moisture (% VWC)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Soil Temperature (°C)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Light Availability (PAR)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D9E563D-F4EF-3A23-6A3B-485403F91DF3}"/>
                  </a:ext>
                </a:extLst>
              </p:cNvPr>
              <p:cNvSpPr/>
              <p:nvPr/>
            </p:nvSpPr>
            <p:spPr>
              <a:xfrm>
                <a:off x="7687216" y="2441196"/>
                <a:ext cx="3355248" cy="2835480"/>
              </a:xfrm>
              <a:prstGeom prst="roundRect">
                <a:avLst/>
              </a:prstGeom>
              <a:noFill/>
              <a:ln w="571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4755FC3-0DBB-8432-D511-2F1EC88B2390}"/>
              </a:ext>
            </a:extLst>
          </p:cNvPr>
          <p:cNvCxnSpPr>
            <a:cxnSpLocks/>
            <a:stCxn id="11" idx="3"/>
            <a:endCxn id="12" idx="2"/>
          </p:cNvCxnSpPr>
          <p:nvPr/>
        </p:nvCxnSpPr>
        <p:spPr>
          <a:xfrm>
            <a:off x="6012624" y="1798975"/>
            <a:ext cx="2544355" cy="12066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83078CC-CA64-B107-3F60-55CBE3A65716}"/>
              </a:ext>
            </a:extLst>
          </p:cNvPr>
          <p:cNvGrpSpPr/>
          <p:nvPr/>
        </p:nvGrpSpPr>
        <p:grpSpPr>
          <a:xfrm>
            <a:off x="201866" y="3393846"/>
            <a:ext cx="7908537" cy="3376217"/>
            <a:chOff x="48084" y="124608"/>
            <a:chExt cx="7908537" cy="337621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6C1A792-BAD5-AD26-97C2-EC4B46A0057C}"/>
                </a:ext>
              </a:extLst>
            </p:cNvPr>
            <p:cNvSpPr txBox="1"/>
            <p:nvPr/>
          </p:nvSpPr>
          <p:spPr>
            <a:xfrm>
              <a:off x="2601673" y="124608"/>
              <a:ext cx="30516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u="sng" dirty="0">
                  <a:solidFill>
                    <a:srgbClr val="0066FF"/>
                  </a:solidFill>
                </a:rPr>
                <a:t>BIOTIC VARIABLES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2C38D7-4C9F-A5C1-F53D-FB11FC6E5FC2}"/>
                </a:ext>
              </a:extLst>
            </p:cNvPr>
            <p:cNvSpPr txBox="1"/>
            <p:nvPr/>
          </p:nvSpPr>
          <p:spPr>
            <a:xfrm>
              <a:off x="48084" y="770456"/>
              <a:ext cx="476631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Plant Volume (cm</a:t>
              </a:r>
              <a:r>
                <a:rPr lang="en-US" sz="2400" baseline="30000" dirty="0"/>
                <a:t>3</a:t>
              </a:r>
              <a:r>
                <a:rPr lang="en-US" sz="2400" dirty="0"/>
                <a:t>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Specific Leaf Area (cm</a:t>
              </a:r>
              <a:r>
                <a:rPr lang="en-US" sz="2400" baseline="30000" dirty="0"/>
                <a:t>2</a:t>
              </a:r>
              <a:r>
                <a:rPr lang="en-US" sz="2400" dirty="0"/>
                <a:t>/mg)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Legume Aboveground Biomass (g)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Legume Belowground Biomass (g)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Distance (mm) to Other Legumes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Surrounding Plant Community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5 Nearest Neighbors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DFC3095-6B17-3F44-E319-BCA77C24A958}"/>
                </a:ext>
              </a:extLst>
            </p:cNvPr>
            <p:cNvSpPr/>
            <p:nvPr/>
          </p:nvSpPr>
          <p:spPr>
            <a:xfrm>
              <a:off x="57318" y="649835"/>
              <a:ext cx="7862131" cy="2850990"/>
            </a:xfrm>
            <a:prstGeom prst="roundRect">
              <a:avLst/>
            </a:prstGeom>
            <a:noFill/>
            <a:ln w="5715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279582-DE52-1387-1BF5-F77D139A1D32}"/>
                </a:ext>
              </a:extLst>
            </p:cNvPr>
            <p:cNvSpPr txBox="1"/>
            <p:nvPr/>
          </p:nvSpPr>
          <p:spPr>
            <a:xfrm>
              <a:off x="4919596" y="770456"/>
              <a:ext cx="303702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Leaf % C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Leaf % 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Nodule Size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Nodule Color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Nodule #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Nodule Weight (mg)</a:t>
              </a: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F18B69-D1AF-1661-6ACF-9C0EB7AE2EBA}"/>
              </a:ext>
            </a:extLst>
          </p:cNvPr>
          <p:cNvCxnSpPr>
            <a:cxnSpLocks/>
            <a:stCxn id="10" idx="3"/>
            <a:endCxn id="12" idx="2"/>
          </p:cNvCxnSpPr>
          <p:nvPr/>
        </p:nvCxnSpPr>
        <p:spPr>
          <a:xfrm flipV="1">
            <a:off x="8073231" y="3005644"/>
            <a:ext cx="483748" cy="23389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392DDF8-03D6-F287-5413-7D73E3129042}"/>
              </a:ext>
            </a:extLst>
          </p:cNvPr>
          <p:cNvCxnSpPr>
            <a:cxnSpLocks/>
            <a:stCxn id="12" idx="4"/>
          </p:cNvCxnSpPr>
          <p:nvPr/>
        </p:nvCxnSpPr>
        <p:spPr>
          <a:xfrm>
            <a:off x="10325959" y="4058878"/>
            <a:ext cx="0" cy="5749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FDE35CF-01ED-A1F6-167B-855E5077468B}"/>
              </a:ext>
            </a:extLst>
          </p:cNvPr>
          <p:cNvSpPr txBox="1"/>
          <p:nvPr/>
        </p:nvSpPr>
        <p:spPr>
          <a:xfrm>
            <a:off x="9076641" y="4690146"/>
            <a:ext cx="2628765" cy="2123658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Extracted </a:t>
            </a:r>
            <a:r>
              <a:rPr lang="en-US" sz="2200" b="1" u="sng" dirty="0"/>
              <a:t>rhizobia DNA </a:t>
            </a:r>
            <a:r>
              <a:rPr lang="en-US" sz="2200" b="1" dirty="0"/>
              <a:t>from each nodule to connect </a:t>
            </a:r>
            <a:r>
              <a:rPr lang="en-US" sz="2200" b="1" u="sng" dirty="0"/>
              <a:t>rates of N-fixation</a:t>
            </a:r>
            <a:r>
              <a:rPr lang="en-US" sz="2200" b="1" dirty="0"/>
              <a:t> with a </a:t>
            </a:r>
            <a:r>
              <a:rPr lang="en-US" sz="2200" b="1" u="sng" dirty="0"/>
              <a:t>specific rhizobia</a:t>
            </a:r>
            <a:r>
              <a:rPr lang="en-US" sz="2200" b="1" dirty="0"/>
              <a:t>!!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E45F84-1CA6-2344-3523-4885A7F51F7B}"/>
              </a:ext>
            </a:extLst>
          </p:cNvPr>
          <p:cNvSpPr/>
          <p:nvPr/>
        </p:nvSpPr>
        <p:spPr>
          <a:xfrm>
            <a:off x="0" y="0"/>
            <a:ext cx="8556976" cy="685800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43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708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D9A1EC-E5C8-403F-BCF4-553E16D8F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6C27FE-3246-43CD-9A8D-6B3CA43A619F}"/>
              </a:ext>
            </a:extLst>
          </p:cNvPr>
          <p:cNvSpPr/>
          <p:nvPr/>
        </p:nvSpPr>
        <p:spPr>
          <a:xfrm>
            <a:off x="1074656" y="307911"/>
            <a:ext cx="10001839" cy="461478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  <a:p>
            <a:pPr>
              <a:lnSpc>
                <a:spcPct val="130000"/>
              </a:lnSpc>
            </a:pPr>
            <a:r>
              <a:rPr lang="en-US" sz="2800" b="1" u="sng">
                <a:cs typeface="Times New Roman" panose="02020603050405020304" pitchFamily="18" charset="0"/>
              </a:rPr>
              <a:t>Koerner Lab at UNCG</a:t>
            </a:r>
            <a:endParaRPr lang="en-US" sz="2800" b="1" u="sng" dirty="0"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2400" b="1" dirty="0"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2400" b="1" dirty="0"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2400" b="1" dirty="0"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2400" b="1" dirty="0"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2400" b="1" dirty="0"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2400" b="1" dirty="0"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2400" b="1" dirty="0"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10B1B-9A64-D104-972B-4E6A3E925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744" y="1203936"/>
            <a:ext cx="3809170" cy="7594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DFAC5E-20A3-4A0A-2371-F13E35659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635" y="3297142"/>
            <a:ext cx="2486051" cy="9268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EF55A01-1567-58A2-E1C4-5F4199472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76" y="2105070"/>
            <a:ext cx="3809170" cy="10204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AA0EBA-EEA7-1A24-9397-FA609181E9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193" b="7345"/>
          <a:stretch/>
        </p:blipFill>
        <p:spPr>
          <a:xfrm>
            <a:off x="1074656" y="1669360"/>
            <a:ext cx="4987432" cy="23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70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798EB2-3892-C761-08DF-09690E5F5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2045"/>
            <a:ext cx="12192000" cy="4965955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2C8B5554-2108-4231-9C03-2D500EEDAC63}"/>
              </a:ext>
            </a:extLst>
          </p:cNvPr>
          <p:cNvSpPr/>
          <p:nvPr/>
        </p:nvSpPr>
        <p:spPr>
          <a:xfrm>
            <a:off x="7793409" y="5176308"/>
            <a:ext cx="174172" cy="1917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8465A50-E29F-4B66-8FA9-D72D195F4F47}"/>
              </a:ext>
            </a:extLst>
          </p:cNvPr>
          <p:cNvSpPr/>
          <p:nvPr/>
        </p:nvSpPr>
        <p:spPr>
          <a:xfrm>
            <a:off x="2616721" y="4465605"/>
            <a:ext cx="174173" cy="189915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FEB8C70-70AC-4BE7-830C-C9C64D1D2A84}"/>
              </a:ext>
            </a:extLst>
          </p:cNvPr>
          <p:cNvSpPr/>
          <p:nvPr/>
        </p:nvSpPr>
        <p:spPr>
          <a:xfrm>
            <a:off x="9734694" y="4540863"/>
            <a:ext cx="174171" cy="18114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C17669-EDBA-4C91-8ABE-6E537200E955}"/>
              </a:ext>
            </a:extLst>
          </p:cNvPr>
          <p:cNvSpPr/>
          <p:nvPr/>
        </p:nvSpPr>
        <p:spPr>
          <a:xfrm>
            <a:off x="10308520" y="4668695"/>
            <a:ext cx="202666" cy="18991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4E84896-DD2E-4D5C-B752-98316A9452E4}"/>
              </a:ext>
            </a:extLst>
          </p:cNvPr>
          <p:cNvSpPr/>
          <p:nvPr/>
        </p:nvSpPr>
        <p:spPr>
          <a:xfrm>
            <a:off x="263962" y="4672350"/>
            <a:ext cx="213446" cy="202117"/>
          </a:xfrm>
          <a:prstGeom prst="ellipse">
            <a:avLst/>
          </a:prstGeom>
          <a:solidFill>
            <a:srgbClr val="99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A75ACA4-49E9-4D76-B26B-5CECBA30B18B}"/>
              </a:ext>
            </a:extLst>
          </p:cNvPr>
          <p:cNvSpPr/>
          <p:nvPr/>
        </p:nvSpPr>
        <p:spPr>
          <a:xfrm>
            <a:off x="7570652" y="4266915"/>
            <a:ext cx="174172" cy="189914"/>
          </a:xfrm>
          <a:prstGeom prst="ellipse">
            <a:avLst/>
          </a:prstGeom>
          <a:solidFill>
            <a:srgbClr val="99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88171AD-7F09-4A72-AC87-D6CDC81CE8ED}"/>
              </a:ext>
            </a:extLst>
          </p:cNvPr>
          <p:cNvSpPr/>
          <p:nvPr/>
        </p:nvSpPr>
        <p:spPr>
          <a:xfrm>
            <a:off x="3277154" y="4064798"/>
            <a:ext cx="216776" cy="202117"/>
          </a:xfrm>
          <a:prstGeom prst="ellipse">
            <a:avLst/>
          </a:prstGeom>
          <a:solidFill>
            <a:srgbClr val="99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24F4A10-7EF2-4B75-BA77-DBFF4BFF5044}"/>
              </a:ext>
            </a:extLst>
          </p:cNvPr>
          <p:cNvSpPr/>
          <p:nvPr/>
        </p:nvSpPr>
        <p:spPr>
          <a:xfrm>
            <a:off x="4836192" y="5003414"/>
            <a:ext cx="174171" cy="181143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8B9FFC-E032-F486-6F8A-07DB5566D86A}"/>
              </a:ext>
            </a:extLst>
          </p:cNvPr>
          <p:cNvSpPr/>
          <p:nvPr/>
        </p:nvSpPr>
        <p:spPr>
          <a:xfrm>
            <a:off x="5584123" y="3729229"/>
            <a:ext cx="174172" cy="1917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4BE9409-D6B0-B715-5635-EAB74EAA3D16}"/>
              </a:ext>
            </a:extLst>
          </p:cNvPr>
          <p:cNvSpPr/>
          <p:nvPr/>
        </p:nvSpPr>
        <p:spPr>
          <a:xfrm>
            <a:off x="5757392" y="4550941"/>
            <a:ext cx="174172" cy="189914"/>
          </a:xfrm>
          <a:prstGeom prst="ellipse">
            <a:avLst/>
          </a:prstGeom>
          <a:solidFill>
            <a:srgbClr val="99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9114AB-4D32-A32D-84A1-9A8A59AC5552}"/>
              </a:ext>
            </a:extLst>
          </p:cNvPr>
          <p:cNvSpPr/>
          <p:nvPr/>
        </p:nvSpPr>
        <p:spPr>
          <a:xfrm>
            <a:off x="6871781" y="3930789"/>
            <a:ext cx="202666" cy="18991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5F157550-82A2-FBCA-7116-10D7007B8195}"/>
              </a:ext>
            </a:extLst>
          </p:cNvPr>
          <p:cNvSpPr/>
          <p:nvPr/>
        </p:nvSpPr>
        <p:spPr>
          <a:xfrm>
            <a:off x="1229816" y="3652629"/>
            <a:ext cx="174172" cy="187129"/>
          </a:xfrm>
          <a:prstGeom prst="triangle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CF76428-C6E7-5AD2-5648-A9F8B0FA5EEE}"/>
              </a:ext>
            </a:extLst>
          </p:cNvPr>
          <p:cNvSpPr/>
          <p:nvPr/>
        </p:nvSpPr>
        <p:spPr>
          <a:xfrm>
            <a:off x="5975114" y="3842281"/>
            <a:ext cx="174172" cy="187129"/>
          </a:xfrm>
          <a:prstGeom prst="triangle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A3AF46CC-AA9A-2692-2C68-1D3A6B7A892D}"/>
              </a:ext>
            </a:extLst>
          </p:cNvPr>
          <p:cNvSpPr/>
          <p:nvPr/>
        </p:nvSpPr>
        <p:spPr>
          <a:xfrm>
            <a:off x="3959644" y="4239149"/>
            <a:ext cx="174172" cy="187129"/>
          </a:xfrm>
          <a:prstGeom prst="triangle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C5672D9D-3A64-7CFB-208D-350280A6BB30}"/>
              </a:ext>
            </a:extLst>
          </p:cNvPr>
          <p:cNvSpPr/>
          <p:nvPr/>
        </p:nvSpPr>
        <p:spPr>
          <a:xfrm>
            <a:off x="1380435" y="4773408"/>
            <a:ext cx="174172" cy="187129"/>
          </a:xfrm>
          <a:prstGeom prst="triangle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B1983850-E0C5-408A-02C6-FAFC9F7A721A}"/>
              </a:ext>
            </a:extLst>
          </p:cNvPr>
          <p:cNvSpPr/>
          <p:nvPr/>
        </p:nvSpPr>
        <p:spPr>
          <a:xfrm>
            <a:off x="6745765" y="5043709"/>
            <a:ext cx="174172" cy="187129"/>
          </a:xfrm>
          <a:prstGeom prst="triangle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C53AEE48-D69A-8332-267F-9CEA21B23F3B}"/>
              </a:ext>
            </a:extLst>
          </p:cNvPr>
          <p:cNvSpPr/>
          <p:nvPr/>
        </p:nvSpPr>
        <p:spPr>
          <a:xfrm>
            <a:off x="196513" y="3769698"/>
            <a:ext cx="174172" cy="187129"/>
          </a:xfrm>
          <a:prstGeom prst="triangle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0DD0522E-317C-A0CF-2996-6156B24398BC}"/>
              </a:ext>
            </a:extLst>
          </p:cNvPr>
          <p:cNvSpPr/>
          <p:nvPr/>
        </p:nvSpPr>
        <p:spPr>
          <a:xfrm>
            <a:off x="8176598" y="4783188"/>
            <a:ext cx="174172" cy="187129"/>
          </a:xfrm>
          <a:prstGeom prst="triangle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9C72394E-C514-1D02-8091-F46C245CDC56}"/>
              </a:ext>
            </a:extLst>
          </p:cNvPr>
          <p:cNvSpPr/>
          <p:nvPr/>
        </p:nvSpPr>
        <p:spPr>
          <a:xfrm>
            <a:off x="11474450" y="3792635"/>
            <a:ext cx="174172" cy="187129"/>
          </a:xfrm>
          <a:prstGeom prst="triangle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tar: 10 Points 55">
            <a:extLst>
              <a:ext uri="{FF2B5EF4-FFF2-40B4-BE49-F238E27FC236}">
                <a16:creationId xmlns:a16="http://schemas.microsoft.com/office/drawing/2014/main" id="{9E7B4D4B-BDED-ADD2-47DD-7F6B6D9CEE29}"/>
              </a:ext>
            </a:extLst>
          </p:cNvPr>
          <p:cNvSpPr/>
          <p:nvPr/>
        </p:nvSpPr>
        <p:spPr>
          <a:xfrm>
            <a:off x="2126483" y="3746194"/>
            <a:ext cx="287446" cy="240718"/>
          </a:xfrm>
          <a:prstGeom prst="star10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Star: 10 Points 56">
            <a:extLst>
              <a:ext uri="{FF2B5EF4-FFF2-40B4-BE49-F238E27FC236}">
                <a16:creationId xmlns:a16="http://schemas.microsoft.com/office/drawing/2014/main" id="{81E18F12-ACC7-0CA0-1759-253355CEFB87}"/>
              </a:ext>
            </a:extLst>
          </p:cNvPr>
          <p:cNvSpPr/>
          <p:nvPr/>
        </p:nvSpPr>
        <p:spPr>
          <a:xfrm>
            <a:off x="3715623" y="5043709"/>
            <a:ext cx="287446" cy="240718"/>
          </a:xfrm>
          <a:prstGeom prst="star10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Star: 10 Points 57">
            <a:extLst>
              <a:ext uri="{FF2B5EF4-FFF2-40B4-BE49-F238E27FC236}">
                <a16:creationId xmlns:a16="http://schemas.microsoft.com/office/drawing/2014/main" id="{150C8060-25B6-2DAB-9076-D8DAFA06F93F}"/>
              </a:ext>
            </a:extLst>
          </p:cNvPr>
          <p:cNvSpPr/>
          <p:nvPr/>
        </p:nvSpPr>
        <p:spPr>
          <a:xfrm>
            <a:off x="6699555" y="4585963"/>
            <a:ext cx="287446" cy="240718"/>
          </a:xfrm>
          <a:prstGeom prst="star10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Star: 10 Points 58">
            <a:extLst>
              <a:ext uri="{FF2B5EF4-FFF2-40B4-BE49-F238E27FC236}">
                <a16:creationId xmlns:a16="http://schemas.microsoft.com/office/drawing/2014/main" id="{DC77CC8A-C0B5-44CC-B239-E2327DB1D057}"/>
              </a:ext>
            </a:extLst>
          </p:cNvPr>
          <p:cNvSpPr/>
          <p:nvPr/>
        </p:nvSpPr>
        <p:spPr>
          <a:xfrm>
            <a:off x="9908865" y="3678637"/>
            <a:ext cx="287446" cy="240718"/>
          </a:xfrm>
          <a:prstGeom prst="star10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tar: 10 Points 59">
            <a:extLst>
              <a:ext uri="{FF2B5EF4-FFF2-40B4-BE49-F238E27FC236}">
                <a16:creationId xmlns:a16="http://schemas.microsoft.com/office/drawing/2014/main" id="{C175B5F9-6C4C-4760-EB69-87049DBC90AF}"/>
              </a:ext>
            </a:extLst>
          </p:cNvPr>
          <p:cNvSpPr/>
          <p:nvPr/>
        </p:nvSpPr>
        <p:spPr>
          <a:xfrm>
            <a:off x="609352" y="4064798"/>
            <a:ext cx="287446" cy="240718"/>
          </a:xfrm>
          <a:prstGeom prst="star10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tar: 10 Points 60">
            <a:extLst>
              <a:ext uri="{FF2B5EF4-FFF2-40B4-BE49-F238E27FC236}">
                <a16:creationId xmlns:a16="http://schemas.microsoft.com/office/drawing/2014/main" id="{E90F6A7E-C7D4-2B8A-2FA7-366B6439DC83}"/>
              </a:ext>
            </a:extLst>
          </p:cNvPr>
          <p:cNvSpPr/>
          <p:nvPr/>
        </p:nvSpPr>
        <p:spPr>
          <a:xfrm>
            <a:off x="11504899" y="4706322"/>
            <a:ext cx="287446" cy="240718"/>
          </a:xfrm>
          <a:prstGeom prst="star10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158A3785-638F-27F1-4BDF-6DEAB9B1187B}"/>
              </a:ext>
            </a:extLst>
          </p:cNvPr>
          <p:cNvSpPr/>
          <p:nvPr/>
        </p:nvSpPr>
        <p:spPr>
          <a:xfrm>
            <a:off x="2677766" y="5037811"/>
            <a:ext cx="374650" cy="95850"/>
          </a:xfrm>
          <a:prstGeom prst="round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C0F6F0E-608B-B936-C267-BC43A7926993}"/>
              </a:ext>
            </a:extLst>
          </p:cNvPr>
          <p:cNvSpPr/>
          <p:nvPr/>
        </p:nvSpPr>
        <p:spPr>
          <a:xfrm>
            <a:off x="755840" y="4677558"/>
            <a:ext cx="374650" cy="95850"/>
          </a:xfrm>
          <a:prstGeom prst="round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3A7BD622-27D4-104B-491C-CFD9B3460334}"/>
              </a:ext>
            </a:extLst>
          </p:cNvPr>
          <p:cNvSpPr/>
          <p:nvPr/>
        </p:nvSpPr>
        <p:spPr>
          <a:xfrm>
            <a:off x="10828770" y="3637950"/>
            <a:ext cx="374650" cy="95850"/>
          </a:xfrm>
          <a:prstGeom prst="round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1D64565-9705-0A0A-F041-487F25AD5D6D}"/>
              </a:ext>
            </a:extLst>
          </p:cNvPr>
          <p:cNvSpPr/>
          <p:nvPr/>
        </p:nvSpPr>
        <p:spPr>
          <a:xfrm>
            <a:off x="8993620" y="4874467"/>
            <a:ext cx="374650" cy="95850"/>
          </a:xfrm>
          <a:prstGeom prst="round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39551E4-2B81-2A57-1787-0CF06E8F487E}"/>
              </a:ext>
            </a:extLst>
          </p:cNvPr>
          <p:cNvSpPr/>
          <p:nvPr/>
        </p:nvSpPr>
        <p:spPr>
          <a:xfrm>
            <a:off x="4773702" y="4122715"/>
            <a:ext cx="374650" cy="95850"/>
          </a:xfrm>
          <a:prstGeom prst="round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9B745C15-E949-A5BC-AA65-A020231A5B39}"/>
              </a:ext>
            </a:extLst>
          </p:cNvPr>
          <p:cNvSpPr/>
          <p:nvPr/>
        </p:nvSpPr>
        <p:spPr>
          <a:xfrm>
            <a:off x="10249052" y="3863263"/>
            <a:ext cx="174172" cy="187129"/>
          </a:xfrm>
          <a:prstGeom prst="triangle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0CADB759-35FA-FE17-3A25-534CD19906E2}"/>
              </a:ext>
            </a:extLst>
          </p:cNvPr>
          <p:cNvSpPr/>
          <p:nvPr/>
        </p:nvSpPr>
        <p:spPr>
          <a:xfrm>
            <a:off x="388763" y="3333150"/>
            <a:ext cx="374650" cy="95850"/>
          </a:xfrm>
          <a:prstGeom prst="round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1387BF-EB71-70E4-2A76-C939362919F6}"/>
              </a:ext>
            </a:extLst>
          </p:cNvPr>
          <p:cNvSpPr/>
          <p:nvPr/>
        </p:nvSpPr>
        <p:spPr>
          <a:xfrm>
            <a:off x="3385542" y="685800"/>
            <a:ext cx="4139208" cy="1261853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E2039-85A3-60B1-4915-011B02853777}"/>
              </a:ext>
            </a:extLst>
          </p:cNvPr>
          <p:cNvSpPr txBox="1"/>
          <p:nvPr/>
        </p:nvSpPr>
        <p:spPr>
          <a:xfrm>
            <a:off x="4088002" y="4163243"/>
            <a:ext cx="4305774" cy="954107"/>
          </a:xfrm>
          <a:custGeom>
            <a:avLst/>
            <a:gdLst>
              <a:gd name="connsiteX0" fmla="*/ 0 w 4305774"/>
              <a:gd name="connsiteY0" fmla="*/ 0 h 954107"/>
              <a:gd name="connsiteX1" fmla="*/ 452106 w 4305774"/>
              <a:gd name="connsiteY1" fmla="*/ 0 h 954107"/>
              <a:gd name="connsiteX2" fmla="*/ 947270 w 4305774"/>
              <a:gd name="connsiteY2" fmla="*/ 0 h 954107"/>
              <a:gd name="connsiteX3" fmla="*/ 1571608 w 4305774"/>
              <a:gd name="connsiteY3" fmla="*/ 0 h 954107"/>
              <a:gd name="connsiteX4" fmla="*/ 2109829 w 4305774"/>
              <a:gd name="connsiteY4" fmla="*/ 0 h 954107"/>
              <a:gd name="connsiteX5" fmla="*/ 2604993 w 4305774"/>
              <a:gd name="connsiteY5" fmla="*/ 0 h 954107"/>
              <a:gd name="connsiteX6" fmla="*/ 3100157 w 4305774"/>
              <a:gd name="connsiteY6" fmla="*/ 0 h 954107"/>
              <a:gd name="connsiteX7" fmla="*/ 3552264 w 4305774"/>
              <a:gd name="connsiteY7" fmla="*/ 0 h 954107"/>
              <a:gd name="connsiteX8" fmla="*/ 4305774 w 4305774"/>
              <a:gd name="connsiteY8" fmla="*/ 0 h 954107"/>
              <a:gd name="connsiteX9" fmla="*/ 4305774 w 4305774"/>
              <a:gd name="connsiteY9" fmla="*/ 486595 h 954107"/>
              <a:gd name="connsiteX10" fmla="*/ 4305774 w 4305774"/>
              <a:gd name="connsiteY10" fmla="*/ 954107 h 954107"/>
              <a:gd name="connsiteX11" fmla="*/ 3896725 w 4305774"/>
              <a:gd name="connsiteY11" fmla="*/ 954107 h 954107"/>
              <a:gd name="connsiteX12" fmla="*/ 3444619 w 4305774"/>
              <a:gd name="connsiteY12" fmla="*/ 954107 h 954107"/>
              <a:gd name="connsiteX13" fmla="*/ 2863340 w 4305774"/>
              <a:gd name="connsiteY13" fmla="*/ 954107 h 954107"/>
              <a:gd name="connsiteX14" fmla="*/ 2282060 w 4305774"/>
              <a:gd name="connsiteY14" fmla="*/ 954107 h 954107"/>
              <a:gd name="connsiteX15" fmla="*/ 1657723 w 4305774"/>
              <a:gd name="connsiteY15" fmla="*/ 954107 h 954107"/>
              <a:gd name="connsiteX16" fmla="*/ 1162559 w 4305774"/>
              <a:gd name="connsiteY16" fmla="*/ 954107 h 954107"/>
              <a:gd name="connsiteX17" fmla="*/ 624337 w 4305774"/>
              <a:gd name="connsiteY17" fmla="*/ 954107 h 954107"/>
              <a:gd name="connsiteX18" fmla="*/ 0 w 4305774"/>
              <a:gd name="connsiteY18" fmla="*/ 954107 h 954107"/>
              <a:gd name="connsiteX19" fmla="*/ 0 w 4305774"/>
              <a:gd name="connsiteY19" fmla="*/ 477054 h 954107"/>
              <a:gd name="connsiteX20" fmla="*/ 0 w 4305774"/>
              <a:gd name="connsiteY20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05774" h="954107" fill="none" extrusionOk="0">
                <a:moveTo>
                  <a:pt x="0" y="0"/>
                </a:moveTo>
                <a:cubicBezTo>
                  <a:pt x="103943" y="-51364"/>
                  <a:pt x="296875" y="34745"/>
                  <a:pt x="452106" y="0"/>
                </a:cubicBezTo>
                <a:cubicBezTo>
                  <a:pt x="607337" y="-34745"/>
                  <a:pt x="788967" y="47239"/>
                  <a:pt x="947270" y="0"/>
                </a:cubicBezTo>
                <a:cubicBezTo>
                  <a:pt x="1105573" y="-47239"/>
                  <a:pt x="1366258" y="17908"/>
                  <a:pt x="1571608" y="0"/>
                </a:cubicBezTo>
                <a:cubicBezTo>
                  <a:pt x="1776958" y="-17908"/>
                  <a:pt x="1955472" y="44269"/>
                  <a:pt x="2109829" y="0"/>
                </a:cubicBezTo>
                <a:cubicBezTo>
                  <a:pt x="2264186" y="-44269"/>
                  <a:pt x="2408920" y="32798"/>
                  <a:pt x="2604993" y="0"/>
                </a:cubicBezTo>
                <a:cubicBezTo>
                  <a:pt x="2801066" y="-32798"/>
                  <a:pt x="2939062" y="49567"/>
                  <a:pt x="3100157" y="0"/>
                </a:cubicBezTo>
                <a:cubicBezTo>
                  <a:pt x="3261252" y="-49567"/>
                  <a:pt x="3433880" y="14340"/>
                  <a:pt x="3552264" y="0"/>
                </a:cubicBezTo>
                <a:cubicBezTo>
                  <a:pt x="3670648" y="-14340"/>
                  <a:pt x="3933626" y="35016"/>
                  <a:pt x="4305774" y="0"/>
                </a:cubicBezTo>
                <a:cubicBezTo>
                  <a:pt x="4311385" y="213280"/>
                  <a:pt x="4276226" y="300357"/>
                  <a:pt x="4305774" y="486595"/>
                </a:cubicBezTo>
                <a:cubicBezTo>
                  <a:pt x="4335322" y="672834"/>
                  <a:pt x="4287771" y="729680"/>
                  <a:pt x="4305774" y="954107"/>
                </a:cubicBezTo>
                <a:cubicBezTo>
                  <a:pt x="4198697" y="961897"/>
                  <a:pt x="4035384" y="930514"/>
                  <a:pt x="3896725" y="954107"/>
                </a:cubicBezTo>
                <a:cubicBezTo>
                  <a:pt x="3758066" y="977700"/>
                  <a:pt x="3550563" y="936226"/>
                  <a:pt x="3444619" y="954107"/>
                </a:cubicBezTo>
                <a:cubicBezTo>
                  <a:pt x="3338675" y="971988"/>
                  <a:pt x="3116767" y="892351"/>
                  <a:pt x="2863340" y="954107"/>
                </a:cubicBezTo>
                <a:cubicBezTo>
                  <a:pt x="2609913" y="1015863"/>
                  <a:pt x="2539043" y="942737"/>
                  <a:pt x="2282060" y="954107"/>
                </a:cubicBezTo>
                <a:cubicBezTo>
                  <a:pt x="2025077" y="965477"/>
                  <a:pt x="1928146" y="919192"/>
                  <a:pt x="1657723" y="954107"/>
                </a:cubicBezTo>
                <a:cubicBezTo>
                  <a:pt x="1387300" y="989022"/>
                  <a:pt x="1288489" y="916308"/>
                  <a:pt x="1162559" y="954107"/>
                </a:cubicBezTo>
                <a:cubicBezTo>
                  <a:pt x="1036629" y="991906"/>
                  <a:pt x="847144" y="904776"/>
                  <a:pt x="624337" y="954107"/>
                </a:cubicBezTo>
                <a:cubicBezTo>
                  <a:pt x="401530" y="1003438"/>
                  <a:pt x="126493" y="946073"/>
                  <a:pt x="0" y="954107"/>
                </a:cubicBezTo>
                <a:cubicBezTo>
                  <a:pt x="-34631" y="775167"/>
                  <a:pt x="33857" y="629212"/>
                  <a:pt x="0" y="477054"/>
                </a:cubicBezTo>
                <a:cubicBezTo>
                  <a:pt x="-33857" y="324896"/>
                  <a:pt x="28103" y="103861"/>
                  <a:pt x="0" y="0"/>
                </a:cubicBezTo>
                <a:close/>
              </a:path>
              <a:path w="4305774" h="954107" stroke="0" extrusionOk="0">
                <a:moveTo>
                  <a:pt x="0" y="0"/>
                </a:moveTo>
                <a:cubicBezTo>
                  <a:pt x="196644" y="-9462"/>
                  <a:pt x="245262" y="49020"/>
                  <a:pt x="452106" y="0"/>
                </a:cubicBezTo>
                <a:cubicBezTo>
                  <a:pt x="658950" y="-49020"/>
                  <a:pt x="897521" y="16263"/>
                  <a:pt x="1033386" y="0"/>
                </a:cubicBezTo>
                <a:cubicBezTo>
                  <a:pt x="1169251" y="-16263"/>
                  <a:pt x="1340536" y="24136"/>
                  <a:pt x="1528550" y="0"/>
                </a:cubicBezTo>
                <a:cubicBezTo>
                  <a:pt x="1716564" y="-24136"/>
                  <a:pt x="1936618" y="22030"/>
                  <a:pt x="2066772" y="0"/>
                </a:cubicBezTo>
                <a:cubicBezTo>
                  <a:pt x="2196926" y="-22030"/>
                  <a:pt x="2299056" y="48070"/>
                  <a:pt x="2475820" y="0"/>
                </a:cubicBezTo>
                <a:cubicBezTo>
                  <a:pt x="2652584" y="-48070"/>
                  <a:pt x="2741459" y="4210"/>
                  <a:pt x="2970984" y="0"/>
                </a:cubicBezTo>
                <a:cubicBezTo>
                  <a:pt x="3200509" y="-4210"/>
                  <a:pt x="3352641" y="6466"/>
                  <a:pt x="3552264" y="0"/>
                </a:cubicBezTo>
                <a:cubicBezTo>
                  <a:pt x="3751887" y="-6466"/>
                  <a:pt x="4047087" y="62268"/>
                  <a:pt x="4305774" y="0"/>
                </a:cubicBezTo>
                <a:cubicBezTo>
                  <a:pt x="4309558" y="193351"/>
                  <a:pt x="4283843" y="320320"/>
                  <a:pt x="4305774" y="457971"/>
                </a:cubicBezTo>
                <a:cubicBezTo>
                  <a:pt x="4327705" y="595622"/>
                  <a:pt x="4282879" y="747597"/>
                  <a:pt x="4305774" y="954107"/>
                </a:cubicBezTo>
                <a:cubicBezTo>
                  <a:pt x="4198170" y="979622"/>
                  <a:pt x="4080981" y="906793"/>
                  <a:pt x="3896725" y="954107"/>
                </a:cubicBezTo>
                <a:cubicBezTo>
                  <a:pt x="3712469" y="1001421"/>
                  <a:pt x="3578167" y="933178"/>
                  <a:pt x="3272388" y="954107"/>
                </a:cubicBezTo>
                <a:cubicBezTo>
                  <a:pt x="2966609" y="975036"/>
                  <a:pt x="2887271" y="947279"/>
                  <a:pt x="2691109" y="954107"/>
                </a:cubicBezTo>
                <a:cubicBezTo>
                  <a:pt x="2494947" y="960935"/>
                  <a:pt x="2253521" y="893565"/>
                  <a:pt x="2109829" y="954107"/>
                </a:cubicBezTo>
                <a:cubicBezTo>
                  <a:pt x="1966137" y="1014649"/>
                  <a:pt x="1797980" y="931115"/>
                  <a:pt x="1700781" y="954107"/>
                </a:cubicBezTo>
                <a:cubicBezTo>
                  <a:pt x="1603582" y="977099"/>
                  <a:pt x="1393064" y="936970"/>
                  <a:pt x="1119501" y="954107"/>
                </a:cubicBezTo>
                <a:cubicBezTo>
                  <a:pt x="845938" y="971244"/>
                  <a:pt x="865444" y="905215"/>
                  <a:pt x="667395" y="954107"/>
                </a:cubicBezTo>
                <a:cubicBezTo>
                  <a:pt x="469346" y="1002999"/>
                  <a:pt x="240219" y="949993"/>
                  <a:pt x="0" y="954107"/>
                </a:cubicBezTo>
                <a:cubicBezTo>
                  <a:pt x="-14302" y="765925"/>
                  <a:pt x="2497" y="688085"/>
                  <a:pt x="0" y="457971"/>
                </a:cubicBezTo>
                <a:cubicBezTo>
                  <a:pt x="-2497" y="227857"/>
                  <a:pt x="36754" y="206169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5715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45282506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Nitrogen-fixing soil bacteria = </a:t>
            </a:r>
            <a:r>
              <a:rPr lang="en-US" sz="2800" b="1" dirty="0">
                <a:solidFill>
                  <a:srgbClr val="7030A0"/>
                </a:solidFill>
              </a:rPr>
              <a:t>rhizobia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4968E4-C03A-3260-FEC3-43BD631CB03B}"/>
              </a:ext>
            </a:extLst>
          </p:cNvPr>
          <p:cNvSpPr txBox="1"/>
          <p:nvPr/>
        </p:nvSpPr>
        <p:spPr>
          <a:xfrm>
            <a:off x="5003082" y="113348"/>
            <a:ext cx="2292407" cy="830997"/>
          </a:xfrm>
          <a:custGeom>
            <a:avLst/>
            <a:gdLst>
              <a:gd name="connsiteX0" fmla="*/ 0 w 2292407"/>
              <a:gd name="connsiteY0" fmla="*/ 0 h 830997"/>
              <a:gd name="connsiteX1" fmla="*/ 550178 w 2292407"/>
              <a:gd name="connsiteY1" fmla="*/ 0 h 830997"/>
              <a:gd name="connsiteX2" fmla="*/ 1054507 w 2292407"/>
              <a:gd name="connsiteY2" fmla="*/ 0 h 830997"/>
              <a:gd name="connsiteX3" fmla="*/ 1673457 w 2292407"/>
              <a:gd name="connsiteY3" fmla="*/ 0 h 830997"/>
              <a:gd name="connsiteX4" fmla="*/ 2292407 w 2292407"/>
              <a:gd name="connsiteY4" fmla="*/ 0 h 830997"/>
              <a:gd name="connsiteX5" fmla="*/ 2292407 w 2292407"/>
              <a:gd name="connsiteY5" fmla="*/ 407189 h 830997"/>
              <a:gd name="connsiteX6" fmla="*/ 2292407 w 2292407"/>
              <a:gd name="connsiteY6" fmla="*/ 830997 h 830997"/>
              <a:gd name="connsiteX7" fmla="*/ 1719305 w 2292407"/>
              <a:gd name="connsiteY7" fmla="*/ 830997 h 830997"/>
              <a:gd name="connsiteX8" fmla="*/ 1100355 w 2292407"/>
              <a:gd name="connsiteY8" fmla="*/ 830997 h 830997"/>
              <a:gd name="connsiteX9" fmla="*/ 596026 w 2292407"/>
              <a:gd name="connsiteY9" fmla="*/ 830997 h 830997"/>
              <a:gd name="connsiteX10" fmla="*/ 0 w 2292407"/>
              <a:gd name="connsiteY10" fmla="*/ 830997 h 830997"/>
              <a:gd name="connsiteX11" fmla="*/ 0 w 2292407"/>
              <a:gd name="connsiteY11" fmla="*/ 415499 h 830997"/>
              <a:gd name="connsiteX12" fmla="*/ 0 w 2292407"/>
              <a:gd name="connsiteY12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92407" h="830997" extrusionOk="0">
                <a:moveTo>
                  <a:pt x="0" y="0"/>
                </a:moveTo>
                <a:cubicBezTo>
                  <a:pt x="212471" y="18232"/>
                  <a:pt x="427763" y="23196"/>
                  <a:pt x="550178" y="0"/>
                </a:cubicBezTo>
                <a:cubicBezTo>
                  <a:pt x="672593" y="-23196"/>
                  <a:pt x="920732" y="-4731"/>
                  <a:pt x="1054507" y="0"/>
                </a:cubicBezTo>
                <a:cubicBezTo>
                  <a:pt x="1188282" y="4731"/>
                  <a:pt x="1469684" y="-11277"/>
                  <a:pt x="1673457" y="0"/>
                </a:cubicBezTo>
                <a:cubicBezTo>
                  <a:pt x="1877230" y="11277"/>
                  <a:pt x="2127467" y="12926"/>
                  <a:pt x="2292407" y="0"/>
                </a:cubicBezTo>
                <a:cubicBezTo>
                  <a:pt x="2285380" y="98428"/>
                  <a:pt x="2285719" y="214389"/>
                  <a:pt x="2292407" y="407189"/>
                </a:cubicBezTo>
                <a:cubicBezTo>
                  <a:pt x="2299095" y="599989"/>
                  <a:pt x="2308856" y="670006"/>
                  <a:pt x="2292407" y="830997"/>
                </a:cubicBezTo>
                <a:cubicBezTo>
                  <a:pt x="2139996" y="817334"/>
                  <a:pt x="1864851" y="838567"/>
                  <a:pt x="1719305" y="830997"/>
                </a:cubicBezTo>
                <a:cubicBezTo>
                  <a:pt x="1573759" y="823427"/>
                  <a:pt x="1237655" y="843571"/>
                  <a:pt x="1100355" y="830997"/>
                </a:cubicBezTo>
                <a:cubicBezTo>
                  <a:pt x="963055" y="818424"/>
                  <a:pt x="805316" y="817338"/>
                  <a:pt x="596026" y="830997"/>
                </a:cubicBezTo>
                <a:cubicBezTo>
                  <a:pt x="386736" y="844656"/>
                  <a:pt x="236219" y="833243"/>
                  <a:pt x="0" y="830997"/>
                </a:cubicBezTo>
                <a:cubicBezTo>
                  <a:pt x="-13305" y="736052"/>
                  <a:pt x="-3297" y="534189"/>
                  <a:pt x="0" y="415499"/>
                </a:cubicBezTo>
                <a:cubicBezTo>
                  <a:pt x="3297" y="296809"/>
                  <a:pt x="19666" y="115843"/>
                  <a:pt x="0" y="0"/>
                </a:cubicBezTo>
                <a:close/>
              </a:path>
            </a:pathLst>
          </a:custGeom>
          <a:noFill/>
          <a:ln w="38100" cap="rnd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Atmospheric N </a:t>
            </a:r>
          </a:p>
          <a:p>
            <a:pPr algn="ctr"/>
            <a:r>
              <a:rPr lang="en-US" sz="2400" b="1" dirty="0"/>
              <a:t>(N</a:t>
            </a:r>
            <a:r>
              <a:rPr lang="en-US" sz="2400" b="1" baseline="-25000" dirty="0"/>
              <a:t>2</a:t>
            </a:r>
            <a:r>
              <a:rPr lang="en-US" sz="2400" b="1" dirty="0"/>
              <a:t>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4D45B15-D21E-44AD-E482-452227689756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6107446" y="1398385"/>
            <a:ext cx="41839" cy="266049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BF80B5A-9C00-2653-A771-414F8441D460}"/>
              </a:ext>
            </a:extLst>
          </p:cNvPr>
          <p:cNvSpPr txBox="1"/>
          <p:nvPr/>
        </p:nvSpPr>
        <p:spPr>
          <a:xfrm>
            <a:off x="9462090" y="4111662"/>
            <a:ext cx="1974070" cy="830997"/>
          </a:xfrm>
          <a:custGeom>
            <a:avLst/>
            <a:gdLst>
              <a:gd name="connsiteX0" fmla="*/ 0 w 1974070"/>
              <a:gd name="connsiteY0" fmla="*/ 0 h 830997"/>
              <a:gd name="connsiteX1" fmla="*/ 638283 w 1974070"/>
              <a:gd name="connsiteY1" fmla="*/ 0 h 830997"/>
              <a:gd name="connsiteX2" fmla="*/ 1296306 w 1974070"/>
              <a:gd name="connsiteY2" fmla="*/ 0 h 830997"/>
              <a:gd name="connsiteX3" fmla="*/ 1974070 w 1974070"/>
              <a:gd name="connsiteY3" fmla="*/ 0 h 830997"/>
              <a:gd name="connsiteX4" fmla="*/ 1974070 w 1974070"/>
              <a:gd name="connsiteY4" fmla="*/ 415499 h 830997"/>
              <a:gd name="connsiteX5" fmla="*/ 1974070 w 1974070"/>
              <a:gd name="connsiteY5" fmla="*/ 830997 h 830997"/>
              <a:gd name="connsiteX6" fmla="*/ 1316047 w 1974070"/>
              <a:gd name="connsiteY6" fmla="*/ 830997 h 830997"/>
              <a:gd name="connsiteX7" fmla="*/ 697505 w 1974070"/>
              <a:gd name="connsiteY7" fmla="*/ 830997 h 830997"/>
              <a:gd name="connsiteX8" fmla="*/ 0 w 1974070"/>
              <a:gd name="connsiteY8" fmla="*/ 830997 h 830997"/>
              <a:gd name="connsiteX9" fmla="*/ 0 w 1974070"/>
              <a:gd name="connsiteY9" fmla="*/ 423808 h 830997"/>
              <a:gd name="connsiteX10" fmla="*/ 0 w 1974070"/>
              <a:gd name="connsiteY10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4070" h="830997" fill="none" extrusionOk="0">
                <a:moveTo>
                  <a:pt x="0" y="0"/>
                </a:moveTo>
                <a:cubicBezTo>
                  <a:pt x="227427" y="-15987"/>
                  <a:pt x="405972" y="11689"/>
                  <a:pt x="638283" y="0"/>
                </a:cubicBezTo>
                <a:cubicBezTo>
                  <a:pt x="870594" y="-11689"/>
                  <a:pt x="1013500" y="-27439"/>
                  <a:pt x="1296306" y="0"/>
                </a:cubicBezTo>
                <a:cubicBezTo>
                  <a:pt x="1579112" y="27439"/>
                  <a:pt x="1724909" y="-32513"/>
                  <a:pt x="1974070" y="0"/>
                </a:cubicBezTo>
                <a:cubicBezTo>
                  <a:pt x="1987125" y="151876"/>
                  <a:pt x="1993868" y="215153"/>
                  <a:pt x="1974070" y="415499"/>
                </a:cubicBezTo>
                <a:cubicBezTo>
                  <a:pt x="1954272" y="615845"/>
                  <a:pt x="1979110" y="693249"/>
                  <a:pt x="1974070" y="830997"/>
                </a:cubicBezTo>
                <a:cubicBezTo>
                  <a:pt x="1698580" y="808485"/>
                  <a:pt x="1600669" y="809391"/>
                  <a:pt x="1316047" y="830997"/>
                </a:cubicBezTo>
                <a:cubicBezTo>
                  <a:pt x="1031425" y="852603"/>
                  <a:pt x="845298" y="852945"/>
                  <a:pt x="697505" y="830997"/>
                </a:cubicBezTo>
                <a:cubicBezTo>
                  <a:pt x="549712" y="809049"/>
                  <a:pt x="162242" y="830232"/>
                  <a:pt x="0" y="830997"/>
                </a:cubicBezTo>
                <a:cubicBezTo>
                  <a:pt x="-324" y="651864"/>
                  <a:pt x="11063" y="530212"/>
                  <a:pt x="0" y="423808"/>
                </a:cubicBezTo>
                <a:cubicBezTo>
                  <a:pt x="-11063" y="317404"/>
                  <a:pt x="-4893" y="174346"/>
                  <a:pt x="0" y="0"/>
                </a:cubicBezTo>
                <a:close/>
              </a:path>
              <a:path w="1974070" h="830997" stroke="0" extrusionOk="0">
                <a:moveTo>
                  <a:pt x="0" y="0"/>
                </a:moveTo>
                <a:cubicBezTo>
                  <a:pt x="154177" y="-610"/>
                  <a:pt x="417813" y="31391"/>
                  <a:pt x="638283" y="0"/>
                </a:cubicBezTo>
                <a:cubicBezTo>
                  <a:pt x="858753" y="-31391"/>
                  <a:pt x="952543" y="-6024"/>
                  <a:pt x="1237084" y="0"/>
                </a:cubicBezTo>
                <a:cubicBezTo>
                  <a:pt x="1521625" y="6024"/>
                  <a:pt x="1667831" y="-2437"/>
                  <a:pt x="1974070" y="0"/>
                </a:cubicBezTo>
                <a:cubicBezTo>
                  <a:pt x="1972968" y="167148"/>
                  <a:pt x="1969078" y="312559"/>
                  <a:pt x="1974070" y="407189"/>
                </a:cubicBezTo>
                <a:cubicBezTo>
                  <a:pt x="1979062" y="501819"/>
                  <a:pt x="1985649" y="627735"/>
                  <a:pt x="1974070" y="830997"/>
                </a:cubicBezTo>
                <a:cubicBezTo>
                  <a:pt x="1686223" y="839524"/>
                  <a:pt x="1604648" y="824712"/>
                  <a:pt x="1355528" y="830997"/>
                </a:cubicBezTo>
                <a:cubicBezTo>
                  <a:pt x="1106408" y="837282"/>
                  <a:pt x="880746" y="808453"/>
                  <a:pt x="736986" y="830997"/>
                </a:cubicBezTo>
                <a:cubicBezTo>
                  <a:pt x="593226" y="853541"/>
                  <a:pt x="193666" y="798428"/>
                  <a:pt x="0" y="830997"/>
                </a:cubicBezTo>
                <a:cubicBezTo>
                  <a:pt x="11940" y="692580"/>
                  <a:pt x="15102" y="554402"/>
                  <a:pt x="0" y="440428"/>
                </a:cubicBezTo>
                <a:cubicBezTo>
                  <a:pt x="-15102" y="326454"/>
                  <a:pt x="-822" y="111273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Ammonium</a:t>
            </a:r>
          </a:p>
          <a:p>
            <a:pPr algn="ctr"/>
            <a:r>
              <a:rPr lang="en-US" sz="2400" b="1" dirty="0"/>
              <a:t>(NH</a:t>
            </a:r>
            <a:r>
              <a:rPr lang="en-US" sz="2400" b="1" baseline="-25000" dirty="0"/>
              <a:t>4</a:t>
            </a:r>
            <a:r>
              <a:rPr lang="en-US" sz="2400" b="1" baseline="30000" dirty="0"/>
              <a:t>+</a:t>
            </a:r>
            <a:r>
              <a:rPr lang="en-US" sz="2400" b="1" dirty="0"/>
              <a:t>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E3BB55F-6A54-B9EA-2AC1-51401742BCD7}"/>
              </a:ext>
            </a:extLst>
          </p:cNvPr>
          <p:cNvCxnSpPr>
            <a:cxnSpLocks/>
          </p:cNvCxnSpPr>
          <p:nvPr/>
        </p:nvCxnSpPr>
        <p:spPr>
          <a:xfrm flipV="1">
            <a:off x="8478709" y="4484214"/>
            <a:ext cx="928913" cy="34246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723EE41-5CC6-AD45-DD56-673D8617DD2A}"/>
              </a:ext>
            </a:extLst>
          </p:cNvPr>
          <p:cNvSpPr txBox="1"/>
          <p:nvPr/>
        </p:nvSpPr>
        <p:spPr>
          <a:xfrm>
            <a:off x="5542665" y="936720"/>
            <a:ext cx="1213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78%</a:t>
            </a:r>
          </a:p>
        </p:txBody>
      </p:sp>
      <p:pic>
        <p:nvPicPr>
          <p:cNvPr id="39" name="Graphic 38" descr="Flower with solid fill">
            <a:extLst>
              <a:ext uri="{FF2B5EF4-FFF2-40B4-BE49-F238E27FC236}">
                <a16:creationId xmlns:a16="http://schemas.microsoft.com/office/drawing/2014/main" id="{8755171C-F7BE-328F-CB5A-E3F852014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86961" y="2654886"/>
            <a:ext cx="1115725" cy="1115725"/>
          </a:xfrm>
          <a:prstGeom prst="rect">
            <a:avLst/>
          </a:prstGeom>
        </p:spPr>
      </p:pic>
      <p:pic>
        <p:nvPicPr>
          <p:cNvPr id="41" name="Graphic 40" descr="Flower with solid fill">
            <a:extLst>
              <a:ext uri="{FF2B5EF4-FFF2-40B4-BE49-F238E27FC236}">
                <a16:creationId xmlns:a16="http://schemas.microsoft.com/office/drawing/2014/main" id="{57EBB363-0A29-93D7-64EE-6798CCF252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9716" y="2360425"/>
            <a:ext cx="1115725" cy="1115725"/>
          </a:xfrm>
          <a:prstGeom prst="rect">
            <a:avLst/>
          </a:prstGeom>
        </p:spPr>
      </p:pic>
      <p:pic>
        <p:nvPicPr>
          <p:cNvPr id="45" name="Graphic 44" descr="Flower with solid fill">
            <a:extLst>
              <a:ext uri="{FF2B5EF4-FFF2-40B4-BE49-F238E27FC236}">
                <a16:creationId xmlns:a16="http://schemas.microsoft.com/office/drawing/2014/main" id="{535F1CDC-3596-7CE7-D78A-D26ECE59A0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85542" y="2596035"/>
            <a:ext cx="1115725" cy="1115725"/>
          </a:xfrm>
          <a:prstGeom prst="rect">
            <a:avLst/>
          </a:prstGeom>
        </p:spPr>
      </p:pic>
      <p:pic>
        <p:nvPicPr>
          <p:cNvPr id="47" name="Graphic 46" descr="Flower with solid fill">
            <a:extLst>
              <a:ext uri="{FF2B5EF4-FFF2-40B4-BE49-F238E27FC236}">
                <a16:creationId xmlns:a16="http://schemas.microsoft.com/office/drawing/2014/main" id="{38A96022-D34C-8A87-B306-95290A7288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51002" y="2562912"/>
            <a:ext cx="1115725" cy="111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6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9450BDE-32FF-4E9D-BA40-03C9CE9A1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08"/>
            <a:ext cx="10515600" cy="801202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/>
              <a:t>Symbiotic N-fixation (SNF)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649A1E-4430-487C-A498-DC5D7B8BC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644" y="893345"/>
            <a:ext cx="11932356" cy="43513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Bacteria (rhizobia) live in </a:t>
            </a:r>
            <a:r>
              <a:rPr lang="en-US" sz="3200" b="1" u="sng" dirty="0">
                <a:solidFill>
                  <a:srgbClr val="339933"/>
                </a:solidFill>
              </a:rPr>
              <a:t>legume </a:t>
            </a:r>
            <a:r>
              <a:rPr lang="en-US" sz="3200" dirty="0"/>
              <a:t>root nodules and fix atmospheric N </a:t>
            </a:r>
          </a:p>
          <a:p>
            <a:r>
              <a:rPr lang="en-US" sz="3200" dirty="0"/>
              <a:t>In exchange, legumes provide sugars produced during photosynthesis to rhizobia</a:t>
            </a:r>
          </a:p>
        </p:txBody>
      </p:sp>
      <p:pic>
        <p:nvPicPr>
          <p:cNvPr id="9" name="Picture 8" descr="A close up of a flower garden&#10;&#10;Description automatically generated">
            <a:extLst>
              <a:ext uri="{FF2B5EF4-FFF2-40B4-BE49-F238E27FC236}">
                <a16:creationId xmlns:a16="http://schemas.microsoft.com/office/drawing/2014/main" id="{8683526A-90A3-4491-BAFB-11EA89E6B9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8" t="42977" r="7161" b="30467"/>
          <a:stretch/>
        </p:blipFill>
        <p:spPr>
          <a:xfrm rot="5400000">
            <a:off x="1219789" y="5062362"/>
            <a:ext cx="1840093" cy="1365956"/>
          </a:xfrm>
          <a:prstGeom prst="rect">
            <a:avLst/>
          </a:prstGeom>
        </p:spPr>
      </p:pic>
      <p:pic>
        <p:nvPicPr>
          <p:cNvPr id="10" name="Picture 9" descr="A picture containing outdoor, grass, small, sitting&#10;&#10;Description automatically generated">
            <a:extLst>
              <a:ext uri="{FF2B5EF4-FFF2-40B4-BE49-F238E27FC236}">
                <a16:creationId xmlns:a16="http://schemas.microsoft.com/office/drawing/2014/main" id="{C49B0E06-79DD-45D7-AF01-95325CDEC1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5" t="28721" r="32594" b="29578"/>
          <a:stretch/>
        </p:blipFill>
        <p:spPr>
          <a:xfrm rot="5400000">
            <a:off x="1219787" y="2692131"/>
            <a:ext cx="1840094" cy="2144889"/>
          </a:xfrm>
          <a:prstGeom prst="rect">
            <a:avLst/>
          </a:prstGeom>
        </p:spPr>
      </p:pic>
      <p:pic>
        <p:nvPicPr>
          <p:cNvPr id="11" name="Picture 10" descr="A pink flower with green leaves&#10;&#10;Description automatically generated">
            <a:extLst>
              <a:ext uri="{FF2B5EF4-FFF2-40B4-BE49-F238E27FC236}">
                <a16:creationId xmlns:a16="http://schemas.microsoft.com/office/drawing/2014/main" id="{E6C2AF0D-16E9-4E77-B2D3-1827D249A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3003989"/>
            <a:ext cx="2520950" cy="3361267"/>
          </a:xfrm>
          <a:prstGeom prst="rect">
            <a:avLst/>
          </a:prstGeom>
        </p:spPr>
      </p:pic>
      <p:pic>
        <p:nvPicPr>
          <p:cNvPr id="12" name="Picture 11" descr="A picture containing grass, small, sitting, brown&#10;&#10;Description automatically generated">
            <a:extLst>
              <a:ext uri="{FF2B5EF4-FFF2-40B4-BE49-F238E27FC236}">
                <a16:creationId xmlns:a16="http://schemas.microsoft.com/office/drawing/2014/main" id="{E5C353C2-CBC0-4EC0-B619-29D3D1560A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6" t="15609" r="12927" b="14387"/>
          <a:stretch/>
        </p:blipFill>
        <p:spPr>
          <a:xfrm>
            <a:off x="6925730" y="3144263"/>
            <a:ext cx="4428070" cy="291253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C25FB47-2CC8-4210-8718-78A03D360B1E}"/>
              </a:ext>
            </a:extLst>
          </p:cNvPr>
          <p:cNvSpPr/>
          <p:nvPr/>
        </p:nvSpPr>
        <p:spPr>
          <a:xfrm>
            <a:off x="9411406" y="5576711"/>
            <a:ext cx="330905" cy="3770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563F37C-6875-4452-8DF3-DD17F6C5CF89}"/>
              </a:ext>
            </a:extLst>
          </p:cNvPr>
          <p:cNvSpPr/>
          <p:nvPr/>
        </p:nvSpPr>
        <p:spPr>
          <a:xfrm>
            <a:off x="8089642" y="4376057"/>
            <a:ext cx="457200" cy="4492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0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1E9BE0D-6A75-4EDC-8896-BD9FB3A2B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8" t="10152" r="1881" b="2264"/>
          <a:stretch/>
        </p:blipFill>
        <p:spPr>
          <a:xfrm>
            <a:off x="0" y="365218"/>
            <a:ext cx="12192000" cy="6608191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751BAFF2-5310-469D-A1DD-C5A73EDC587C}"/>
              </a:ext>
            </a:extLst>
          </p:cNvPr>
          <p:cNvSpPr/>
          <p:nvPr/>
        </p:nvSpPr>
        <p:spPr>
          <a:xfrm>
            <a:off x="9278569" y="4110536"/>
            <a:ext cx="174172" cy="183432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163F2D3-770B-4FD8-B5A2-C58D007EE5CB}"/>
              </a:ext>
            </a:extLst>
          </p:cNvPr>
          <p:cNvSpPr/>
          <p:nvPr/>
        </p:nvSpPr>
        <p:spPr>
          <a:xfrm>
            <a:off x="9761336" y="5040924"/>
            <a:ext cx="174172" cy="189914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3615CCD-2E21-4FCF-8C32-7402ED8E6CA7}"/>
              </a:ext>
            </a:extLst>
          </p:cNvPr>
          <p:cNvSpPr/>
          <p:nvPr/>
        </p:nvSpPr>
        <p:spPr>
          <a:xfrm>
            <a:off x="3642668" y="5060681"/>
            <a:ext cx="173082" cy="189914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D60FD42-2F1B-46C1-9276-016E47582129}"/>
              </a:ext>
            </a:extLst>
          </p:cNvPr>
          <p:cNvSpPr/>
          <p:nvPr/>
        </p:nvSpPr>
        <p:spPr>
          <a:xfrm>
            <a:off x="10722595" y="4053513"/>
            <a:ext cx="174172" cy="189914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46EAAAE-4872-49FA-95F1-22131DAA34E3}"/>
              </a:ext>
            </a:extLst>
          </p:cNvPr>
          <p:cNvSpPr/>
          <p:nvPr/>
        </p:nvSpPr>
        <p:spPr>
          <a:xfrm>
            <a:off x="11655824" y="5060681"/>
            <a:ext cx="174172" cy="189914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279A654-B0CD-4FA5-8147-662F7F4D89F2}"/>
              </a:ext>
            </a:extLst>
          </p:cNvPr>
          <p:cNvSpPr/>
          <p:nvPr/>
        </p:nvSpPr>
        <p:spPr>
          <a:xfrm>
            <a:off x="1525040" y="4137471"/>
            <a:ext cx="174172" cy="189914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8EE3AAB-EDF4-4935-8F66-D0D0F4DD104B}"/>
              </a:ext>
            </a:extLst>
          </p:cNvPr>
          <p:cNvSpPr/>
          <p:nvPr/>
        </p:nvSpPr>
        <p:spPr>
          <a:xfrm>
            <a:off x="1836456" y="5060681"/>
            <a:ext cx="174172" cy="189914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E3592A2-1751-4F9D-84F8-CC54D6840310}"/>
              </a:ext>
            </a:extLst>
          </p:cNvPr>
          <p:cNvSpPr/>
          <p:nvPr/>
        </p:nvSpPr>
        <p:spPr>
          <a:xfrm>
            <a:off x="138927" y="3756674"/>
            <a:ext cx="174172" cy="189914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C8B5554-2108-4231-9C03-2D500EEDAC63}"/>
              </a:ext>
            </a:extLst>
          </p:cNvPr>
          <p:cNvSpPr/>
          <p:nvPr/>
        </p:nvSpPr>
        <p:spPr>
          <a:xfrm>
            <a:off x="7793409" y="5176308"/>
            <a:ext cx="174172" cy="1917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8465A50-E29F-4B66-8FA9-D72D195F4F47}"/>
              </a:ext>
            </a:extLst>
          </p:cNvPr>
          <p:cNvSpPr/>
          <p:nvPr/>
        </p:nvSpPr>
        <p:spPr>
          <a:xfrm>
            <a:off x="2616721" y="4465605"/>
            <a:ext cx="174173" cy="18991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8C28B94-781C-44BB-B266-B6EE475D9BDE}"/>
              </a:ext>
            </a:extLst>
          </p:cNvPr>
          <p:cNvSpPr/>
          <p:nvPr/>
        </p:nvSpPr>
        <p:spPr>
          <a:xfrm>
            <a:off x="8938500" y="5083087"/>
            <a:ext cx="173082" cy="145102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71F961D-27AD-4C61-8305-54D0D9BF5671}"/>
              </a:ext>
            </a:extLst>
          </p:cNvPr>
          <p:cNvSpPr/>
          <p:nvPr/>
        </p:nvSpPr>
        <p:spPr>
          <a:xfrm>
            <a:off x="2378839" y="3930788"/>
            <a:ext cx="174172" cy="189915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A43AE9E-5733-4C8E-8D14-0BE9B9D00590}"/>
              </a:ext>
            </a:extLst>
          </p:cNvPr>
          <p:cNvSpPr/>
          <p:nvPr/>
        </p:nvSpPr>
        <p:spPr>
          <a:xfrm>
            <a:off x="5007574" y="5211893"/>
            <a:ext cx="182487" cy="155169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7513141-7824-44E9-AD01-6056BF4CB23C}"/>
              </a:ext>
            </a:extLst>
          </p:cNvPr>
          <p:cNvSpPr/>
          <p:nvPr/>
        </p:nvSpPr>
        <p:spPr>
          <a:xfrm>
            <a:off x="938463" y="4388014"/>
            <a:ext cx="216776" cy="197502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A7462C9-F6AA-4E3B-A493-99C986DF7319}"/>
              </a:ext>
            </a:extLst>
          </p:cNvPr>
          <p:cNvSpPr/>
          <p:nvPr/>
        </p:nvSpPr>
        <p:spPr>
          <a:xfrm>
            <a:off x="9148879" y="4720079"/>
            <a:ext cx="174172" cy="189914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A0C9539-80D3-49D4-952F-EC503EA1EF83}"/>
              </a:ext>
            </a:extLst>
          </p:cNvPr>
          <p:cNvSpPr/>
          <p:nvPr/>
        </p:nvSpPr>
        <p:spPr>
          <a:xfrm>
            <a:off x="4212431" y="4197546"/>
            <a:ext cx="216776" cy="197502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FEB8C70-70AC-4BE7-830C-C9C64D1D2A84}"/>
              </a:ext>
            </a:extLst>
          </p:cNvPr>
          <p:cNvSpPr/>
          <p:nvPr/>
        </p:nvSpPr>
        <p:spPr>
          <a:xfrm>
            <a:off x="8383904" y="4232428"/>
            <a:ext cx="174171" cy="1811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C17669-EDBA-4C91-8ABE-6E537200E955}"/>
              </a:ext>
            </a:extLst>
          </p:cNvPr>
          <p:cNvSpPr/>
          <p:nvPr/>
        </p:nvSpPr>
        <p:spPr>
          <a:xfrm>
            <a:off x="10308520" y="4668695"/>
            <a:ext cx="202666" cy="18991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8A59FB9-4216-4C0B-BDF6-2C3F56A53C00}"/>
              </a:ext>
            </a:extLst>
          </p:cNvPr>
          <p:cNvSpPr/>
          <p:nvPr/>
        </p:nvSpPr>
        <p:spPr>
          <a:xfrm>
            <a:off x="4467549" y="4658854"/>
            <a:ext cx="174171" cy="18114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4E84896-DD2E-4D5C-B752-98316A9452E4}"/>
              </a:ext>
            </a:extLst>
          </p:cNvPr>
          <p:cNvSpPr/>
          <p:nvPr/>
        </p:nvSpPr>
        <p:spPr>
          <a:xfrm>
            <a:off x="263962" y="4672350"/>
            <a:ext cx="213446" cy="202117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A75ACA4-49E9-4D76-B26B-5CECBA30B18B}"/>
              </a:ext>
            </a:extLst>
          </p:cNvPr>
          <p:cNvSpPr/>
          <p:nvPr/>
        </p:nvSpPr>
        <p:spPr>
          <a:xfrm>
            <a:off x="7660688" y="4486765"/>
            <a:ext cx="174172" cy="189914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88171AD-7F09-4A72-AC87-D6CDC81CE8ED}"/>
              </a:ext>
            </a:extLst>
          </p:cNvPr>
          <p:cNvSpPr/>
          <p:nvPr/>
        </p:nvSpPr>
        <p:spPr>
          <a:xfrm>
            <a:off x="3277154" y="4064798"/>
            <a:ext cx="216776" cy="202117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24F4A10-7EF2-4B75-BA77-DBFF4BFF5044}"/>
              </a:ext>
            </a:extLst>
          </p:cNvPr>
          <p:cNvSpPr/>
          <p:nvPr/>
        </p:nvSpPr>
        <p:spPr>
          <a:xfrm>
            <a:off x="4439805" y="4995165"/>
            <a:ext cx="174171" cy="18114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2662327-EC2B-4BBA-89B7-EE6CAB82BB2B}"/>
              </a:ext>
            </a:extLst>
          </p:cNvPr>
          <p:cNvSpPr/>
          <p:nvPr/>
        </p:nvSpPr>
        <p:spPr>
          <a:xfrm>
            <a:off x="872679" y="4873199"/>
            <a:ext cx="174172" cy="189915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5B0DB48-4F6E-4C13-8B52-FCCD856E0373}"/>
              </a:ext>
            </a:extLst>
          </p:cNvPr>
          <p:cNvSpPr/>
          <p:nvPr/>
        </p:nvSpPr>
        <p:spPr>
          <a:xfrm>
            <a:off x="3148578" y="4706322"/>
            <a:ext cx="236964" cy="225017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9B1B08B6-7C80-43BF-9655-E081C9A4A224}"/>
              </a:ext>
            </a:extLst>
          </p:cNvPr>
          <p:cNvSpPr/>
          <p:nvPr/>
        </p:nvSpPr>
        <p:spPr>
          <a:xfrm rot="7392503">
            <a:off x="5458294" y="4049777"/>
            <a:ext cx="111254" cy="178745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312FB6-259A-4ACD-BD74-4531F523B782}"/>
              </a:ext>
            </a:extLst>
          </p:cNvPr>
          <p:cNvSpPr txBox="1"/>
          <p:nvPr/>
        </p:nvSpPr>
        <p:spPr>
          <a:xfrm>
            <a:off x="3808097" y="3841079"/>
            <a:ext cx="1657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Flavonoids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8D5C08-A05E-4BB7-8657-F98466CE2326}"/>
              </a:ext>
            </a:extLst>
          </p:cNvPr>
          <p:cNvSpPr txBox="1"/>
          <p:nvPr/>
        </p:nvSpPr>
        <p:spPr>
          <a:xfrm>
            <a:off x="6812049" y="5250595"/>
            <a:ext cx="1746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nod</a:t>
            </a:r>
            <a:r>
              <a:rPr lang="en-US" sz="2400" dirty="0"/>
              <a:t> factors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D8F2947C-F418-409E-B2E8-9C8838D51B4C}"/>
              </a:ext>
            </a:extLst>
          </p:cNvPr>
          <p:cNvSpPr/>
          <p:nvPr/>
        </p:nvSpPr>
        <p:spPr>
          <a:xfrm rot="18482714">
            <a:off x="7716165" y="5006443"/>
            <a:ext cx="101658" cy="190840"/>
          </a:xfrm>
          <a:prstGeom prst="triangl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CB9411-26FD-46BF-9E1D-62D4AD591642}"/>
              </a:ext>
            </a:extLst>
          </p:cNvPr>
          <p:cNvSpPr txBox="1"/>
          <p:nvPr/>
        </p:nvSpPr>
        <p:spPr>
          <a:xfrm>
            <a:off x="-118925" y="-134912"/>
            <a:ext cx="653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Legume-Rhizobia Symbiosis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51ED4B-8AA1-4244-9CE9-03600DD1D896}"/>
              </a:ext>
            </a:extLst>
          </p:cNvPr>
          <p:cNvCxnSpPr>
            <a:cxnSpLocks/>
          </p:cNvCxnSpPr>
          <p:nvPr/>
        </p:nvCxnSpPr>
        <p:spPr>
          <a:xfrm flipH="1">
            <a:off x="7932803" y="4181997"/>
            <a:ext cx="259552" cy="9827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EAD4698-4D37-4A7A-A3EC-A11865B7007E}"/>
              </a:ext>
            </a:extLst>
          </p:cNvPr>
          <p:cNvSpPr txBox="1"/>
          <p:nvPr/>
        </p:nvSpPr>
        <p:spPr>
          <a:xfrm>
            <a:off x="7223980" y="3770748"/>
            <a:ext cx="1936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Rhizobia</a:t>
            </a:r>
          </a:p>
        </p:txBody>
      </p:sp>
    </p:spTree>
    <p:extLst>
      <p:ext uri="{BB962C8B-B14F-4D97-AF65-F5344CB8AC3E}">
        <p14:creationId xmlns:p14="http://schemas.microsoft.com/office/powerpoint/2010/main" val="73929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0.17383 0.156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78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14648 -0.1178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-590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022E-16 L -0.16054 -0.15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4" y="-75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" grpId="1" animBg="1"/>
      <p:bldP spid="3" grpId="0"/>
      <p:bldP spid="3" grpId="1"/>
      <p:bldP spid="45" grpId="0"/>
      <p:bldP spid="45" grpId="1"/>
      <p:bldP spid="4" grpId="0" animBg="1"/>
      <p:bldP spid="4" grpId="1" animBg="1"/>
      <p:bldP spid="4" grpId="2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52470C1-3092-49AE-B792-2283B135F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5631" y="861774"/>
            <a:ext cx="10300737" cy="5859701"/>
          </a:xfr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B168ACE-317B-4D1C-933A-413CB8A65B63}"/>
              </a:ext>
            </a:extLst>
          </p:cNvPr>
          <p:cNvSpPr/>
          <p:nvPr/>
        </p:nvSpPr>
        <p:spPr>
          <a:xfrm>
            <a:off x="8769531" y="2290354"/>
            <a:ext cx="2177143" cy="15762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F013AB-22FF-4225-80A7-A51E02E7C4BB}"/>
              </a:ext>
            </a:extLst>
          </p:cNvPr>
          <p:cNvSpPr txBox="1"/>
          <p:nvPr/>
        </p:nvSpPr>
        <p:spPr>
          <a:xfrm>
            <a:off x="2284312" y="-16347"/>
            <a:ext cx="7623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Importance of Nitrogen: N-fixation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168ACE-317B-4D1C-933A-413CB8A65B63}"/>
              </a:ext>
            </a:extLst>
          </p:cNvPr>
          <p:cNvSpPr/>
          <p:nvPr/>
        </p:nvSpPr>
        <p:spPr>
          <a:xfrm>
            <a:off x="6495144" y="1872343"/>
            <a:ext cx="1865086" cy="13425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2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3A296-90F1-4474-8BC8-007825F20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00"/>
            <a:ext cx="10515600" cy="8728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Examples of Legumes</a:t>
            </a:r>
          </a:p>
        </p:txBody>
      </p:sp>
      <p:pic>
        <p:nvPicPr>
          <p:cNvPr id="15" name="Picture 14" descr="A pile of fries&#10;&#10;Description automatically generated">
            <a:extLst>
              <a:ext uri="{FF2B5EF4-FFF2-40B4-BE49-F238E27FC236}">
                <a16:creationId xmlns:a16="http://schemas.microsoft.com/office/drawing/2014/main" id="{9228FFCE-7BE0-4ED0-8404-EBB7DFC83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29"/>
          <a:stretch/>
        </p:blipFill>
        <p:spPr>
          <a:xfrm>
            <a:off x="172812" y="4252012"/>
            <a:ext cx="3795727" cy="24985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4A24F2-668A-495B-9346-F05DDF1A5813}"/>
              </a:ext>
            </a:extLst>
          </p:cNvPr>
          <p:cNvSpPr txBox="1"/>
          <p:nvPr/>
        </p:nvSpPr>
        <p:spPr>
          <a:xfrm>
            <a:off x="1361464" y="4252012"/>
            <a:ext cx="1418422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Peanuts</a:t>
            </a:r>
          </a:p>
        </p:txBody>
      </p:sp>
      <p:pic>
        <p:nvPicPr>
          <p:cNvPr id="18" name="Picture 17" descr="A picture containing pea, banana, table, large&#10;&#10;Description automatically generated">
            <a:extLst>
              <a:ext uri="{FF2B5EF4-FFF2-40B4-BE49-F238E27FC236}">
                <a16:creationId xmlns:a16="http://schemas.microsoft.com/office/drawing/2014/main" id="{DFBB2AD9-006F-400F-BC0B-5E2CBDD496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" t="22650" r="12559"/>
          <a:stretch/>
        </p:blipFill>
        <p:spPr>
          <a:xfrm>
            <a:off x="4367358" y="1017384"/>
            <a:ext cx="3457284" cy="22027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E09D51-F73C-4605-8B39-2DF906E2DAB7}"/>
              </a:ext>
            </a:extLst>
          </p:cNvPr>
          <p:cNvSpPr/>
          <p:nvPr/>
        </p:nvSpPr>
        <p:spPr>
          <a:xfrm>
            <a:off x="4367358" y="1054062"/>
            <a:ext cx="3457284" cy="2202784"/>
          </a:xfrm>
          <a:prstGeom prst="rect">
            <a:avLst/>
          </a:prstGeom>
          <a:noFill/>
          <a:ln w="1079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tree in a desert&#10;&#10;Description automatically generated with low confidence">
            <a:extLst>
              <a:ext uri="{FF2B5EF4-FFF2-40B4-BE49-F238E27FC236}">
                <a16:creationId xmlns:a16="http://schemas.microsoft.com/office/drawing/2014/main" id="{4CC4A45A-3983-43F5-A288-2ADCC3913D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367358" y="3693714"/>
            <a:ext cx="3457284" cy="30568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E2FBD1-8F74-40FD-A2A4-07637861F752}"/>
              </a:ext>
            </a:extLst>
          </p:cNvPr>
          <p:cNvSpPr txBox="1"/>
          <p:nvPr/>
        </p:nvSpPr>
        <p:spPr>
          <a:xfrm>
            <a:off x="5500202" y="3712590"/>
            <a:ext cx="119159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Acacia</a:t>
            </a:r>
          </a:p>
        </p:txBody>
      </p:sp>
      <p:pic>
        <p:nvPicPr>
          <p:cNvPr id="12" name="Picture 11" descr="A tree with pink flowers&#10;&#10;Description automatically generated with medium confidence">
            <a:extLst>
              <a:ext uri="{FF2B5EF4-FFF2-40B4-BE49-F238E27FC236}">
                <a16:creationId xmlns:a16="http://schemas.microsoft.com/office/drawing/2014/main" id="{1884480F-C202-47F6-896D-F0EA00E86E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7946" t="-609" r="10178" b="-1"/>
          <a:stretch/>
        </p:blipFill>
        <p:spPr>
          <a:xfrm>
            <a:off x="8289622" y="1013308"/>
            <a:ext cx="3729566" cy="30568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30E0CCD-50D0-433C-BEC5-02522B8490C6}"/>
              </a:ext>
            </a:extLst>
          </p:cNvPr>
          <p:cNvSpPr txBox="1"/>
          <p:nvPr/>
        </p:nvSpPr>
        <p:spPr>
          <a:xfrm>
            <a:off x="9431670" y="1050022"/>
            <a:ext cx="144547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Mimosa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C2DE52-09D6-45BB-90B1-53A5B2E36D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9622" y="4252012"/>
            <a:ext cx="3729566" cy="249851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8815AA7-2AF4-4979-9ACA-BE7FF1DF70DC}"/>
              </a:ext>
            </a:extLst>
          </p:cNvPr>
          <p:cNvSpPr txBox="1"/>
          <p:nvPr/>
        </p:nvSpPr>
        <p:spPr>
          <a:xfrm>
            <a:off x="9012581" y="4252012"/>
            <a:ext cx="2283648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Partridge Pea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AD4E3E5-E585-4E8A-82C7-BE5D64B6CB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812" y="1028711"/>
            <a:ext cx="3800830" cy="28561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8B6185-2CAF-43DF-B9F8-AE58483FD48E}"/>
              </a:ext>
            </a:extLst>
          </p:cNvPr>
          <p:cNvSpPr txBox="1"/>
          <p:nvPr/>
        </p:nvSpPr>
        <p:spPr>
          <a:xfrm>
            <a:off x="1444390" y="1050021"/>
            <a:ext cx="125257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Vetch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95E0E-B844-4D10-91D4-3490410BE2CC}"/>
              </a:ext>
            </a:extLst>
          </p:cNvPr>
          <p:cNvSpPr txBox="1"/>
          <p:nvPr/>
        </p:nvSpPr>
        <p:spPr>
          <a:xfrm>
            <a:off x="5301664" y="1117440"/>
            <a:ext cx="1588672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Soybean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CDCE95-E19B-DE69-C294-12DD5A6BB3C7}"/>
              </a:ext>
            </a:extLst>
          </p:cNvPr>
          <p:cNvSpPr txBox="1"/>
          <p:nvPr/>
        </p:nvSpPr>
        <p:spPr>
          <a:xfrm>
            <a:off x="7568938" y="1410090"/>
            <a:ext cx="4035476" cy="2062103"/>
          </a:xfrm>
          <a:prstGeom prst="rect">
            <a:avLst/>
          </a:prstGeom>
          <a:solidFill>
            <a:srgbClr val="CCFFFF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Rhizobia inoculations increase Soybean yield more so than Nitrogen fertilizations!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346F211-7D96-0BA9-76BB-7659BD358A8F}"/>
              </a:ext>
            </a:extLst>
          </p:cNvPr>
          <p:cNvGrpSpPr/>
          <p:nvPr/>
        </p:nvGrpSpPr>
        <p:grpSpPr>
          <a:xfrm>
            <a:off x="300439" y="1180251"/>
            <a:ext cx="6334193" cy="4897820"/>
            <a:chOff x="2277236" y="1655375"/>
            <a:chExt cx="5353969" cy="344792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4FD27E0-863A-390D-730C-3337A9AC804F}"/>
                </a:ext>
              </a:extLst>
            </p:cNvPr>
            <p:cNvGrpSpPr/>
            <p:nvPr/>
          </p:nvGrpSpPr>
          <p:grpSpPr>
            <a:xfrm>
              <a:off x="2277236" y="1655375"/>
              <a:ext cx="5353969" cy="3447921"/>
              <a:chOff x="2277236" y="1655375"/>
              <a:chExt cx="5353969" cy="3447921"/>
            </a:xfrm>
          </p:grpSpPr>
          <p:pic>
            <p:nvPicPr>
              <p:cNvPr id="20" name="Picture 19" descr="A picture containing pea, banana, table, large&#10;&#10;Description automatically generated">
                <a:extLst>
                  <a:ext uri="{FF2B5EF4-FFF2-40B4-BE49-F238E27FC236}">
                    <a16:creationId xmlns:a16="http://schemas.microsoft.com/office/drawing/2014/main" id="{C41E7B75-D878-7DD3-5359-10CC420A6A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06" t="22650" r="12559"/>
              <a:stretch/>
            </p:blipFill>
            <p:spPr>
              <a:xfrm>
                <a:off x="2277236" y="1655375"/>
                <a:ext cx="5353969" cy="3411243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9148A21-8AB3-2424-2E21-5ED6A893A02F}"/>
                  </a:ext>
                </a:extLst>
              </p:cNvPr>
              <p:cNvSpPr/>
              <p:nvPr/>
            </p:nvSpPr>
            <p:spPr>
              <a:xfrm>
                <a:off x="2277237" y="1655375"/>
                <a:ext cx="5353968" cy="3447921"/>
              </a:xfrm>
              <a:prstGeom prst="rect">
                <a:avLst/>
              </a:prstGeom>
              <a:noFill/>
              <a:ln w="1079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7AAF35B-CB65-1397-9C9B-E76483D543E1}"/>
                </a:ext>
              </a:extLst>
            </p:cNvPr>
            <p:cNvSpPr txBox="1"/>
            <p:nvPr/>
          </p:nvSpPr>
          <p:spPr>
            <a:xfrm>
              <a:off x="4159884" y="1728563"/>
              <a:ext cx="1588672" cy="3683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Soybean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4B7E0B6-6EC8-B422-67D1-6F104FCF170D}"/>
              </a:ext>
            </a:extLst>
          </p:cNvPr>
          <p:cNvSpPr txBox="1"/>
          <p:nvPr/>
        </p:nvSpPr>
        <p:spPr>
          <a:xfrm>
            <a:off x="7568938" y="4458144"/>
            <a:ext cx="3892924" cy="1384995"/>
          </a:xfrm>
          <a:prstGeom prst="rect">
            <a:avLst/>
          </a:prstGeom>
          <a:solidFill>
            <a:srgbClr val="CCFFFF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Applicable in other systems rich in non-crop legumes?</a:t>
            </a:r>
          </a:p>
        </p:txBody>
      </p:sp>
    </p:spTree>
    <p:extLst>
      <p:ext uri="{BB962C8B-B14F-4D97-AF65-F5344CB8AC3E}">
        <p14:creationId xmlns:p14="http://schemas.microsoft.com/office/powerpoint/2010/main" val="376984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13" grpId="0" animBg="1"/>
      <p:bldP spid="27" grpId="0" animBg="1"/>
      <p:bldP spid="30" grpId="0" animBg="1"/>
      <p:bldP spid="10" grpId="0" animBg="1"/>
      <p:bldP spid="21" grpId="0" animBg="1"/>
      <p:bldP spid="11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2C9168-0422-8C7F-05EE-1F732C4381DE}"/>
              </a:ext>
            </a:extLst>
          </p:cNvPr>
          <p:cNvSpPr txBox="1"/>
          <p:nvPr/>
        </p:nvSpPr>
        <p:spPr>
          <a:xfrm>
            <a:off x="1" y="0"/>
            <a:ext cx="5754914" cy="393094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000" b="1" dirty="0"/>
              <a:t>Degraded LLP often:</a:t>
            </a:r>
            <a:endParaRPr lang="en-US" sz="32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Unburned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Low grass cover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Low diversity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u="sng" dirty="0"/>
              <a:t>Post Fire</a:t>
            </a:r>
            <a:r>
              <a:rPr lang="en-US" sz="3200" dirty="0"/>
              <a:t>: Lower in nitrogen than normal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B0EFFA-5519-25C1-5912-5F3E29221F16}"/>
              </a:ext>
            </a:extLst>
          </p:cNvPr>
          <p:cNvSpPr txBox="1"/>
          <p:nvPr/>
        </p:nvSpPr>
        <p:spPr>
          <a:xfrm>
            <a:off x="9261446" y="3700009"/>
            <a:ext cx="259499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Purple</a:t>
            </a:r>
            <a:r>
              <a:rPr lang="en-US" sz="2000" b="1" dirty="0"/>
              <a:t> = historic range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Red</a:t>
            </a:r>
            <a:r>
              <a:rPr lang="en-US" sz="2000" b="1" dirty="0"/>
              <a:t> = current range</a:t>
            </a:r>
          </a:p>
        </p:txBody>
      </p:sp>
    </p:spTree>
    <p:extLst>
      <p:ext uri="{BB962C8B-B14F-4D97-AF65-F5344CB8AC3E}">
        <p14:creationId xmlns:p14="http://schemas.microsoft.com/office/powerpoint/2010/main" val="2530213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B2B0C-43C5-4B35-A4CE-42EAD4C35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94944"/>
          </a:xfrm>
        </p:spPr>
        <p:txBody>
          <a:bodyPr/>
          <a:lstStyle/>
          <a:p>
            <a:pPr algn="ctr"/>
            <a:r>
              <a:rPr lang="en-US" b="1" dirty="0"/>
              <a:t>Legume-rhizobia symbiosis as a </a:t>
            </a:r>
            <a:r>
              <a:rPr lang="en-US" b="1" u="sng" dirty="0"/>
              <a:t>biofertilizer</a:t>
            </a:r>
            <a:r>
              <a:rPr lang="en-US" b="1" dirty="0"/>
              <a:t>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867A005-D094-48CD-95C0-90777F4EA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382"/>
          <a:stretch/>
        </p:blipFill>
        <p:spPr>
          <a:xfrm>
            <a:off x="1133122" y="763961"/>
            <a:ext cx="9925756" cy="609403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613BFFB-6523-41C4-BEC3-BE9340E85C5E}"/>
              </a:ext>
            </a:extLst>
          </p:cNvPr>
          <p:cNvSpPr/>
          <p:nvPr/>
        </p:nvSpPr>
        <p:spPr>
          <a:xfrm>
            <a:off x="1114425" y="4009291"/>
            <a:ext cx="9944453" cy="2848709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17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1598</TotalTime>
  <Words>691</Words>
  <Application>Microsoft Office PowerPoint</Application>
  <PresentationFormat>Widescreen</PresentationFormat>
  <Paragraphs>192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Symbol</vt:lpstr>
      <vt:lpstr>Times New Roman</vt:lpstr>
      <vt:lpstr>Office Theme</vt:lpstr>
      <vt:lpstr>Office Theme</vt:lpstr>
      <vt:lpstr>Office Theme</vt:lpstr>
      <vt:lpstr>Office Theme</vt:lpstr>
      <vt:lpstr>Office Theme</vt:lpstr>
      <vt:lpstr> Legume-rhizobia symbiosis as a tool to enhance restoration success</vt:lpstr>
      <vt:lpstr>PowerPoint Presentation</vt:lpstr>
      <vt:lpstr>PowerPoint Presentation</vt:lpstr>
      <vt:lpstr>Symbiotic N-fixation (SNF)</vt:lpstr>
      <vt:lpstr>PowerPoint Presentation</vt:lpstr>
      <vt:lpstr>PowerPoint Presentation</vt:lpstr>
      <vt:lpstr>Examples of Legumes</vt:lpstr>
      <vt:lpstr>PowerPoint Presentation</vt:lpstr>
      <vt:lpstr>Legume-rhizobia symbiosis as a biofertilizer?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influence of legume plant traits and abiotic factors on rates of symbiotic nitrogen fixation in longleaf pine savannas</dc:title>
  <dc:creator>Alyssa Young</dc:creator>
  <cp:lastModifiedBy>Alyssa Young</cp:lastModifiedBy>
  <cp:revision>57</cp:revision>
  <dcterms:created xsi:type="dcterms:W3CDTF">2022-08-01T15:40:51Z</dcterms:created>
  <dcterms:modified xsi:type="dcterms:W3CDTF">2022-12-06T18:35:57Z</dcterms:modified>
</cp:coreProperties>
</file>